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2" r:id="rId4"/>
    <p:sldId id="258" r:id="rId5"/>
    <p:sldId id="260" r:id="rId6"/>
    <p:sldId id="259" r:id="rId7"/>
    <p:sldId id="266" r:id="rId8"/>
    <p:sldId id="299" r:id="rId9"/>
    <p:sldId id="297" r:id="rId10"/>
    <p:sldId id="276" r:id="rId11"/>
    <p:sldId id="292" r:id="rId12"/>
    <p:sldId id="298" r:id="rId13"/>
    <p:sldId id="268" r:id="rId14"/>
    <p:sldId id="291" r:id="rId15"/>
    <p:sldId id="267" r:id="rId16"/>
    <p:sldId id="261" r:id="rId17"/>
    <p:sldId id="287" r:id="rId18"/>
    <p:sldId id="288" r:id="rId19"/>
    <p:sldId id="289" r:id="rId20"/>
    <p:sldId id="294" r:id="rId21"/>
    <p:sldId id="295" r:id="rId22"/>
    <p:sldId id="263" r:id="rId23"/>
    <p:sldId id="290" r:id="rId24"/>
    <p:sldId id="265" r:id="rId25"/>
    <p:sldId id="285" r:id="rId26"/>
    <p:sldId id="286" r:id="rId27"/>
    <p:sldId id="277" r:id="rId28"/>
    <p:sldId id="264" r:id="rId29"/>
    <p:sldId id="278" r:id="rId30"/>
    <p:sldId id="271" r:id="rId31"/>
    <p:sldId id="269" r:id="rId32"/>
    <p:sldId id="270" r:id="rId33"/>
    <p:sldId id="279" r:id="rId34"/>
    <p:sldId id="296" r:id="rId35"/>
    <p:sldId id="275" r:id="rId36"/>
    <p:sldId id="280" r:id="rId37"/>
    <p:sldId id="283" r:id="rId38"/>
    <p:sldId id="281" r:id="rId39"/>
    <p:sldId id="28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115" d="100"/>
          <a:sy n="115" d="100"/>
        </p:scale>
        <p:origin x="5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3/9/17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eeney@mt.ne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etsybarefoots@aol.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jpg"/><Relationship Id="rId15" Type="http://schemas.openxmlformats.org/officeDocument/2006/relationships/image" Target="../media/image19.jpg"/><Relationship Id="rId16" Type="http://schemas.openxmlformats.org/officeDocument/2006/relationships/image" Target="../media/image20.jpg"/><Relationship Id="rId1" Type="http://schemas.openxmlformats.org/officeDocument/2006/relationships/slideLayout" Target="../slideLayouts/slideLayout6.xml"/><Relationship Id="rId2" Type="http://schemas.openxmlformats.org/officeDocument/2006/relationships/image" Target="../media/image6.jpg"/><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g"/><Relationship Id="rId10"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7737" y="2020600"/>
            <a:ext cx="8689976" cy="2509213"/>
          </a:xfrm>
        </p:spPr>
        <p:txBody>
          <a:bodyPr>
            <a:normAutofit fontScale="90000"/>
          </a:bodyPr>
          <a:lstStyle/>
          <a:p>
            <a:r>
              <a:rPr lang="en-US" sz="9600" dirty="0"/>
              <a:t>Scorer’s Clinic </a:t>
            </a:r>
          </a:p>
        </p:txBody>
      </p:sp>
      <p:sp>
        <p:nvSpPr>
          <p:cNvPr id="3" name="Subtitle 2"/>
          <p:cNvSpPr>
            <a:spLocks noGrp="1"/>
          </p:cNvSpPr>
          <p:nvPr>
            <p:ph type="subTitle" idx="1"/>
          </p:nvPr>
        </p:nvSpPr>
        <p:spPr>
          <a:xfrm>
            <a:off x="1687737" y="4539343"/>
            <a:ext cx="8689976" cy="1371599"/>
          </a:xfrm>
        </p:spPr>
        <p:txBody>
          <a:bodyPr/>
          <a:lstStyle/>
          <a:p>
            <a:r>
              <a:rPr lang="en-US" dirty="0"/>
              <a:t>March 18-19, 2017</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323" y="1562114"/>
            <a:ext cx="3559402" cy="131752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161" y="1179395"/>
            <a:ext cx="2446763" cy="2082959"/>
          </a:xfrm>
          <a:prstGeom prst="rect">
            <a:avLst/>
          </a:prstGeom>
        </p:spPr>
      </p:pic>
    </p:spTree>
    <p:extLst>
      <p:ext uri="{BB962C8B-B14F-4D97-AF65-F5344CB8AC3E}">
        <p14:creationId xmlns:p14="http://schemas.microsoft.com/office/powerpoint/2010/main" val="32554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15317"/>
            <a:ext cx="10364451" cy="1596177"/>
          </a:xfrm>
        </p:spPr>
        <p:txBody>
          <a:bodyPr>
            <a:normAutofit/>
          </a:bodyPr>
          <a:lstStyle/>
          <a:p>
            <a:r>
              <a:rPr lang="en-US" sz="4000" dirty="0"/>
              <a:t>A word on Registration from the </a:t>
            </a:r>
            <a:r>
              <a:rPr lang="en-US" sz="4000" dirty="0" err="1"/>
              <a:t>wbc</a:t>
            </a:r>
            <a:endParaRPr lang="en-US" sz="4000" dirty="0"/>
          </a:p>
        </p:txBody>
      </p:sp>
      <p:sp>
        <p:nvSpPr>
          <p:cNvPr id="3" name="Content Placeholder 2"/>
          <p:cNvSpPr>
            <a:spLocks noGrp="1"/>
          </p:cNvSpPr>
          <p:nvPr>
            <p:ph sz="quarter" idx="13"/>
          </p:nvPr>
        </p:nvSpPr>
        <p:spPr>
          <a:xfrm>
            <a:off x="913775" y="2254847"/>
            <a:ext cx="10494455" cy="4064000"/>
          </a:xfrm>
        </p:spPr>
        <p:txBody>
          <a:bodyPr>
            <a:normAutofit/>
          </a:bodyPr>
          <a:lstStyle/>
          <a:p>
            <a:pPr lvl="0"/>
            <a:r>
              <a:rPr lang="en-US" dirty="0"/>
              <a:t>This is a very important job and if done properly, can eliminate many complications for the </a:t>
            </a:r>
            <a:r>
              <a:rPr lang="en-US" dirty="0" smtClean="0"/>
              <a:t>scorers. This </a:t>
            </a:r>
            <a:r>
              <a:rPr lang="en-US" dirty="0"/>
              <a:t>position does not need to be a rated official.</a:t>
            </a:r>
          </a:p>
          <a:p>
            <a:pPr lvl="0"/>
            <a:r>
              <a:rPr lang="en-US" dirty="0"/>
              <a:t>Be sure the skier has a current federation membership. </a:t>
            </a:r>
          </a:p>
          <a:p>
            <a:pPr lvl="0"/>
            <a:r>
              <a:rPr lang="en-US" dirty="0" smtClean="0"/>
              <a:t>Enter </a:t>
            </a:r>
            <a:r>
              <a:rPr lang="en-US" dirty="0"/>
              <a:t>or update the skier information and ensure they are in the proper division.  </a:t>
            </a:r>
          </a:p>
        </p:txBody>
      </p:sp>
    </p:spTree>
    <p:extLst>
      <p:ext uri="{BB962C8B-B14F-4D97-AF65-F5344CB8AC3E}">
        <p14:creationId xmlns:p14="http://schemas.microsoft.com/office/powerpoint/2010/main" val="304917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89" y="2084460"/>
            <a:ext cx="10364451" cy="1596177"/>
          </a:xfrm>
        </p:spPr>
        <p:txBody>
          <a:bodyPr>
            <a:normAutofit/>
          </a:bodyPr>
          <a:lstStyle/>
          <a:p>
            <a:r>
              <a:rPr lang="en-US" sz="6000" dirty="0"/>
              <a:t>The Nitty gritty</a:t>
            </a:r>
          </a:p>
        </p:txBody>
      </p:sp>
    </p:spTree>
    <p:extLst>
      <p:ext uri="{BB962C8B-B14F-4D97-AF65-F5344CB8AC3E}">
        <p14:creationId xmlns:p14="http://schemas.microsoft.com/office/powerpoint/2010/main" val="244676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normAutofit/>
          </a:bodyPr>
          <a:lstStyle/>
          <a:p>
            <a:r>
              <a:rPr lang="en-US" sz="6000" dirty="0"/>
              <a:t>Score sheet </a:t>
            </a:r>
          </a:p>
        </p:txBody>
      </p:sp>
      <p:pic>
        <p:nvPicPr>
          <p:cNvPr id="3" name="Picture 2"/>
          <p:cNvPicPr>
            <a:picLocks noChangeAspect="1"/>
          </p:cNvPicPr>
          <p:nvPr/>
        </p:nvPicPr>
        <p:blipFill rotWithShape="1">
          <a:blip r:embed="rId2"/>
          <a:srcRect r="2003" b="945"/>
          <a:stretch/>
        </p:blipFill>
        <p:spPr>
          <a:xfrm>
            <a:off x="4051232" y="1117601"/>
            <a:ext cx="4089536" cy="5326743"/>
          </a:xfrm>
          <a:prstGeom prst="rect">
            <a:avLst/>
          </a:prstGeom>
        </p:spPr>
      </p:pic>
    </p:spTree>
    <p:extLst>
      <p:ext uri="{BB962C8B-B14F-4D97-AF65-F5344CB8AC3E}">
        <p14:creationId xmlns:p14="http://schemas.microsoft.com/office/powerpoint/2010/main" val="397510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57260"/>
            <a:ext cx="10364451" cy="1596177"/>
          </a:xfrm>
        </p:spPr>
        <p:txBody>
          <a:bodyPr>
            <a:normAutofit/>
          </a:bodyPr>
          <a:lstStyle/>
          <a:p>
            <a:r>
              <a:rPr lang="en-US" sz="6000" dirty="0"/>
              <a:t>Be ready to go</a:t>
            </a:r>
          </a:p>
        </p:txBody>
      </p:sp>
      <p:sp>
        <p:nvSpPr>
          <p:cNvPr id="3" name="Content Placeholder 2"/>
          <p:cNvSpPr>
            <a:spLocks noGrp="1"/>
          </p:cNvSpPr>
          <p:nvPr>
            <p:ph sz="quarter" idx="13"/>
          </p:nvPr>
        </p:nvSpPr>
        <p:spPr>
          <a:xfrm>
            <a:off x="913775" y="1799771"/>
            <a:ext cx="10364452" cy="4557485"/>
          </a:xfrm>
        </p:spPr>
        <p:txBody>
          <a:bodyPr>
            <a:normAutofit fontScale="92500" lnSpcReduction="20000"/>
          </a:bodyPr>
          <a:lstStyle/>
          <a:p>
            <a:pPr marL="0" indent="0">
              <a:buNone/>
            </a:pPr>
            <a:r>
              <a:rPr lang="en-US" b="1" dirty="0"/>
              <a:t>Paperwork: Tricks &amp; Slalom </a:t>
            </a:r>
          </a:p>
          <a:p>
            <a:r>
              <a:rPr lang="en-US" dirty="0"/>
              <a:t>Scoresheets printed, boat packets ready (scoresheets, pencils, shorthand sheets, sharpener) </a:t>
            </a:r>
          </a:p>
          <a:p>
            <a:r>
              <a:rPr lang="en-US" dirty="0"/>
              <a:t>Running orders distributed to: </a:t>
            </a:r>
            <a:r>
              <a:rPr lang="en-US" i="1" dirty="0"/>
              <a:t>Chief judge,  Asst. chief judge, Chief driver, Chief scorer,  Dock starter,  Announcer #1 Boat Judge,  and posted on site</a:t>
            </a:r>
            <a:endParaRPr lang="en-US" dirty="0"/>
          </a:p>
          <a:p>
            <a:pPr marL="0" indent="0">
              <a:buNone/>
            </a:pPr>
            <a:r>
              <a:rPr lang="en-US" b="1" dirty="0"/>
              <a:t>Paperwork: Jump event</a:t>
            </a:r>
          </a:p>
          <a:p>
            <a:r>
              <a:rPr lang="en-US" dirty="0"/>
              <a:t>Distribute running orders for each boat. </a:t>
            </a:r>
          </a:p>
          <a:p>
            <a:pPr lvl="0"/>
            <a:r>
              <a:rPr lang="en-US" dirty="0"/>
              <a:t>Boat Forms to each boat judge and time adjudicator (one form used by both) with clipboard, pencil and running order for each boat.</a:t>
            </a:r>
          </a:p>
          <a:p>
            <a:pPr lvl="0"/>
            <a:r>
              <a:rPr lang="en-US" dirty="0"/>
              <a:t>Computer/Recorder Form to computer operator and recorder (one form can be used by both) with clipboard, pencil and running order.</a:t>
            </a:r>
            <a:br>
              <a:rPr lang="en-US" dirty="0"/>
            </a:br>
            <a:endParaRPr lang="en-US" dirty="0"/>
          </a:p>
        </p:txBody>
      </p:sp>
    </p:spTree>
    <p:extLst>
      <p:ext uri="{BB962C8B-B14F-4D97-AF65-F5344CB8AC3E}">
        <p14:creationId xmlns:p14="http://schemas.microsoft.com/office/powerpoint/2010/main" val="140275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485" y="618517"/>
            <a:ext cx="4601029" cy="5370852"/>
          </a:xfrm>
          <a:prstGeom prst="rect">
            <a:avLst/>
          </a:prstGeom>
        </p:spPr>
      </p:pic>
    </p:spTree>
    <p:extLst>
      <p:ext uri="{BB962C8B-B14F-4D97-AF65-F5344CB8AC3E}">
        <p14:creationId xmlns:p14="http://schemas.microsoft.com/office/powerpoint/2010/main" val="335231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Calling the sheets</a:t>
            </a:r>
          </a:p>
        </p:txBody>
      </p:sp>
      <p:sp>
        <p:nvSpPr>
          <p:cNvPr id="3" name="Content Placeholder 2"/>
          <p:cNvSpPr>
            <a:spLocks noGrp="1"/>
          </p:cNvSpPr>
          <p:nvPr>
            <p:ph sz="quarter" idx="13"/>
          </p:nvPr>
        </p:nvSpPr>
        <p:spPr>
          <a:xfrm>
            <a:off x="913773" y="2367092"/>
            <a:ext cx="10523483" cy="3641822"/>
          </a:xfrm>
        </p:spPr>
        <p:txBody>
          <a:bodyPr>
            <a:normAutofit/>
          </a:bodyPr>
          <a:lstStyle/>
          <a:p>
            <a:r>
              <a:rPr lang="en-US" dirty="0"/>
              <a:t>One scorer should be calling the sheets while the other two scorers agree or disagree with the calls. </a:t>
            </a:r>
          </a:p>
          <a:p>
            <a:r>
              <a:rPr lang="en-US" dirty="0"/>
              <a:t>everyone agrees, move on.</a:t>
            </a:r>
          </a:p>
          <a:p>
            <a:r>
              <a:rPr lang="en-US" dirty="0"/>
              <a:t>Issues? compare sheets. </a:t>
            </a:r>
          </a:p>
          <a:p>
            <a:r>
              <a:rPr lang="en-US" dirty="0"/>
              <a:t>Majority rules. No majority? Go to video </a:t>
            </a:r>
          </a:p>
          <a:p>
            <a:r>
              <a:rPr lang="en-US" dirty="0"/>
              <a:t>Even if there are issues, score what you can and wait for judges to get out of boat to ask questions or video review</a:t>
            </a:r>
          </a:p>
        </p:txBody>
      </p:sp>
    </p:spTree>
    <p:extLst>
      <p:ext uri="{BB962C8B-B14F-4D97-AF65-F5344CB8AC3E}">
        <p14:creationId xmlns:p14="http://schemas.microsoft.com/office/powerpoint/2010/main" val="99711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Scoring slalom</a:t>
            </a:r>
          </a:p>
        </p:txBody>
      </p:sp>
      <p:sp>
        <p:nvSpPr>
          <p:cNvPr id="3" name="Content Placeholder 2"/>
          <p:cNvSpPr>
            <a:spLocks noGrp="1"/>
          </p:cNvSpPr>
          <p:nvPr>
            <p:ph sz="quarter" idx="13"/>
          </p:nvPr>
        </p:nvSpPr>
        <p:spPr>
          <a:xfrm>
            <a:off x="508000" y="1770744"/>
            <a:ext cx="11393714" cy="5087256"/>
          </a:xfrm>
        </p:spPr>
        <p:txBody>
          <a:bodyPr>
            <a:normAutofit fontScale="92500" lnSpcReduction="20000"/>
          </a:bodyPr>
          <a:lstStyle/>
          <a:p>
            <a:r>
              <a:rPr lang="en-US" dirty="0"/>
              <a:t>The scorers </a:t>
            </a:r>
            <a:r>
              <a:rPr lang="en-US" dirty="0" smtClean="0"/>
              <a:t>shall </a:t>
            </a:r>
            <a:r>
              <a:rPr lang="en-US" dirty="0"/>
              <a:t>decide the crossings to be scored on the basis of a simple majority from among the judge’s sheets.</a:t>
            </a:r>
          </a:p>
          <a:p>
            <a:r>
              <a:rPr lang="en-US" dirty="0"/>
              <a:t>Ensure all three sheets are for the same skier. </a:t>
            </a:r>
          </a:p>
          <a:p>
            <a:r>
              <a:rPr lang="en-US" dirty="0"/>
              <a:t>Check for two  forward passes. </a:t>
            </a:r>
          </a:p>
          <a:p>
            <a:r>
              <a:rPr lang="en-US" dirty="0"/>
              <a:t>Check that passes start from the same side on each score sheet</a:t>
            </a:r>
          </a:p>
          <a:p>
            <a:r>
              <a:rPr lang="en-US" dirty="0"/>
              <a:t>Individually scrutinize every crossing </a:t>
            </a:r>
            <a:r>
              <a:rPr lang="en-US" dirty="0" smtClean="0"/>
              <a:t>Record </a:t>
            </a:r>
            <a:r>
              <a:rPr lang="en-US" dirty="0"/>
              <a:t>the score for each crossing on the sheet in the scorer’s column.</a:t>
            </a:r>
          </a:p>
          <a:p>
            <a:r>
              <a:rPr lang="en-US" dirty="0"/>
              <a:t>Determine the ending zone and if that was a perfect one-foot crossing or a two-foot crossing.</a:t>
            </a:r>
          </a:p>
          <a:p>
            <a:r>
              <a:rPr lang="en-US" dirty="0"/>
              <a:t>Add and record score for each pass and total of both passes in the appropriate boxes.</a:t>
            </a:r>
          </a:p>
          <a:p>
            <a:r>
              <a:rPr lang="en-US" dirty="0"/>
              <a:t>Staple or paperclip each skier’s three sheets together for future input to computer. </a:t>
            </a:r>
          </a:p>
          <a:p>
            <a:r>
              <a:rPr lang="en-US" dirty="0"/>
              <a:t>If a majority cannot be reached on any crossing then the sheets should be referred for video review. </a:t>
            </a:r>
          </a:p>
          <a:p>
            <a:endParaRPr lang="en-US" dirty="0"/>
          </a:p>
          <a:p>
            <a:endParaRPr lang="en-US" dirty="0"/>
          </a:p>
          <a:p>
            <a:endParaRPr lang="en-US" dirty="0"/>
          </a:p>
        </p:txBody>
      </p:sp>
    </p:spTree>
    <p:extLst>
      <p:ext uri="{BB962C8B-B14F-4D97-AF65-F5344CB8AC3E}">
        <p14:creationId xmlns:p14="http://schemas.microsoft.com/office/powerpoint/2010/main" val="353371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slalom </a:t>
            </a:r>
          </a:p>
        </p:txBody>
      </p:sp>
      <p:pic>
        <p:nvPicPr>
          <p:cNvPr id="3" name="Picture 2"/>
          <p:cNvPicPr>
            <a:picLocks noChangeAspect="1"/>
          </p:cNvPicPr>
          <p:nvPr/>
        </p:nvPicPr>
        <p:blipFill>
          <a:blip r:embed="rId2"/>
          <a:stretch>
            <a:fillRect/>
          </a:stretch>
        </p:blipFill>
        <p:spPr>
          <a:xfrm>
            <a:off x="3184032" y="304799"/>
            <a:ext cx="6143249" cy="5962015"/>
          </a:xfrm>
          <a:prstGeom prst="rect">
            <a:avLst/>
          </a:prstGeom>
        </p:spPr>
      </p:pic>
    </p:spTree>
    <p:extLst>
      <p:ext uri="{BB962C8B-B14F-4D97-AF65-F5344CB8AC3E}">
        <p14:creationId xmlns:p14="http://schemas.microsoft.com/office/powerpoint/2010/main" val="207098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60785" y="199577"/>
            <a:ext cx="11270429" cy="6400800"/>
          </a:xfrm>
          <a:prstGeom prst="rect">
            <a:avLst/>
          </a:prstGeom>
        </p:spPr>
      </p:pic>
    </p:spTree>
    <p:extLst>
      <p:ext uri="{BB962C8B-B14F-4D97-AF65-F5344CB8AC3E}">
        <p14:creationId xmlns:p14="http://schemas.microsoft.com/office/powerpoint/2010/main" val="215398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44" y="235850"/>
            <a:ext cx="11116303" cy="6400800"/>
          </a:xfrm>
          <a:prstGeom prst="rect">
            <a:avLst/>
          </a:prstGeom>
        </p:spPr>
      </p:pic>
    </p:spTree>
    <p:extLst>
      <p:ext uri="{BB962C8B-B14F-4D97-AF65-F5344CB8AC3E}">
        <p14:creationId xmlns:p14="http://schemas.microsoft.com/office/powerpoint/2010/main" val="247902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18" y="393544"/>
            <a:ext cx="10364451" cy="1596177"/>
          </a:xfrm>
        </p:spPr>
        <p:txBody>
          <a:bodyPr>
            <a:normAutofit/>
          </a:bodyPr>
          <a:lstStyle/>
          <a:p>
            <a:r>
              <a:rPr lang="en-US" sz="6000" dirty="0"/>
              <a:t>Agenda</a:t>
            </a:r>
          </a:p>
        </p:txBody>
      </p:sp>
      <p:sp>
        <p:nvSpPr>
          <p:cNvPr id="3" name="Content Placeholder 2"/>
          <p:cNvSpPr>
            <a:spLocks noGrp="1"/>
          </p:cNvSpPr>
          <p:nvPr>
            <p:ph sz="quarter" idx="13"/>
          </p:nvPr>
        </p:nvSpPr>
        <p:spPr>
          <a:xfrm>
            <a:off x="3555377" y="1989721"/>
            <a:ext cx="6285310" cy="4106279"/>
          </a:xfrm>
        </p:spPr>
        <p:txBody>
          <a:bodyPr>
            <a:normAutofit fontScale="25000" lnSpcReduction="20000"/>
          </a:bodyPr>
          <a:lstStyle/>
          <a:p>
            <a:r>
              <a:rPr lang="en-US" sz="9600" dirty="0"/>
              <a:t>Goals of clinic</a:t>
            </a:r>
          </a:p>
          <a:p>
            <a:r>
              <a:rPr lang="en-US" sz="9600" dirty="0"/>
              <a:t>Scorer’s mission </a:t>
            </a:r>
          </a:p>
          <a:p>
            <a:r>
              <a:rPr lang="en-US" sz="9600" dirty="0"/>
              <a:t>The basics </a:t>
            </a:r>
          </a:p>
          <a:p>
            <a:r>
              <a:rPr lang="en-US" sz="9600" dirty="0"/>
              <a:t>Before the tournament </a:t>
            </a:r>
          </a:p>
          <a:p>
            <a:r>
              <a:rPr lang="en-US" sz="9600" dirty="0"/>
              <a:t>Scoring tricks, slalom &amp; Jump </a:t>
            </a:r>
          </a:p>
          <a:p>
            <a:r>
              <a:rPr lang="en-US" sz="9600" dirty="0"/>
              <a:t>Computer program </a:t>
            </a:r>
          </a:p>
          <a:p>
            <a:r>
              <a:rPr lang="en-US" sz="9600" dirty="0"/>
              <a:t>Questions? </a:t>
            </a:r>
          </a:p>
          <a:p>
            <a:r>
              <a:rPr lang="en-US" sz="9600" dirty="0"/>
              <a:t>Assignment </a:t>
            </a:r>
          </a:p>
          <a:p>
            <a:endParaRPr lang="en-US" dirty="0"/>
          </a:p>
        </p:txBody>
      </p:sp>
    </p:spTree>
    <p:extLst>
      <p:ext uri="{BB962C8B-B14F-4D97-AF65-F5344CB8AC3E}">
        <p14:creationId xmlns:p14="http://schemas.microsoft.com/office/powerpoint/2010/main" val="171125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Slalom rules to remember</a:t>
            </a:r>
          </a:p>
        </p:txBody>
      </p:sp>
      <p:sp>
        <p:nvSpPr>
          <p:cNvPr id="3" name="Content Placeholder 2"/>
          <p:cNvSpPr>
            <a:spLocks noGrp="1"/>
          </p:cNvSpPr>
          <p:nvPr>
            <p:ph sz="quarter" idx="13"/>
          </p:nvPr>
        </p:nvSpPr>
        <p:spPr>
          <a:xfrm>
            <a:off x="914400" y="1857829"/>
            <a:ext cx="10363826" cy="3904342"/>
          </a:xfrm>
        </p:spPr>
        <p:txBody>
          <a:bodyPr>
            <a:normAutofit/>
          </a:bodyPr>
          <a:lstStyle/>
          <a:p>
            <a:pPr marL="0" indent="0">
              <a:buNone/>
            </a:pPr>
            <a:endParaRPr lang="en-US" dirty="0"/>
          </a:p>
          <a:p>
            <a:r>
              <a:rPr lang="en-US" dirty="0"/>
              <a:t>Always be on the look out for two forward passes. Have a copy of the 25% multiplier from the rulebook for quick reference or a calculator </a:t>
            </a:r>
          </a:p>
          <a:p>
            <a:r>
              <a:rPr lang="en-US" dirty="0"/>
              <a:t>If you find a judge is consistently not indicating the direction of each pass then ask the Chief Judge or Chief Scorer to remind them to please circle the appropriate direction for each pass in the future.  </a:t>
            </a:r>
          </a:p>
          <a:p>
            <a:r>
              <a:rPr lang="en-US" dirty="0"/>
              <a:t>Be familiar with the rules regarding a fall vs a bummed crossing.</a:t>
            </a:r>
            <a:r>
              <a:rPr lang="en-US" b="1" dirty="0"/>
              <a:t> </a:t>
            </a:r>
            <a:endParaRPr lang="en-US" dirty="0"/>
          </a:p>
          <a:p>
            <a:pPr marL="0" indent="0">
              <a:buNone/>
            </a:pPr>
            <a:endParaRPr lang="en-US" dirty="0"/>
          </a:p>
        </p:txBody>
      </p:sp>
    </p:spTree>
    <p:extLst>
      <p:ext uri="{BB962C8B-B14F-4D97-AF65-F5344CB8AC3E}">
        <p14:creationId xmlns:p14="http://schemas.microsoft.com/office/powerpoint/2010/main" val="2649469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234" t="20656" r="26681" b="12458"/>
          <a:stretch/>
        </p:blipFill>
        <p:spPr>
          <a:xfrm>
            <a:off x="2612572" y="170573"/>
            <a:ext cx="7474857" cy="6099484"/>
          </a:xfrm>
          <a:prstGeom prst="rect">
            <a:avLst/>
          </a:prstGeom>
        </p:spPr>
      </p:pic>
    </p:spTree>
    <p:extLst>
      <p:ext uri="{BB962C8B-B14F-4D97-AF65-F5344CB8AC3E}">
        <p14:creationId xmlns:p14="http://schemas.microsoft.com/office/powerpoint/2010/main" val="27966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Scoring tricks</a:t>
            </a:r>
          </a:p>
        </p:txBody>
      </p:sp>
      <p:sp>
        <p:nvSpPr>
          <p:cNvPr id="3" name="Content Placeholder 2"/>
          <p:cNvSpPr>
            <a:spLocks noGrp="1"/>
          </p:cNvSpPr>
          <p:nvPr>
            <p:ph sz="quarter" idx="13"/>
          </p:nvPr>
        </p:nvSpPr>
        <p:spPr>
          <a:xfrm>
            <a:off x="703630" y="1857829"/>
            <a:ext cx="10784739" cy="4659085"/>
          </a:xfrm>
        </p:spPr>
        <p:txBody>
          <a:bodyPr>
            <a:normAutofit fontScale="77500" lnSpcReduction="20000"/>
          </a:bodyPr>
          <a:lstStyle/>
          <a:p>
            <a:pPr marL="0" indent="0">
              <a:buNone/>
            </a:pPr>
            <a:r>
              <a:rPr lang="en-US" b="1" i="1" dirty="0">
                <a:solidFill>
                  <a:srgbClr val="FF0000"/>
                </a:solidFill>
              </a:rPr>
              <a:t>Many trick scores have changed as of May 1</a:t>
            </a:r>
            <a:r>
              <a:rPr lang="en-US" b="1" i="1" baseline="30000" dirty="0">
                <a:solidFill>
                  <a:srgbClr val="FF0000"/>
                </a:solidFill>
              </a:rPr>
              <a:t>st</a:t>
            </a:r>
            <a:r>
              <a:rPr lang="en-US" b="1" i="1" dirty="0">
                <a:solidFill>
                  <a:srgbClr val="FF0000"/>
                </a:solidFill>
              </a:rPr>
              <a:t>, 2015. Many turns now carry the same value to make instant scoring easier, e.g. all 360, 540 and 720 two-foot surface turns are now 500, 800 and 1000pts respectively.  </a:t>
            </a:r>
            <a:endParaRPr lang="en-US" i="1" dirty="0">
              <a:solidFill>
                <a:srgbClr val="FF0000"/>
              </a:solidFill>
            </a:endParaRPr>
          </a:p>
          <a:p>
            <a:r>
              <a:rPr lang="en-US" dirty="0" smtClean="0"/>
              <a:t>tricks </a:t>
            </a:r>
            <a:r>
              <a:rPr lang="en-US" dirty="0"/>
              <a:t>to be scored on the basis of a simple majority from among the judge’s individual sheets.</a:t>
            </a:r>
          </a:p>
          <a:p>
            <a:r>
              <a:rPr lang="en-US" dirty="0"/>
              <a:t>Ensure all three sheets are for the same skier. </a:t>
            </a:r>
          </a:p>
          <a:p>
            <a:r>
              <a:rPr lang="en-US" dirty="0"/>
              <a:t>Approve or deny start trick and record score in appropriate area. </a:t>
            </a:r>
          </a:p>
          <a:p>
            <a:r>
              <a:rPr lang="en-US" dirty="0"/>
              <a:t>Check for any preparatory tricks so you are sure which direction the skier is facing when entering course. </a:t>
            </a:r>
          </a:p>
          <a:p>
            <a:r>
              <a:rPr lang="en-US" dirty="0"/>
              <a:t>It’s much quicker to score tricks after dividing them into logical groups rather then take them all individually. </a:t>
            </a:r>
            <a:r>
              <a:rPr lang="en-US" dirty="0" smtClean="0"/>
              <a:t>For </a:t>
            </a:r>
            <a:r>
              <a:rPr lang="en-US" dirty="0"/>
              <a:t>example: a set of four </a:t>
            </a:r>
            <a:r>
              <a:rPr lang="en-US" dirty="0" smtClean="0"/>
              <a:t>180 </a:t>
            </a:r>
            <a:r>
              <a:rPr lang="en-US" dirty="0"/>
              <a:t>turns on 2-feet are 900pts, two 360 turns are 1000pts, etc.</a:t>
            </a:r>
          </a:p>
          <a:p>
            <a:r>
              <a:rPr lang="en-US" dirty="0"/>
              <a:t>Make up your own sheet with the common trick groups and refer to it when scoring tricks. </a:t>
            </a:r>
          </a:p>
          <a:p>
            <a:r>
              <a:rPr lang="en-US" dirty="0"/>
              <a:t>Record the score for each trick or bracket a group on the sheet in the scorer’s column.</a:t>
            </a:r>
          </a:p>
          <a:p>
            <a:r>
              <a:rPr lang="en-US" dirty="0"/>
              <a:t>If the pass has a lot of turns it is easier if the scorers first label each trick – with BF, FF, FB  Etc. so they know which way the skier was facing before each trick </a:t>
            </a:r>
            <a:r>
              <a:rPr lang="en-US" dirty="0" smtClean="0"/>
              <a:t>started.</a:t>
            </a:r>
          </a:p>
          <a:p>
            <a:endParaRPr lang="en-US" dirty="0"/>
          </a:p>
        </p:txBody>
      </p:sp>
    </p:spTree>
    <p:extLst>
      <p:ext uri="{BB962C8B-B14F-4D97-AF65-F5344CB8AC3E}">
        <p14:creationId xmlns:p14="http://schemas.microsoft.com/office/powerpoint/2010/main" val="393613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Scoring tricks</a:t>
            </a:r>
          </a:p>
        </p:txBody>
      </p:sp>
      <p:sp>
        <p:nvSpPr>
          <p:cNvPr id="3" name="TextBox 2"/>
          <p:cNvSpPr txBox="1"/>
          <p:nvPr/>
        </p:nvSpPr>
        <p:spPr>
          <a:xfrm>
            <a:off x="551542" y="1886856"/>
            <a:ext cx="11016344" cy="5262979"/>
          </a:xfrm>
          <a:prstGeom prst="rect">
            <a:avLst/>
          </a:prstGeom>
          <a:noFill/>
        </p:spPr>
        <p:txBody>
          <a:bodyPr wrap="square" rtlCol="0">
            <a:spAutoFit/>
          </a:bodyPr>
          <a:lstStyle/>
          <a:p>
            <a:r>
              <a:rPr lang="en-US" sz="2400" b="1" dirty="0"/>
              <a:t>THERE ARE ONLY </a:t>
            </a:r>
            <a:r>
              <a:rPr lang="en-US" sz="2400" b="1" u="sng" dirty="0"/>
              <a:t>FOUR</a:t>
            </a:r>
            <a:r>
              <a:rPr lang="en-US" sz="2400" b="1" dirty="0"/>
              <a:t> POSSIBLE DIRECTIONS OF A TURN:</a:t>
            </a:r>
          </a:p>
          <a:p>
            <a:pPr marL="457200" indent="-457200">
              <a:buFont typeface="+mj-lt"/>
              <a:buAutoNum type="arabicPeriod"/>
            </a:pPr>
            <a:r>
              <a:rPr lang="en-US" sz="2400" dirty="0"/>
              <a:t>CLOCKWISE FROM THE FRONT TO THE BACK</a:t>
            </a:r>
          </a:p>
          <a:p>
            <a:pPr marL="457200" indent="-457200">
              <a:buFont typeface="+mj-lt"/>
              <a:buAutoNum type="arabicPeriod"/>
            </a:pPr>
            <a:r>
              <a:rPr lang="en-US" sz="2400" dirty="0"/>
              <a:t>COUNTER CLOCKWISE FROM THE FRONT TO THE BACK </a:t>
            </a:r>
          </a:p>
          <a:p>
            <a:pPr marL="457200" indent="-457200">
              <a:buFont typeface="+mj-lt"/>
              <a:buAutoNum type="arabicPeriod"/>
            </a:pPr>
            <a:r>
              <a:rPr lang="en-US" sz="2400" dirty="0"/>
              <a:t>CLOCKWISE FROM THE BACK TO THE FRONT</a:t>
            </a:r>
          </a:p>
          <a:p>
            <a:pPr marL="457200" indent="-457200">
              <a:buFont typeface="+mj-lt"/>
              <a:buAutoNum type="arabicPeriod"/>
            </a:pPr>
            <a:r>
              <a:rPr lang="en-US" sz="2400" dirty="0"/>
              <a:t>COUNTER CLOCKWISE FROM THE BACK TO THE FRONT. </a:t>
            </a:r>
          </a:p>
          <a:p>
            <a:endParaRPr lang="en-US" sz="2400" dirty="0"/>
          </a:p>
          <a:p>
            <a:pPr marL="285750" indent="-285750">
              <a:buFont typeface="Arial" panose="020B0604020202020204" pitchFamily="34" charset="0"/>
              <a:buChar char="•"/>
            </a:pPr>
            <a:r>
              <a:rPr lang="en-US" sz="2400" dirty="0"/>
              <a:t>BE AWARE THAT TRICKS MAY BE REPEATED AS MANY TIMES AS THE SKIER WISHES. </a:t>
            </a:r>
          </a:p>
          <a:p>
            <a:r>
              <a:rPr lang="en-US" sz="2400" dirty="0"/>
              <a:t>BUT THEY CAN ONLY SCORE ONCE, SO KEEP YOUR EYE OPEN FOR REPEATED TRICKS. </a:t>
            </a:r>
          </a:p>
          <a:p>
            <a:endParaRPr lang="en-US" sz="2400" dirty="0"/>
          </a:p>
          <a:p>
            <a:pPr marL="285750" indent="-285750">
              <a:buFont typeface="Arial" panose="020B0604020202020204" pitchFamily="34" charset="0"/>
              <a:buChar char="•"/>
            </a:pPr>
            <a:r>
              <a:rPr lang="en-US" sz="2400" dirty="0"/>
              <a:t>CHECK IF REPEATED TRICKS CAN BE CREDITED AS DOWNGRADED TRICKS. </a:t>
            </a:r>
          </a:p>
          <a:p>
            <a:endParaRPr lang="en-US" sz="2400" dirty="0"/>
          </a:p>
          <a:p>
            <a:pPr marL="285750" indent="-285750">
              <a:buFont typeface="Arial" panose="020B0604020202020204" pitchFamily="34" charset="0"/>
              <a:buChar char="•"/>
            </a:pPr>
            <a:r>
              <a:rPr lang="en-US" sz="2400" dirty="0"/>
              <a:t>STAPLE/PAPERCLIP THE THREE EVENT FORMS TOGETHER FOR EACH SKIER FOR INPUT TO COMPUTER.</a:t>
            </a:r>
          </a:p>
          <a:p>
            <a:r>
              <a:rPr lang="en-US" sz="2400" dirty="0"/>
              <a:t> </a:t>
            </a:r>
          </a:p>
        </p:txBody>
      </p:sp>
    </p:spTree>
    <p:extLst>
      <p:ext uri="{BB962C8B-B14F-4D97-AF65-F5344CB8AC3E}">
        <p14:creationId xmlns:p14="http://schemas.microsoft.com/office/powerpoint/2010/main" val="3409232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6397"/>
            <a:ext cx="10364451" cy="1031501"/>
          </a:xfrm>
        </p:spPr>
        <p:txBody>
          <a:bodyPr>
            <a:normAutofit fontScale="90000"/>
          </a:bodyPr>
          <a:lstStyle/>
          <a:p>
            <a:r>
              <a:rPr lang="en-US" sz="6000" dirty="0"/>
              <a:t>Crazy shorthand</a:t>
            </a:r>
            <a:r>
              <a:rPr lang="en-US" dirty="0"/>
              <a:t/>
            </a:r>
            <a:br>
              <a:rPr lang="en-US" dirty="0"/>
            </a:br>
            <a:r>
              <a:rPr lang="en-US" sz="1800" dirty="0"/>
              <a:t>(know it, love it)</a:t>
            </a:r>
          </a:p>
        </p:txBody>
      </p:sp>
      <p:sp>
        <p:nvSpPr>
          <p:cNvPr id="3" name="Content Placeholder 2"/>
          <p:cNvSpPr>
            <a:spLocks noGrp="1"/>
          </p:cNvSpPr>
          <p:nvPr>
            <p:ph sz="quarter" idx="13"/>
          </p:nvPr>
        </p:nvSpPr>
        <p:spPr>
          <a:xfrm>
            <a:off x="914400" y="2075544"/>
            <a:ext cx="10363826" cy="3424107"/>
          </a:xfrm>
        </p:spPr>
        <p:txBody>
          <a:bodyPr/>
          <a:lstStyle/>
          <a:p>
            <a:pPr marL="0" indent="0">
              <a:buNone/>
            </a:pPr>
            <a:endParaRPr lang="en-US" dirty="0"/>
          </a:p>
          <a:p>
            <a:pPr marL="0" indent="0">
              <a:buNone/>
            </a:pPr>
            <a:r>
              <a:rPr lang="en-US" dirty="0"/>
              <a:t> </a:t>
            </a:r>
          </a:p>
        </p:txBody>
      </p:sp>
      <p:pic>
        <p:nvPicPr>
          <p:cNvPr id="7" name="Picture 6"/>
          <p:cNvPicPr>
            <a:picLocks noChangeAspect="1"/>
          </p:cNvPicPr>
          <p:nvPr/>
        </p:nvPicPr>
        <p:blipFill>
          <a:blip r:embed="rId2"/>
          <a:stretch>
            <a:fillRect/>
          </a:stretch>
        </p:blipFill>
        <p:spPr>
          <a:xfrm>
            <a:off x="3947886" y="1277898"/>
            <a:ext cx="4145375" cy="5479714"/>
          </a:xfrm>
          <a:prstGeom prst="rect">
            <a:avLst/>
          </a:prstGeom>
        </p:spPr>
      </p:pic>
    </p:spTree>
    <p:extLst>
      <p:ext uri="{BB962C8B-B14F-4D97-AF65-F5344CB8AC3E}">
        <p14:creationId xmlns:p14="http://schemas.microsoft.com/office/powerpoint/2010/main" val="120174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735711" y="160727"/>
            <a:ext cx="4955660" cy="6545943"/>
          </a:xfrm>
          <a:prstGeom prst="rect">
            <a:avLst/>
          </a:prstGeom>
        </p:spPr>
      </p:pic>
    </p:spTree>
    <p:extLst>
      <p:ext uri="{BB962C8B-B14F-4D97-AF65-F5344CB8AC3E}">
        <p14:creationId xmlns:p14="http://schemas.microsoft.com/office/powerpoint/2010/main" val="111360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Start points</a:t>
            </a:r>
            <a:r>
              <a:rPr lang="en-US" sz="4800" dirty="0"/>
              <a:t/>
            </a:r>
            <a:br>
              <a:rPr lang="en-US" sz="4800" dirty="0"/>
            </a:br>
            <a:r>
              <a:rPr lang="en-US" sz="2200" dirty="0"/>
              <a:t>(know what counts, what doesn’t) </a:t>
            </a:r>
          </a:p>
        </p:txBody>
      </p:sp>
      <p:pic>
        <p:nvPicPr>
          <p:cNvPr id="4" name="Content Placeholder 3"/>
          <p:cNvPicPr>
            <a:picLocks noGrp="1" noChangeAspect="1"/>
          </p:cNvPicPr>
          <p:nvPr>
            <p:ph sz="quarter" idx="13"/>
          </p:nvPr>
        </p:nvPicPr>
        <p:blipFill>
          <a:blip r:embed="rId2"/>
          <a:stretch>
            <a:fillRect/>
          </a:stretch>
        </p:blipFill>
        <p:spPr>
          <a:xfrm>
            <a:off x="3083952" y="2366963"/>
            <a:ext cx="6024096" cy="3424237"/>
          </a:xfrm>
          <a:prstGeom prst="rect">
            <a:avLst/>
          </a:prstGeom>
        </p:spPr>
      </p:pic>
    </p:spTree>
    <p:extLst>
      <p:ext uri="{BB962C8B-B14F-4D97-AF65-F5344CB8AC3E}">
        <p14:creationId xmlns:p14="http://schemas.microsoft.com/office/powerpoint/2010/main" val="239773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89" y="291943"/>
            <a:ext cx="10364451" cy="1596177"/>
          </a:xfrm>
        </p:spPr>
        <p:txBody>
          <a:bodyPr>
            <a:normAutofit/>
          </a:bodyPr>
          <a:lstStyle/>
          <a:p>
            <a:r>
              <a:rPr lang="en-US" sz="6000" dirty="0"/>
              <a:t>Scorer’s responsibilities </a:t>
            </a:r>
          </a:p>
        </p:txBody>
      </p:sp>
      <p:sp>
        <p:nvSpPr>
          <p:cNvPr id="3" name="Content Placeholder 2"/>
          <p:cNvSpPr>
            <a:spLocks noGrp="1"/>
          </p:cNvSpPr>
          <p:nvPr>
            <p:ph sz="quarter" idx="13"/>
          </p:nvPr>
        </p:nvSpPr>
        <p:spPr>
          <a:xfrm>
            <a:off x="855718" y="1641377"/>
            <a:ext cx="10987940" cy="4802965"/>
          </a:xfrm>
        </p:spPr>
        <p:txBody>
          <a:bodyPr>
            <a:normAutofit/>
          </a:bodyPr>
          <a:lstStyle/>
          <a:p>
            <a:pPr marL="0" indent="0">
              <a:buNone/>
            </a:pPr>
            <a:r>
              <a:rPr lang="en-US" b="1" dirty="0"/>
              <a:t>Slalom &amp; Tricks:</a:t>
            </a:r>
            <a:endParaRPr lang="en-US" dirty="0"/>
          </a:p>
          <a:p>
            <a:pPr lvl="0"/>
            <a:r>
              <a:rPr lang="en-US" dirty="0"/>
              <a:t>Have event forms collected from boat judges on a regular basis. Don’t wait until the end of the event. </a:t>
            </a:r>
          </a:p>
          <a:p>
            <a:pPr lvl="0"/>
            <a:r>
              <a:rPr lang="en-US" dirty="0"/>
              <a:t>Make a separate file of sheets that need video review. </a:t>
            </a:r>
          </a:p>
          <a:p>
            <a:pPr lvl="0"/>
            <a:r>
              <a:rPr lang="en-US" dirty="0"/>
              <a:t>majority problems or records should be presented to the CS or CJ for review.</a:t>
            </a:r>
          </a:p>
          <a:p>
            <a:pPr lvl="0"/>
            <a:r>
              <a:rPr lang="en-US" dirty="0"/>
              <a:t>Chief scorer should review score sheets to assure proper point values and correct any problems with the addition of scores before giving them to the Chief Judge  for approval.</a:t>
            </a:r>
          </a:p>
          <a:p>
            <a:pPr lvl="0"/>
            <a:r>
              <a:rPr lang="en-US" dirty="0" smtClean="0"/>
              <a:t>Post </a:t>
            </a:r>
            <a:r>
              <a:rPr lang="en-US" dirty="0"/>
              <a:t>scores and give to announcer after being signed (with time and date) by Chief judge.</a:t>
            </a:r>
          </a:p>
          <a:p>
            <a:endParaRPr lang="en-US" dirty="0"/>
          </a:p>
        </p:txBody>
      </p:sp>
    </p:spTree>
    <p:extLst>
      <p:ext uri="{BB962C8B-B14F-4D97-AF65-F5344CB8AC3E}">
        <p14:creationId xmlns:p14="http://schemas.microsoft.com/office/powerpoint/2010/main" val="816772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517" y="226631"/>
            <a:ext cx="10364451" cy="1596177"/>
          </a:xfrm>
        </p:spPr>
        <p:txBody>
          <a:bodyPr>
            <a:normAutofit/>
          </a:bodyPr>
          <a:lstStyle/>
          <a:p>
            <a:r>
              <a:rPr lang="en-US" sz="6000" dirty="0"/>
              <a:t>Scoring jump </a:t>
            </a:r>
          </a:p>
        </p:txBody>
      </p:sp>
      <p:sp>
        <p:nvSpPr>
          <p:cNvPr id="3" name="Content Placeholder 2"/>
          <p:cNvSpPr>
            <a:spLocks noGrp="1"/>
          </p:cNvSpPr>
          <p:nvPr>
            <p:ph sz="quarter" idx="13"/>
          </p:nvPr>
        </p:nvSpPr>
        <p:spPr>
          <a:xfrm>
            <a:off x="631370" y="1509486"/>
            <a:ext cx="10914743" cy="6241143"/>
          </a:xfrm>
        </p:spPr>
        <p:txBody>
          <a:bodyPr>
            <a:noAutofit/>
          </a:bodyPr>
          <a:lstStyle/>
          <a:p>
            <a:r>
              <a:rPr lang="en-US" sz="1600" dirty="0"/>
              <a:t>a scorer is often assigned as a recorder for the video jump judges. They communicate with the boat after every jump and record jumps as </a:t>
            </a:r>
            <a:r>
              <a:rPr lang="en-US" sz="1600" b="1" dirty="0"/>
              <a:t>good</a:t>
            </a:r>
            <a:r>
              <a:rPr lang="en-US" sz="1600" dirty="0"/>
              <a:t>, a </a:t>
            </a:r>
            <a:r>
              <a:rPr lang="en-US" sz="1600" b="1" dirty="0"/>
              <a:t>fall</a:t>
            </a:r>
            <a:r>
              <a:rPr lang="en-US" sz="1600" dirty="0"/>
              <a:t>, or </a:t>
            </a:r>
            <a:r>
              <a:rPr lang="en-US" sz="1600" b="1" dirty="0"/>
              <a:t>re-ride. </a:t>
            </a:r>
          </a:p>
          <a:p>
            <a:r>
              <a:rPr lang="en-US" sz="1600" dirty="0"/>
              <a:t>Record all jumps in exactly the order they happen. Don’t put </a:t>
            </a:r>
            <a:r>
              <a:rPr lang="en-US" sz="1600" dirty="0" err="1"/>
              <a:t>rerides</a:t>
            </a:r>
            <a:r>
              <a:rPr lang="en-US" sz="1600" dirty="0"/>
              <a:t> in another column or at the end of your list. </a:t>
            </a:r>
            <a:endParaRPr lang="en-US" sz="1600" dirty="0" smtClean="0"/>
          </a:p>
          <a:p>
            <a:r>
              <a:rPr lang="en-US" sz="1600" dirty="0" smtClean="0"/>
              <a:t>When </a:t>
            </a:r>
            <a:r>
              <a:rPr lang="en-US" sz="1600" dirty="0"/>
              <a:t>a skier elects to take a </a:t>
            </a:r>
            <a:r>
              <a:rPr lang="en-US" sz="1600" dirty="0" err="1"/>
              <a:t>reride</a:t>
            </a:r>
            <a:r>
              <a:rPr lang="en-US" sz="1600" dirty="0"/>
              <a:t> they are annulling the affected pass. To ensure everyone later understands that pass was annulled draw a line through everything on your score sheet row of the annulled pass. </a:t>
            </a:r>
          </a:p>
          <a:p>
            <a:r>
              <a:rPr lang="en-US" sz="1600" dirty="0"/>
              <a:t>While recording distances for falls be sure to record it as ‘FALL’ and draw a diagonal line through the distance box before you record the score.</a:t>
            </a:r>
          </a:p>
          <a:p>
            <a:r>
              <a:rPr lang="en-US" sz="1600" dirty="0"/>
              <a:t>After each skier has three registered jumps draw a circle around that skiers longest successful jump.  </a:t>
            </a:r>
          </a:p>
          <a:p>
            <a:endParaRPr lang="en-US" sz="1200" dirty="0"/>
          </a:p>
        </p:txBody>
      </p:sp>
    </p:spTree>
    <p:extLst>
      <p:ext uri="{BB962C8B-B14F-4D97-AF65-F5344CB8AC3E}">
        <p14:creationId xmlns:p14="http://schemas.microsoft.com/office/powerpoint/2010/main" val="1114393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7372"/>
            <a:ext cx="12207139" cy="1596177"/>
          </a:xfrm>
        </p:spPr>
        <p:txBody>
          <a:bodyPr>
            <a:noAutofit/>
          </a:bodyPr>
          <a:lstStyle/>
          <a:p>
            <a:r>
              <a:rPr lang="en-US" sz="6000" dirty="0"/>
              <a:t>Scorer responsibilities </a:t>
            </a:r>
            <a:br>
              <a:rPr lang="en-US" sz="6000" dirty="0"/>
            </a:br>
            <a:r>
              <a:rPr lang="en-US" sz="6000" dirty="0"/>
              <a:t>(Jump) </a:t>
            </a:r>
          </a:p>
        </p:txBody>
      </p:sp>
      <p:sp>
        <p:nvSpPr>
          <p:cNvPr id="3" name="Content Placeholder 2"/>
          <p:cNvSpPr>
            <a:spLocks noGrp="1"/>
          </p:cNvSpPr>
          <p:nvPr>
            <p:ph sz="quarter" idx="13"/>
          </p:nvPr>
        </p:nvSpPr>
        <p:spPr>
          <a:xfrm>
            <a:off x="921656" y="2817034"/>
            <a:ext cx="10363826" cy="3424107"/>
          </a:xfrm>
        </p:spPr>
        <p:txBody>
          <a:bodyPr/>
          <a:lstStyle/>
          <a:p>
            <a:pPr lvl="0"/>
            <a:r>
              <a:rPr lang="en-US" dirty="0"/>
              <a:t>Chief Scorer assigns scorer to record jump event.</a:t>
            </a:r>
          </a:p>
          <a:p>
            <a:pPr lvl="0"/>
            <a:r>
              <a:rPr lang="en-US" dirty="0"/>
              <a:t>Review recorder’s sheets against boat judge sheets for agreement.</a:t>
            </a:r>
          </a:p>
          <a:p>
            <a:pPr lvl="0"/>
            <a:r>
              <a:rPr lang="en-US" dirty="0"/>
              <a:t>Post results and give to announcer after being signed (with date and time) by Chief Judge.</a:t>
            </a:r>
          </a:p>
          <a:p>
            <a:pPr marL="0" indent="0">
              <a:buNone/>
            </a:pPr>
            <a:endParaRPr lang="en-US" dirty="0"/>
          </a:p>
          <a:p>
            <a:endParaRPr lang="en-US" dirty="0"/>
          </a:p>
        </p:txBody>
      </p:sp>
    </p:spTree>
    <p:extLst>
      <p:ext uri="{BB962C8B-B14F-4D97-AF65-F5344CB8AC3E}">
        <p14:creationId xmlns:p14="http://schemas.microsoft.com/office/powerpoint/2010/main" val="316526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232" y="328232"/>
            <a:ext cx="10364451" cy="1596177"/>
          </a:xfrm>
        </p:spPr>
        <p:txBody>
          <a:bodyPr>
            <a:normAutofit/>
          </a:bodyPr>
          <a:lstStyle/>
          <a:p>
            <a:r>
              <a:rPr lang="en-US" sz="6000" dirty="0" err="1"/>
              <a:t>GoalS</a:t>
            </a:r>
            <a:r>
              <a:rPr lang="en-US" sz="6000" dirty="0"/>
              <a:t> of clinic </a:t>
            </a:r>
          </a:p>
        </p:txBody>
      </p:sp>
      <p:sp>
        <p:nvSpPr>
          <p:cNvPr id="3" name="Content Placeholder 2"/>
          <p:cNvSpPr>
            <a:spLocks noGrp="1"/>
          </p:cNvSpPr>
          <p:nvPr>
            <p:ph sz="quarter" idx="13"/>
          </p:nvPr>
        </p:nvSpPr>
        <p:spPr>
          <a:xfrm>
            <a:off x="1683658" y="1924409"/>
            <a:ext cx="9551025" cy="4840513"/>
          </a:xfrm>
        </p:spPr>
        <p:txBody>
          <a:bodyPr>
            <a:normAutofit/>
          </a:bodyPr>
          <a:lstStyle/>
          <a:p>
            <a:r>
              <a:rPr lang="en-US" sz="2800" dirty="0"/>
              <a:t>KNOW THE BASICS OF SETTING UP a TOURNAMENT</a:t>
            </a:r>
          </a:p>
          <a:p>
            <a:r>
              <a:rPr lang="en-US" sz="2800" dirty="0"/>
              <a:t>GENERAL KNOWLEDGE OF SCORING AND possible ISSUES</a:t>
            </a:r>
          </a:p>
          <a:p>
            <a:r>
              <a:rPr lang="en-US" sz="2800" dirty="0"/>
              <a:t>YOU WILL STILL NEED SOME “On the job training.” Think of this as a “theory” class. </a:t>
            </a:r>
          </a:p>
          <a:p>
            <a:r>
              <a:rPr lang="en-US" sz="2800" dirty="0"/>
              <a:t>Ask questions </a:t>
            </a:r>
          </a:p>
          <a:p>
            <a:r>
              <a:rPr lang="en-US" sz="2800" dirty="0"/>
              <a:t>Be sweet and make suggestions to improve clinic </a:t>
            </a:r>
          </a:p>
          <a:p>
            <a:endParaRPr lang="en-US" dirty="0"/>
          </a:p>
        </p:txBody>
      </p:sp>
    </p:spTree>
    <p:extLst>
      <p:ext uri="{BB962C8B-B14F-4D97-AF65-F5344CB8AC3E}">
        <p14:creationId xmlns:p14="http://schemas.microsoft.com/office/powerpoint/2010/main" val="191589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48739"/>
            <a:ext cx="10364451" cy="1596177"/>
          </a:xfrm>
        </p:spPr>
        <p:txBody>
          <a:bodyPr>
            <a:normAutofit/>
          </a:bodyPr>
          <a:lstStyle/>
          <a:p>
            <a:r>
              <a:rPr lang="en-US" sz="6000" dirty="0"/>
              <a:t>The computer program </a:t>
            </a:r>
          </a:p>
        </p:txBody>
      </p:sp>
      <p:sp>
        <p:nvSpPr>
          <p:cNvPr id="3" name="Content Placeholder 2"/>
          <p:cNvSpPr>
            <a:spLocks noGrp="1"/>
          </p:cNvSpPr>
          <p:nvPr>
            <p:ph sz="quarter" idx="13"/>
          </p:nvPr>
        </p:nvSpPr>
        <p:spPr>
          <a:xfrm>
            <a:off x="2394857" y="1828801"/>
            <a:ext cx="8316685" cy="4746170"/>
          </a:xfrm>
        </p:spPr>
        <p:txBody>
          <a:bodyPr>
            <a:normAutofit fontScale="92500" lnSpcReduction="20000"/>
          </a:bodyPr>
          <a:lstStyle/>
          <a:p>
            <a:pPr marL="0" indent="0">
              <a:buNone/>
            </a:pPr>
            <a:r>
              <a:rPr lang="en-US" b="1" dirty="0"/>
              <a:t>Required Computer Skills.</a:t>
            </a:r>
            <a:r>
              <a:rPr lang="en-US" dirty="0"/>
              <a:t>	</a:t>
            </a:r>
          </a:p>
          <a:p>
            <a:pPr lvl="0"/>
            <a:r>
              <a:rPr lang="en-US" dirty="0"/>
              <a:t>Set up tournament</a:t>
            </a:r>
          </a:p>
          <a:p>
            <a:pPr lvl="0"/>
            <a:r>
              <a:rPr lang="en-US" dirty="0"/>
              <a:t>Add and delete skier in tournament</a:t>
            </a:r>
          </a:p>
          <a:p>
            <a:pPr lvl="0"/>
            <a:r>
              <a:rPr lang="en-US" dirty="0"/>
              <a:t>Update skier information</a:t>
            </a:r>
          </a:p>
          <a:p>
            <a:pPr lvl="0"/>
            <a:r>
              <a:rPr lang="en-US" dirty="0"/>
              <a:t>Input Officials</a:t>
            </a:r>
          </a:p>
          <a:p>
            <a:pPr lvl="0"/>
            <a:r>
              <a:rPr lang="en-US" dirty="0"/>
              <a:t>Running orders compilation</a:t>
            </a:r>
          </a:p>
          <a:p>
            <a:pPr lvl="0"/>
            <a:r>
              <a:rPr lang="en-US" dirty="0"/>
              <a:t>Official’s boat assignments</a:t>
            </a:r>
          </a:p>
          <a:p>
            <a:pPr lvl="0"/>
            <a:r>
              <a:rPr lang="en-US" dirty="0"/>
              <a:t>Input scores</a:t>
            </a:r>
          </a:p>
          <a:p>
            <a:pPr lvl="0"/>
            <a:r>
              <a:rPr lang="en-US" dirty="0"/>
              <a:t>Update overall scores.</a:t>
            </a:r>
          </a:p>
          <a:p>
            <a:pPr lvl="0"/>
            <a:r>
              <a:rPr lang="en-US" dirty="0"/>
              <a:t>Print results in different formats as needed.</a:t>
            </a:r>
          </a:p>
          <a:p>
            <a:pPr lvl="0"/>
            <a:r>
              <a:rPr lang="en-US" dirty="0"/>
              <a:t>Print reports as needed for tournament USA Waterski and WBC.</a:t>
            </a:r>
          </a:p>
          <a:p>
            <a:pPr lvl="0"/>
            <a:endParaRPr lang="en-US" dirty="0"/>
          </a:p>
          <a:p>
            <a:endParaRPr lang="en-US" dirty="0"/>
          </a:p>
        </p:txBody>
      </p:sp>
    </p:spTree>
    <p:extLst>
      <p:ext uri="{BB962C8B-B14F-4D97-AF65-F5344CB8AC3E}">
        <p14:creationId xmlns:p14="http://schemas.microsoft.com/office/powerpoint/2010/main" val="3124496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Overall Scoring </a:t>
            </a:r>
          </a:p>
        </p:txBody>
      </p:sp>
      <p:sp>
        <p:nvSpPr>
          <p:cNvPr id="3" name="Content Placeholder 2"/>
          <p:cNvSpPr>
            <a:spLocks noGrp="1"/>
          </p:cNvSpPr>
          <p:nvPr>
            <p:ph sz="quarter" idx="13"/>
          </p:nvPr>
        </p:nvSpPr>
        <p:spPr/>
        <p:txBody>
          <a:bodyPr/>
          <a:lstStyle/>
          <a:p>
            <a:pPr lvl="0"/>
            <a:r>
              <a:rPr lang="en-US" dirty="0"/>
              <a:t>Overall calculations shall be according to rulebook</a:t>
            </a:r>
          </a:p>
          <a:p>
            <a:pPr lvl="0"/>
            <a:r>
              <a:rPr lang="en-US" dirty="0"/>
              <a:t>Events used to calculate the overall placement in divisions shall be according to WBC rulebook</a:t>
            </a:r>
          </a:p>
          <a:p>
            <a:pPr lvl="0"/>
            <a:r>
              <a:rPr lang="en-US" dirty="0"/>
              <a:t>Team and individual overall points shall be determined according to rulebook</a:t>
            </a:r>
          </a:p>
          <a:p>
            <a:r>
              <a:rPr lang="en-US" dirty="0"/>
              <a:t>The computer does all this but watch for “Cross-dressers” </a:t>
            </a:r>
            <a:r>
              <a:rPr lang="en-US" i="1" dirty="0"/>
              <a:t>(For example,  if someone is open in one event but </a:t>
            </a:r>
            <a:r>
              <a:rPr lang="en-US" i="1" dirty="0" err="1"/>
              <a:t>mens</a:t>
            </a:r>
            <a:r>
              <a:rPr lang="en-US" i="1" dirty="0"/>
              <a:t> 3 in the other two. They will need to considered for the overall in </a:t>
            </a:r>
            <a:r>
              <a:rPr lang="en-US" i="1" dirty="0" err="1"/>
              <a:t>mens</a:t>
            </a:r>
            <a:r>
              <a:rPr lang="en-US" i="1" dirty="0"/>
              <a:t> 3)</a:t>
            </a:r>
          </a:p>
        </p:txBody>
      </p:sp>
    </p:spTree>
    <p:extLst>
      <p:ext uri="{BB962C8B-B14F-4D97-AF65-F5344CB8AC3E}">
        <p14:creationId xmlns:p14="http://schemas.microsoft.com/office/powerpoint/2010/main" val="312652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46" y="197603"/>
            <a:ext cx="10364451" cy="1596177"/>
          </a:xfrm>
        </p:spPr>
        <p:txBody>
          <a:bodyPr>
            <a:normAutofit/>
          </a:bodyPr>
          <a:lstStyle/>
          <a:p>
            <a:r>
              <a:rPr lang="en-US" sz="6000" dirty="0"/>
              <a:t>Awards &amp; Records</a:t>
            </a:r>
          </a:p>
        </p:txBody>
      </p:sp>
      <p:sp>
        <p:nvSpPr>
          <p:cNvPr id="3" name="Content Placeholder 2"/>
          <p:cNvSpPr>
            <a:spLocks noGrp="1"/>
          </p:cNvSpPr>
          <p:nvPr>
            <p:ph sz="quarter" idx="13"/>
          </p:nvPr>
        </p:nvSpPr>
        <p:spPr>
          <a:xfrm>
            <a:off x="580571" y="1640114"/>
            <a:ext cx="11466286" cy="4920343"/>
          </a:xfrm>
        </p:spPr>
        <p:txBody>
          <a:bodyPr>
            <a:normAutofit fontScale="92500" lnSpcReduction="20000"/>
          </a:bodyPr>
          <a:lstStyle/>
          <a:p>
            <a:pPr marL="0" indent="0">
              <a:buNone/>
            </a:pPr>
            <a:r>
              <a:rPr lang="en-US" b="1" dirty="0"/>
              <a:t>Awards:  (Please assign one scorer to this if possible)</a:t>
            </a:r>
            <a:endParaRPr lang="en-US" dirty="0"/>
          </a:p>
          <a:p>
            <a:pPr lvl="0"/>
            <a:r>
              <a:rPr lang="en-US" dirty="0"/>
              <a:t>Coordinate with Tournament Director for assistance in organizing awards.</a:t>
            </a:r>
          </a:p>
          <a:p>
            <a:pPr marL="0" indent="0">
              <a:buNone/>
            </a:pPr>
            <a:r>
              <a:rPr lang="en-US" b="1" dirty="0"/>
              <a:t>Records:  </a:t>
            </a:r>
          </a:p>
          <a:p>
            <a:r>
              <a:rPr lang="en-US" dirty="0"/>
              <a:t>When inputting scores, watch for national and world records. a record dossier needs to be completed by the </a:t>
            </a:r>
            <a:r>
              <a:rPr lang="en-US" dirty="0" err="1"/>
              <a:t>homologator</a:t>
            </a:r>
            <a:r>
              <a:rPr lang="en-US" dirty="0"/>
              <a:t> if it is not generated by the computer.</a:t>
            </a:r>
          </a:p>
          <a:p>
            <a:pPr lvl="0"/>
            <a:r>
              <a:rPr lang="en-US" b="1" dirty="0"/>
              <a:t>TRICK &amp; Slalom Records: </a:t>
            </a:r>
            <a:r>
              <a:rPr lang="en-US" dirty="0"/>
              <a:t>individual judges sheets must be signed and copied, then associated with the record application and given to the </a:t>
            </a:r>
            <a:r>
              <a:rPr lang="en-US" dirty="0" err="1"/>
              <a:t>Homologator</a:t>
            </a:r>
            <a:r>
              <a:rPr lang="en-US" dirty="0"/>
              <a:t>. The Video needs to be isolated and saved so it can be reviewed and eventually submitted. </a:t>
            </a:r>
          </a:p>
          <a:p>
            <a:pPr lvl="0"/>
            <a:r>
              <a:rPr lang="en-US" b="1" dirty="0"/>
              <a:t>jump records: </a:t>
            </a:r>
            <a:r>
              <a:rPr lang="en-US" dirty="0"/>
              <a:t>the jump set-up history, a captured image with no skier but containing the jump grid buoys and captured image of the landing must be included. Print the homologation data immediately.</a:t>
            </a:r>
          </a:p>
          <a:p>
            <a:pPr lvl="0"/>
            <a:r>
              <a:rPr lang="en-US" dirty="0"/>
              <a:t>It is the responsibility of the </a:t>
            </a:r>
            <a:r>
              <a:rPr lang="en-US" u="sng" dirty="0"/>
              <a:t>competitor</a:t>
            </a:r>
            <a:r>
              <a:rPr lang="en-US" dirty="0"/>
              <a:t> to obtain all necessary paperwork and documentation for out of region or foreign federation records.</a:t>
            </a:r>
          </a:p>
        </p:txBody>
      </p:sp>
    </p:spTree>
    <p:extLst>
      <p:ext uri="{BB962C8B-B14F-4D97-AF65-F5344CB8AC3E}">
        <p14:creationId xmlns:p14="http://schemas.microsoft.com/office/powerpoint/2010/main" val="2319264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After the tournament </a:t>
            </a:r>
          </a:p>
        </p:txBody>
      </p:sp>
      <p:sp>
        <p:nvSpPr>
          <p:cNvPr id="3" name="Content Placeholder 2"/>
          <p:cNvSpPr>
            <a:spLocks noGrp="1"/>
          </p:cNvSpPr>
          <p:nvPr>
            <p:ph sz="quarter" idx="13"/>
          </p:nvPr>
        </p:nvSpPr>
        <p:spPr>
          <a:xfrm>
            <a:off x="913775" y="2105835"/>
            <a:ext cx="10363826" cy="3946622"/>
          </a:xfrm>
        </p:spPr>
        <p:txBody>
          <a:bodyPr>
            <a:normAutofit/>
          </a:bodyPr>
          <a:lstStyle/>
          <a:p>
            <a:r>
              <a:rPr lang="en-US" dirty="0"/>
              <a:t>Coordinate with the chief judge and </a:t>
            </a:r>
            <a:r>
              <a:rPr lang="en-US" dirty="0" err="1"/>
              <a:t>homologator</a:t>
            </a:r>
            <a:r>
              <a:rPr lang="en-US" dirty="0"/>
              <a:t> on all results and reports.  </a:t>
            </a:r>
          </a:p>
          <a:p>
            <a:r>
              <a:rPr lang="en-US" b="1" dirty="0"/>
              <a:t>reports include: </a:t>
            </a:r>
            <a:r>
              <a:rPr lang="en-US" dirty="0"/>
              <a:t>Chief Safety, Chief Judge, Master Score book, Official’s work record, Boat assignments, and any other required forms in the tournament kit </a:t>
            </a:r>
          </a:p>
          <a:p>
            <a:r>
              <a:rPr lang="en-US" dirty="0"/>
              <a:t>scan a email all reports to USA waterski, email electronic files to </a:t>
            </a:r>
            <a:r>
              <a:rPr lang="en-US" dirty="0">
                <a:hlinkClick r:id="rId2"/>
              </a:rPr>
              <a:t>Heeney@mt.net</a:t>
            </a:r>
            <a:endParaRPr lang="en-US" dirty="0"/>
          </a:p>
          <a:p>
            <a:r>
              <a:rPr lang="en-US" dirty="0"/>
              <a:t>Print chief safety and chief Judge reports before tournament so they can be filled out immediately following the tournament </a:t>
            </a:r>
          </a:p>
          <a:p>
            <a:r>
              <a:rPr lang="en-US" dirty="0"/>
              <a:t>Step by step instructions for submitting reports are in computer program</a:t>
            </a:r>
          </a:p>
        </p:txBody>
      </p:sp>
    </p:spTree>
    <p:extLst>
      <p:ext uri="{BB962C8B-B14F-4D97-AF65-F5344CB8AC3E}">
        <p14:creationId xmlns:p14="http://schemas.microsoft.com/office/powerpoint/2010/main" val="45769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658" b="6179"/>
          <a:stretch/>
        </p:blipFill>
        <p:spPr>
          <a:xfrm>
            <a:off x="1332138" y="1295400"/>
            <a:ext cx="9287021" cy="4931228"/>
          </a:xfrm>
          <a:prstGeom prst="rect">
            <a:avLst/>
          </a:prstGeom>
        </p:spPr>
      </p:pic>
      <p:sp>
        <p:nvSpPr>
          <p:cNvPr id="3" name="TextBox 2"/>
          <p:cNvSpPr txBox="1"/>
          <p:nvPr/>
        </p:nvSpPr>
        <p:spPr>
          <a:xfrm>
            <a:off x="2888345" y="279737"/>
            <a:ext cx="7024912" cy="1015663"/>
          </a:xfrm>
          <a:prstGeom prst="rect">
            <a:avLst/>
          </a:prstGeom>
          <a:noFill/>
        </p:spPr>
        <p:txBody>
          <a:bodyPr wrap="square" rtlCol="0">
            <a:spAutoFit/>
          </a:bodyPr>
          <a:lstStyle/>
          <a:p>
            <a:pPr algn="ctr"/>
            <a:r>
              <a:rPr lang="en-US" sz="6000" dirty="0"/>
              <a:t>ONLINE RESOURCES</a:t>
            </a:r>
          </a:p>
        </p:txBody>
      </p:sp>
    </p:spTree>
    <p:extLst>
      <p:ext uri="{BB962C8B-B14F-4D97-AF65-F5344CB8AC3E}">
        <p14:creationId xmlns:p14="http://schemas.microsoft.com/office/powerpoint/2010/main" val="2464058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84" y="705701"/>
            <a:ext cx="8689976" cy="673158"/>
          </a:xfrm>
        </p:spPr>
        <p:txBody>
          <a:bodyPr>
            <a:noAutofit/>
          </a:bodyPr>
          <a:lstStyle/>
          <a:p>
            <a:r>
              <a:rPr lang="en-US" dirty="0" err="1"/>
              <a:t>wbc</a:t>
            </a:r>
            <a:r>
              <a:rPr lang="en-US" dirty="0"/>
              <a:t> stress reducing tips</a:t>
            </a:r>
          </a:p>
        </p:txBody>
      </p:sp>
      <p:sp>
        <p:nvSpPr>
          <p:cNvPr id="3" name="Subtitle 2"/>
          <p:cNvSpPr>
            <a:spLocks noGrp="1"/>
          </p:cNvSpPr>
          <p:nvPr>
            <p:ph type="subTitle" idx="1"/>
          </p:nvPr>
        </p:nvSpPr>
        <p:spPr>
          <a:xfrm>
            <a:off x="1030515" y="1378859"/>
            <a:ext cx="9971314" cy="5181598"/>
          </a:xfrm>
        </p:spPr>
        <p:txBody>
          <a:bodyPr>
            <a:normAutofit/>
          </a:bodyPr>
          <a:lstStyle/>
          <a:p>
            <a:pPr marL="342900" lvl="0" indent="-342900" algn="l">
              <a:buFont typeface="Arial" panose="020B0604020202020204" pitchFamily="34" charset="0"/>
              <a:buChar char="•"/>
            </a:pPr>
            <a:r>
              <a:rPr lang="en-US" dirty="0">
                <a:solidFill>
                  <a:schemeClr val="tx1"/>
                </a:solidFill>
              </a:rPr>
              <a:t>Have a separate secured area for scoring crew only.</a:t>
            </a:r>
          </a:p>
          <a:p>
            <a:pPr marL="342900" lvl="0" indent="-342900" algn="l">
              <a:buFont typeface="Arial" panose="020B0604020202020204" pitchFamily="34" charset="0"/>
              <a:buChar char="•"/>
            </a:pPr>
            <a:r>
              <a:rPr lang="en-US" dirty="0">
                <a:solidFill>
                  <a:schemeClr val="tx1"/>
                </a:solidFill>
              </a:rPr>
              <a:t>Insure all necessary materials are available before the start of the event.</a:t>
            </a:r>
          </a:p>
          <a:p>
            <a:pPr marL="342900" lvl="0" indent="-342900" algn="l">
              <a:buFont typeface="Arial" panose="020B0604020202020204" pitchFamily="34" charset="0"/>
              <a:buChar char="•"/>
            </a:pPr>
            <a:r>
              <a:rPr lang="en-US" dirty="0" smtClean="0">
                <a:solidFill>
                  <a:schemeClr val="tx1"/>
                </a:solidFill>
              </a:rPr>
              <a:t>Video </a:t>
            </a:r>
            <a:r>
              <a:rPr lang="en-US" dirty="0">
                <a:solidFill>
                  <a:schemeClr val="tx1"/>
                </a:solidFill>
              </a:rPr>
              <a:t>review, registration, rest areas for officials, </a:t>
            </a:r>
            <a:r>
              <a:rPr lang="en-US" dirty="0" err="1">
                <a:solidFill>
                  <a:schemeClr val="tx1"/>
                </a:solidFill>
              </a:rPr>
              <a:t>homologator</a:t>
            </a:r>
            <a:r>
              <a:rPr lang="en-US" dirty="0">
                <a:solidFill>
                  <a:schemeClr val="tx1"/>
                </a:solidFill>
              </a:rPr>
              <a:t> equipment in other areas.</a:t>
            </a:r>
          </a:p>
          <a:p>
            <a:pPr marL="342900" lvl="0" indent="-342900" algn="l">
              <a:buFont typeface="Arial" panose="020B0604020202020204" pitchFamily="34" charset="0"/>
              <a:buChar char="•"/>
            </a:pPr>
            <a:r>
              <a:rPr lang="en-US" dirty="0">
                <a:solidFill>
                  <a:schemeClr val="tx1"/>
                </a:solidFill>
              </a:rPr>
              <a:t>Runner specifically for scorer’s use.</a:t>
            </a:r>
          </a:p>
          <a:p>
            <a:pPr marL="342900" lvl="0" indent="-342900" algn="l">
              <a:buFont typeface="Arial" panose="020B0604020202020204" pitchFamily="34" charset="0"/>
              <a:buChar char="•"/>
            </a:pPr>
            <a:r>
              <a:rPr lang="en-US" dirty="0" smtClean="0">
                <a:solidFill>
                  <a:schemeClr val="tx1"/>
                </a:solidFill>
              </a:rPr>
              <a:t>Make </a:t>
            </a:r>
            <a:r>
              <a:rPr lang="en-US" dirty="0">
                <a:solidFill>
                  <a:schemeClr val="tx1"/>
                </a:solidFill>
              </a:rPr>
              <a:t>certain event judges remain in close proximity to scorers until sheets have been scored.</a:t>
            </a:r>
          </a:p>
          <a:p>
            <a:pPr marL="342900" lvl="0" indent="-342900" algn="l">
              <a:buFont typeface="Arial" panose="020B0604020202020204" pitchFamily="34" charset="0"/>
              <a:buChar char="•"/>
            </a:pPr>
            <a:r>
              <a:rPr lang="en-US" dirty="0">
                <a:solidFill>
                  <a:schemeClr val="tx1"/>
                </a:solidFill>
              </a:rPr>
              <a:t>Whenever you are questioned about a rule or making a ruling you should ALWAYS first refer to the rulebook. </a:t>
            </a:r>
            <a:endParaRPr lang="en-US" dirty="0"/>
          </a:p>
        </p:txBody>
      </p:sp>
    </p:spTree>
    <p:extLst>
      <p:ext uri="{BB962C8B-B14F-4D97-AF65-F5344CB8AC3E}">
        <p14:creationId xmlns:p14="http://schemas.microsoft.com/office/powerpoint/2010/main" val="3617489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082974"/>
            <a:ext cx="10364451" cy="1596177"/>
          </a:xfrm>
        </p:spPr>
        <p:txBody>
          <a:bodyPr>
            <a:normAutofit fontScale="90000"/>
          </a:bodyPr>
          <a:lstStyle/>
          <a:p>
            <a:r>
              <a:rPr lang="en-US" sz="9600" dirty="0"/>
              <a:t>Scorer’s Mission</a:t>
            </a:r>
            <a:r>
              <a:rPr lang="en-US" dirty="0"/>
              <a:t/>
            </a:r>
            <a:br>
              <a:rPr lang="en-US" dirty="0"/>
            </a:br>
            <a:endParaRPr lang="en-US" dirty="0"/>
          </a:p>
        </p:txBody>
      </p:sp>
      <p:sp>
        <p:nvSpPr>
          <p:cNvPr id="3" name="Content Placeholder 2"/>
          <p:cNvSpPr>
            <a:spLocks noGrp="1"/>
          </p:cNvSpPr>
          <p:nvPr>
            <p:ph sz="quarter" idx="13"/>
          </p:nvPr>
        </p:nvSpPr>
        <p:spPr/>
        <p:txBody>
          <a:bodyPr>
            <a:normAutofit/>
          </a:bodyPr>
          <a:lstStyle/>
          <a:p>
            <a:pPr marL="0" indent="0" algn="ctr">
              <a:buNone/>
            </a:pPr>
            <a:r>
              <a:rPr lang="en-US" sz="5400" dirty="0"/>
              <a:t>Stay organized.</a:t>
            </a:r>
          </a:p>
          <a:p>
            <a:pPr marL="0" indent="0" algn="ctr">
              <a:buNone/>
            </a:pPr>
            <a:r>
              <a:rPr lang="en-US" sz="5400" dirty="0"/>
              <a:t>Get it right.</a:t>
            </a:r>
          </a:p>
          <a:p>
            <a:pPr marL="0" indent="0" algn="ctr">
              <a:buNone/>
            </a:pPr>
            <a:r>
              <a:rPr lang="en-US" sz="5400" dirty="0"/>
              <a:t>Get it done.</a:t>
            </a:r>
          </a:p>
        </p:txBody>
      </p:sp>
    </p:spTree>
    <p:extLst>
      <p:ext uri="{BB962C8B-B14F-4D97-AF65-F5344CB8AC3E}">
        <p14:creationId xmlns:p14="http://schemas.microsoft.com/office/powerpoint/2010/main" val="1436770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211" y="2133599"/>
            <a:ext cx="9149217" cy="2394858"/>
          </a:xfrm>
        </p:spPr>
        <p:txBody>
          <a:bodyPr>
            <a:normAutofit/>
          </a:bodyPr>
          <a:lstStyle/>
          <a:p>
            <a:r>
              <a:rPr lang="en-US" sz="8000" dirty="0"/>
              <a:t>Questions? </a:t>
            </a:r>
            <a:br>
              <a:rPr lang="en-US" sz="8000" dirty="0"/>
            </a:br>
            <a:r>
              <a:rPr lang="en-US" sz="8000" dirty="0"/>
              <a:t>(A.O.B.)</a:t>
            </a:r>
          </a:p>
        </p:txBody>
      </p:sp>
    </p:spTree>
    <p:extLst>
      <p:ext uri="{BB962C8B-B14F-4D97-AF65-F5344CB8AC3E}">
        <p14:creationId xmlns:p14="http://schemas.microsoft.com/office/powerpoint/2010/main" val="378537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Assignment</a:t>
            </a:r>
          </a:p>
        </p:txBody>
      </p:sp>
      <p:sp>
        <p:nvSpPr>
          <p:cNvPr id="3" name="Content Placeholder 2"/>
          <p:cNvSpPr>
            <a:spLocks noGrp="1"/>
          </p:cNvSpPr>
          <p:nvPr>
            <p:ph sz="quarter" idx="13"/>
          </p:nvPr>
        </p:nvSpPr>
        <p:spPr/>
        <p:txBody>
          <a:bodyPr/>
          <a:lstStyle/>
          <a:p>
            <a:r>
              <a:rPr lang="en-US" dirty="0"/>
              <a:t>Study shorthand, trick values, rulebook </a:t>
            </a:r>
          </a:p>
          <a:p>
            <a:r>
              <a:rPr lang="en-US" dirty="0"/>
              <a:t>Please score tricks &amp; slalom sheets (</a:t>
            </a:r>
            <a:r>
              <a:rPr lang="en-US" dirty="0" err="1"/>
              <a:t>betsy</a:t>
            </a:r>
            <a:r>
              <a:rPr lang="en-US" dirty="0"/>
              <a:t> </a:t>
            </a:r>
            <a:r>
              <a:rPr lang="en-US" dirty="0" smtClean="0"/>
              <a:t>will email to you) </a:t>
            </a:r>
            <a:endParaRPr lang="en-US" dirty="0"/>
          </a:p>
          <a:p>
            <a:r>
              <a:rPr lang="en-US" dirty="0"/>
              <a:t>Email </a:t>
            </a:r>
            <a:r>
              <a:rPr lang="en-US" dirty="0">
                <a:hlinkClick r:id="rId2"/>
              </a:rPr>
              <a:t>Betsybarefoots@aol.com</a:t>
            </a:r>
            <a:r>
              <a:rPr lang="en-US" dirty="0"/>
              <a:t>  </a:t>
            </a:r>
          </a:p>
          <a:p>
            <a:r>
              <a:rPr lang="en-US" dirty="0"/>
              <a:t>Deadline: April 15 </a:t>
            </a:r>
          </a:p>
        </p:txBody>
      </p:sp>
    </p:spTree>
    <p:extLst>
      <p:ext uri="{BB962C8B-B14F-4D97-AF65-F5344CB8AC3E}">
        <p14:creationId xmlns:p14="http://schemas.microsoft.com/office/powerpoint/2010/main" val="230566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7737" y="2020600"/>
            <a:ext cx="8689976" cy="2509213"/>
          </a:xfrm>
        </p:spPr>
        <p:txBody>
          <a:bodyPr>
            <a:normAutofit fontScale="90000"/>
          </a:bodyPr>
          <a:lstStyle/>
          <a:p>
            <a:r>
              <a:rPr lang="en-US" sz="9600" dirty="0"/>
              <a:t>Scorer’s Clinic </a:t>
            </a:r>
          </a:p>
        </p:txBody>
      </p:sp>
      <p:sp>
        <p:nvSpPr>
          <p:cNvPr id="3" name="Subtitle 2"/>
          <p:cNvSpPr>
            <a:spLocks noGrp="1"/>
          </p:cNvSpPr>
          <p:nvPr>
            <p:ph type="subTitle" idx="1"/>
          </p:nvPr>
        </p:nvSpPr>
        <p:spPr>
          <a:xfrm rot="20700000">
            <a:off x="1687737" y="4539343"/>
            <a:ext cx="8689976" cy="1371599"/>
          </a:xfrm>
        </p:spPr>
        <p:txBody>
          <a:bodyPr/>
          <a:lstStyle/>
          <a:p>
            <a:r>
              <a:rPr lang="en-US" dirty="0"/>
              <a:t>Thank you!</a:t>
            </a:r>
          </a:p>
          <a:p>
            <a:r>
              <a:rPr lang="en-US" dirty="0"/>
              <a:t>Score long and prosper!</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323" y="1562114"/>
            <a:ext cx="3559402" cy="13175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422" y="1164059"/>
            <a:ext cx="2378905" cy="2025190"/>
          </a:xfrm>
          <a:prstGeom prst="rect">
            <a:avLst/>
          </a:prstGeom>
        </p:spPr>
      </p:pic>
    </p:spTree>
    <p:extLst>
      <p:ext uri="{BB962C8B-B14F-4D97-AF65-F5344CB8AC3E}">
        <p14:creationId xmlns:p14="http://schemas.microsoft.com/office/powerpoint/2010/main" val="98853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082974"/>
            <a:ext cx="10364451" cy="1596177"/>
          </a:xfrm>
        </p:spPr>
        <p:txBody>
          <a:bodyPr>
            <a:normAutofit fontScale="90000"/>
          </a:bodyPr>
          <a:lstStyle/>
          <a:p>
            <a:r>
              <a:rPr lang="en-US" sz="9600" dirty="0"/>
              <a:t>Scorer’s Mission</a:t>
            </a:r>
            <a:r>
              <a:rPr lang="en-US" dirty="0"/>
              <a:t/>
            </a:r>
            <a:br>
              <a:rPr lang="en-US" dirty="0"/>
            </a:br>
            <a:endParaRPr lang="en-US" dirty="0"/>
          </a:p>
        </p:txBody>
      </p:sp>
      <p:sp>
        <p:nvSpPr>
          <p:cNvPr id="3" name="Content Placeholder 2"/>
          <p:cNvSpPr>
            <a:spLocks noGrp="1"/>
          </p:cNvSpPr>
          <p:nvPr>
            <p:ph sz="quarter" idx="13"/>
          </p:nvPr>
        </p:nvSpPr>
        <p:spPr/>
        <p:txBody>
          <a:bodyPr>
            <a:normAutofit/>
          </a:bodyPr>
          <a:lstStyle/>
          <a:p>
            <a:pPr marL="0" indent="0" algn="ctr">
              <a:buNone/>
            </a:pPr>
            <a:r>
              <a:rPr lang="en-US" sz="5400" dirty="0"/>
              <a:t>Stay organized.</a:t>
            </a:r>
          </a:p>
          <a:p>
            <a:pPr marL="0" indent="0" algn="ctr">
              <a:buNone/>
            </a:pPr>
            <a:r>
              <a:rPr lang="en-US" sz="5400" dirty="0"/>
              <a:t>Get it right.</a:t>
            </a:r>
          </a:p>
          <a:p>
            <a:pPr marL="0" indent="0" algn="ctr">
              <a:buNone/>
            </a:pPr>
            <a:r>
              <a:rPr lang="en-US" sz="5400" dirty="0"/>
              <a:t>Get it done.</a:t>
            </a:r>
          </a:p>
        </p:txBody>
      </p:sp>
    </p:spTree>
    <p:extLst>
      <p:ext uri="{BB962C8B-B14F-4D97-AF65-F5344CB8AC3E}">
        <p14:creationId xmlns:p14="http://schemas.microsoft.com/office/powerpoint/2010/main" val="51427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The basics</a:t>
            </a:r>
          </a:p>
        </p:txBody>
      </p:sp>
      <p:sp>
        <p:nvSpPr>
          <p:cNvPr id="3" name="Content Placeholder 2"/>
          <p:cNvSpPr>
            <a:spLocks noGrp="1"/>
          </p:cNvSpPr>
          <p:nvPr>
            <p:ph sz="quarter" idx="13"/>
          </p:nvPr>
        </p:nvSpPr>
        <p:spPr>
          <a:xfrm>
            <a:off x="2031375" y="2316294"/>
            <a:ext cx="8418911" cy="3424107"/>
          </a:xfrm>
        </p:spPr>
        <p:txBody>
          <a:bodyPr/>
          <a:lstStyle/>
          <a:p>
            <a:r>
              <a:rPr lang="en-US" dirty="0"/>
              <a:t>The running order is your rundown – follow it, know it, own it</a:t>
            </a:r>
          </a:p>
          <a:p>
            <a:r>
              <a:rPr lang="en-US" dirty="0"/>
              <a:t>Stay ahead of the tournament (anticipate issues &amp; needs) </a:t>
            </a:r>
          </a:p>
          <a:p>
            <a:r>
              <a:rPr lang="en-US" dirty="0"/>
              <a:t>Don’t wait until event is over, score as it goes </a:t>
            </a:r>
          </a:p>
          <a:p>
            <a:r>
              <a:rPr lang="en-US" dirty="0"/>
              <a:t>When it doubt, look it up or ask or call someone</a:t>
            </a:r>
          </a:p>
          <a:p>
            <a:r>
              <a:rPr lang="en-US" dirty="0"/>
              <a:t>Consult with chief judge on sticky issues </a:t>
            </a:r>
          </a:p>
          <a:p>
            <a:r>
              <a:rPr lang="en-US" dirty="0"/>
              <a:t>Do what you can do and move on</a:t>
            </a:r>
          </a:p>
          <a:p>
            <a:r>
              <a:rPr lang="en-US" dirty="0"/>
              <a:t>It’s not rocket surgery… have fun too!</a:t>
            </a:r>
          </a:p>
          <a:p>
            <a:endParaRPr lang="en-US" dirty="0"/>
          </a:p>
          <a:p>
            <a:endParaRPr lang="en-US" dirty="0"/>
          </a:p>
        </p:txBody>
      </p:sp>
    </p:spTree>
    <p:extLst>
      <p:ext uri="{BB962C8B-B14F-4D97-AF65-F5344CB8AC3E}">
        <p14:creationId xmlns:p14="http://schemas.microsoft.com/office/powerpoint/2010/main" val="58390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supplies</a:t>
            </a:r>
            <a:r>
              <a:rPr lang="en-US" dirty="0"/>
              <a:t> </a:t>
            </a:r>
          </a:p>
        </p:txBody>
      </p:sp>
      <p:sp>
        <p:nvSpPr>
          <p:cNvPr id="3" name="Text Placeholder 2"/>
          <p:cNvSpPr>
            <a:spLocks noGrp="1"/>
          </p:cNvSpPr>
          <p:nvPr>
            <p:ph type="body" idx="4294967295"/>
          </p:nvPr>
        </p:nvSpPr>
        <p:spPr>
          <a:xfrm>
            <a:off x="827895" y="3911928"/>
            <a:ext cx="9818212" cy="2686055"/>
          </a:xfrm>
        </p:spPr>
        <p:txBody>
          <a:bodyPr>
            <a:normAutofit fontScale="85000" lnSpcReduction="20000"/>
          </a:bodyPr>
          <a:lstStyle/>
          <a:p>
            <a:r>
              <a:rPr lang="en-US" dirty="0"/>
              <a:t>Computer (printer/copier)</a:t>
            </a:r>
          </a:p>
          <a:p>
            <a:r>
              <a:rPr lang="en-US" dirty="0"/>
              <a:t>Expanding folder </a:t>
            </a:r>
          </a:p>
          <a:p>
            <a:r>
              <a:rPr lang="en-US" dirty="0" err="1"/>
              <a:t>currenT</a:t>
            </a:r>
            <a:r>
              <a:rPr lang="en-US" dirty="0"/>
              <a:t> RULE BOOK</a:t>
            </a:r>
          </a:p>
          <a:p>
            <a:r>
              <a:rPr lang="en-US" dirty="0"/>
              <a:t>Clip boards (3-10)</a:t>
            </a:r>
          </a:p>
          <a:p>
            <a:r>
              <a:rPr lang="en-US" dirty="0"/>
              <a:t>Red erasable pens (scoring)</a:t>
            </a:r>
          </a:p>
          <a:p>
            <a:r>
              <a:rPr lang="en-US" dirty="0"/>
              <a:t>Green/blue pens (correction in </a:t>
            </a:r>
            <a:r>
              <a:rPr lang="en-US" dirty="0" err="1"/>
              <a:t>u.s.</a:t>
            </a:r>
            <a:r>
              <a:rPr lang="en-US" dirty="0"/>
              <a:t>)</a:t>
            </a:r>
          </a:p>
          <a:p>
            <a:r>
              <a:rPr lang="en-US" dirty="0"/>
              <a:t>Purple pens (video review in </a:t>
            </a:r>
            <a:r>
              <a:rPr lang="en-US" dirty="0" err="1"/>
              <a:t>u.s.</a:t>
            </a:r>
            <a:r>
              <a:rPr lang="en-US" dirty="0"/>
              <a:t>) </a:t>
            </a:r>
          </a:p>
          <a:p>
            <a:endParaRPr lang="en-US" dirty="0"/>
          </a:p>
        </p:txBody>
      </p:sp>
      <p:sp>
        <p:nvSpPr>
          <p:cNvPr id="11" name="Text Placeholder 10"/>
          <p:cNvSpPr>
            <a:spLocks noGrp="1"/>
          </p:cNvSpPr>
          <p:nvPr>
            <p:ph type="body" sz="half" idx="4294967295"/>
          </p:nvPr>
        </p:nvSpPr>
        <p:spPr>
          <a:xfrm>
            <a:off x="5449930" y="3161192"/>
            <a:ext cx="8097479" cy="3593349"/>
          </a:xfrm>
        </p:spPr>
        <p:txBody>
          <a:bodyPr>
            <a:normAutofit fontScale="85000" lnSpcReduction="20000"/>
          </a:bodyPr>
          <a:lstStyle/>
          <a:p>
            <a:pPr marL="0" indent="0">
              <a:buNone/>
            </a:pPr>
            <a:endParaRPr lang="en-US" dirty="0"/>
          </a:p>
          <a:p>
            <a:endParaRPr lang="en-US" dirty="0"/>
          </a:p>
          <a:p>
            <a:r>
              <a:rPr lang="en-US" dirty="0"/>
              <a:t>Calculator(s)</a:t>
            </a:r>
          </a:p>
          <a:p>
            <a:r>
              <a:rPr lang="en-US" dirty="0"/>
              <a:t>Copy paper</a:t>
            </a:r>
          </a:p>
          <a:p>
            <a:r>
              <a:rPr lang="en-US" dirty="0"/>
              <a:t>Pencils (sharpener)</a:t>
            </a:r>
          </a:p>
          <a:p>
            <a:r>
              <a:rPr lang="en-US" dirty="0"/>
              <a:t>Stapler </a:t>
            </a:r>
          </a:p>
          <a:p>
            <a:r>
              <a:rPr lang="en-US" dirty="0"/>
              <a:t>Paper clips </a:t>
            </a:r>
          </a:p>
          <a:p>
            <a:r>
              <a:rPr lang="en-US" dirty="0"/>
              <a:t>Post it notes </a:t>
            </a:r>
          </a:p>
          <a:p>
            <a:r>
              <a:rPr lang="en-US" dirty="0"/>
              <a:t>Thumb drive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104" y="193065"/>
            <a:ext cx="1474129" cy="12294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640" y="128371"/>
            <a:ext cx="1911919" cy="141482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167" y="1800657"/>
            <a:ext cx="2177507" cy="195975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906" y="4255011"/>
            <a:ext cx="1604859" cy="153063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6984" y="257105"/>
            <a:ext cx="795875" cy="70733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7474" y="153028"/>
            <a:ext cx="1011961" cy="758971"/>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7053" y="1986365"/>
            <a:ext cx="1436950" cy="1436950"/>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6215" y="680395"/>
            <a:ext cx="1147306" cy="1147306"/>
          </a:xfrm>
          <a:prstGeom prst="rect">
            <a:avLst/>
          </a:prstGeom>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79417" y="3760413"/>
            <a:ext cx="1059319" cy="1449595"/>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4340" y="-16211"/>
            <a:ext cx="1874383" cy="1856420"/>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98670" y="3031666"/>
            <a:ext cx="778868" cy="734732"/>
          </a:xfrm>
          <a:prstGeom prst="rect">
            <a:avLst/>
          </a:prstGeom>
        </p:spPr>
      </p:pic>
      <p:pic>
        <p:nvPicPr>
          <p:cNvPr id="40" name="Picture 3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08744" y="1984475"/>
            <a:ext cx="1211320" cy="1020159"/>
          </a:xfrm>
          <a:prstGeom prst="rect">
            <a:avLst/>
          </a:prstGeom>
        </p:spPr>
      </p:pic>
      <p:pic>
        <p:nvPicPr>
          <p:cNvPr id="41" name="Picture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6074" y="2053607"/>
            <a:ext cx="1173077" cy="1173077"/>
          </a:xfrm>
          <a:prstGeom prst="rect">
            <a:avLst/>
          </a:prstGeom>
        </p:spPr>
      </p:pic>
      <p:pic>
        <p:nvPicPr>
          <p:cNvPr id="43" name="Picture 4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98640" y="1504885"/>
            <a:ext cx="885164" cy="885164"/>
          </a:xfrm>
          <a:prstGeom prst="rect">
            <a:avLst/>
          </a:prstGeom>
        </p:spPr>
      </p:pic>
      <p:pic>
        <p:nvPicPr>
          <p:cNvPr id="46" name="Picture 45"/>
          <p:cNvPicPr>
            <a:picLocks noChangeAspect="1"/>
          </p:cNvPicPr>
          <p:nvPr/>
        </p:nvPicPr>
        <p:blipFill rotWithShape="1">
          <a:blip r:embed="rId16">
            <a:extLst>
              <a:ext uri="{28A0092B-C50C-407E-A947-70E740481C1C}">
                <a14:useLocalDpi xmlns:a14="http://schemas.microsoft.com/office/drawing/2010/main" val="0"/>
              </a:ext>
            </a:extLst>
          </a:blip>
          <a:srcRect r="11293" b="9264"/>
          <a:stretch/>
        </p:blipFill>
        <p:spPr>
          <a:xfrm>
            <a:off x="7702814" y="1684435"/>
            <a:ext cx="1769466" cy="1625693"/>
          </a:xfrm>
          <a:prstGeom prst="rect">
            <a:avLst/>
          </a:prstGeom>
        </p:spPr>
      </p:pic>
    </p:spTree>
    <p:extLst>
      <p:ext uri="{BB962C8B-B14F-4D97-AF65-F5344CB8AC3E}">
        <p14:creationId xmlns:p14="http://schemas.microsoft.com/office/powerpoint/2010/main" val="366964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Before the tournament  </a:t>
            </a:r>
          </a:p>
        </p:txBody>
      </p:sp>
      <p:sp>
        <p:nvSpPr>
          <p:cNvPr id="3" name="Content Placeholder 2"/>
          <p:cNvSpPr>
            <a:spLocks noGrp="1"/>
          </p:cNvSpPr>
          <p:nvPr>
            <p:ph sz="quarter" idx="13"/>
          </p:nvPr>
        </p:nvSpPr>
        <p:spPr>
          <a:xfrm>
            <a:off x="2090057" y="2214694"/>
            <a:ext cx="7242628" cy="3387820"/>
          </a:xfrm>
        </p:spPr>
        <p:txBody>
          <a:bodyPr>
            <a:noAutofit/>
          </a:bodyPr>
          <a:lstStyle/>
          <a:p>
            <a:r>
              <a:rPr lang="en-US" sz="2400" dirty="0"/>
              <a:t>Registration </a:t>
            </a:r>
          </a:p>
          <a:p>
            <a:r>
              <a:rPr lang="en-US" sz="2400" dirty="0"/>
              <a:t>Get supplies</a:t>
            </a:r>
          </a:p>
          <a:p>
            <a:r>
              <a:rPr lang="en-US" sz="2400" dirty="0"/>
              <a:t>Set up tournament in computer, enter skiers </a:t>
            </a:r>
          </a:p>
          <a:p>
            <a:r>
              <a:rPr lang="en-US" sz="2400" dirty="0"/>
              <a:t>Organize/label expanding folder </a:t>
            </a:r>
          </a:p>
          <a:p>
            <a:r>
              <a:rPr lang="en-US" sz="2400" dirty="0"/>
              <a:t>Check divisions and federation membership </a:t>
            </a:r>
          </a:p>
          <a:p>
            <a:r>
              <a:rPr lang="en-US" sz="2400" dirty="0"/>
              <a:t>Who is taking the money?</a:t>
            </a:r>
          </a:p>
        </p:txBody>
      </p:sp>
    </p:spTree>
    <p:extLst>
      <p:ext uri="{BB962C8B-B14F-4D97-AF65-F5344CB8AC3E}">
        <p14:creationId xmlns:p14="http://schemas.microsoft.com/office/powerpoint/2010/main" val="282764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Performance-based divisions</a:t>
            </a:r>
            <a:br>
              <a:rPr lang="en-US" dirty="0" smtClean="0"/>
            </a:br>
            <a:r>
              <a:rPr lang="en-US" sz="2400" dirty="0" smtClean="0"/>
              <a:t>(for regionals, Nationals) </a:t>
            </a:r>
            <a:endParaRPr lang="en-US" sz="2400" dirty="0"/>
          </a:p>
        </p:txBody>
      </p:sp>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37" t="11660" r="104" b="43639"/>
          <a:stretch/>
        </p:blipFill>
        <p:spPr>
          <a:xfrm>
            <a:off x="2076522" y="2040672"/>
            <a:ext cx="8038956" cy="4671111"/>
          </a:xfrm>
        </p:spPr>
      </p:pic>
    </p:spTree>
    <p:extLst>
      <p:ext uri="{BB962C8B-B14F-4D97-AF65-F5344CB8AC3E}">
        <p14:creationId xmlns:p14="http://schemas.microsoft.com/office/powerpoint/2010/main" val="22313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1" y="1000832"/>
            <a:ext cx="11132456" cy="4893647"/>
          </a:xfrm>
          <a:prstGeom prst="rect">
            <a:avLst/>
          </a:prstGeom>
        </p:spPr>
        <p:txBody>
          <a:bodyPr wrap="square">
            <a:spAutoFit/>
          </a:bodyPr>
          <a:lstStyle/>
          <a:p>
            <a:r>
              <a:rPr lang="en-US" sz="6000" dirty="0">
                <a:latin typeface="Tw Cen MT" panose="020B0602020104020603" pitchFamily="34" charset="0"/>
              </a:rPr>
              <a:t>ABC RECORD DIVISIONS </a:t>
            </a:r>
          </a:p>
          <a:p>
            <a:pPr marL="285750" indent="-285750">
              <a:buFont typeface="Arial" panose="020B0604020202020204" pitchFamily="34" charset="0"/>
              <a:buChar char="•"/>
            </a:pPr>
            <a:r>
              <a:rPr lang="en-US" b="1" dirty="0">
                <a:latin typeface="Tw Cen MT" panose="020B0602020104020603" pitchFamily="34" charset="0"/>
              </a:rPr>
              <a:t>BOYS 1/GIRLS 1 9 YEARS AND UNDER </a:t>
            </a:r>
            <a:r>
              <a:rPr lang="en-US" dirty="0">
                <a:latin typeface="Tw Cen MT" panose="020B0602020104020603" pitchFamily="34" charset="0"/>
              </a:rPr>
              <a:t>SLALOM &amp; TRICKS </a:t>
            </a:r>
          </a:p>
          <a:p>
            <a:pPr marL="285750" indent="-285750">
              <a:buFont typeface="Arial" panose="020B0604020202020204" pitchFamily="34" charset="0"/>
              <a:buChar char="•"/>
            </a:pPr>
            <a:r>
              <a:rPr lang="en-US" b="1" dirty="0">
                <a:latin typeface="Tw Cen MT" panose="020B0602020104020603" pitchFamily="34" charset="0"/>
              </a:rPr>
              <a:t>BOYS 2/GIRLS 2 10-12 YEARS </a:t>
            </a:r>
            <a:r>
              <a:rPr lang="en-US" dirty="0">
                <a:latin typeface="Tw Cen MT" panose="020B0602020104020603" pitchFamily="34" charset="0"/>
              </a:rPr>
              <a:t>INCLUSIVE SLALOM, TRICKS AND JUMP </a:t>
            </a:r>
          </a:p>
          <a:p>
            <a:pPr marL="285750" indent="-285750">
              <a:buFont typeface="Arial" panose="020B0604020202020204" pitchFamily="34" charset="0"/>
              <a:buChar char="•"/>
            </a:pPr>
            <a:r>
              <a:rPr lang="en-US" b="1" dirty="0">
                <a:latin typeface="Tw Cen MT" panose="020B0602020104020603" pitchFamily="34" charset="0"/>
              </a:rPr>
              <a:t>BOYS 3/GIRLS 3 13-16 YEARS </a:t>
            </a:r>
            <a:r>
              <a:rPr lang="en-US" dirty="0">
                <a:latin typeface="Tw Cen MT" panose="020B0602020104020603" pitchFamily="34" charset="0"/>
              </a:rPr>
              <a:t>INCLUSIVE SLALOM, TRICKS AND JUMP </a:t>
            </a:r>
          </a:p>
          <a:p>
            <a:pPr marL="285750" indent="-285750">
              <a:buFont typeface="Arial" panose="020B0604020202020204" pitchFamily="34" charset="0"/>
              <a:buChar char="•"/>
            </a:pPr>
            <a:r>
              <a:rPr lang="en-US" b="1" dirty="0">
                <a:latin typeface="Tw Cen MT" panose="020B0602020104020603" pitchFamily="34" charset="0"/>
              </a:rPr>
              <a:t>MEN 1/WOMEN 1 17-24 YEARS </a:t>
            </a:r>
            <a:r>
              <a:rPr lang="en-US" dirty="0">
                <a:latin typeface="Tw Cen MT" panose="020B0602020104020603" pitchFamily="34" charset="0"/>
              </a:rPr>
              <a:t>INCLUSIVE SLALOM, TRICKS AND JUMP </a:t>
            </a:r>
          </a:p>
          <a:p>
            <a:pPr marL="285750" indent="-285750">
              <a:buFont typeface="Arial" panose="020B0604020202020204" pitchFamily="34" charset="0"/>
              <a:buChar char="•"/>
            </a:pPr>
            <a:r>
              <a:rPr lang="en-US" b="1" dirty="0">
                <a:latin typeface="Tw Cen MT" panose="020B0602020104020603" pitchFamily="34" charset="0"/>
              </a:rPr>
              <a:t>MEN 2/WOMEN 2 25-34 YEARS </a:t>
            </a:r>
            <a:r>
              <a:rPr lang="en-US" dirty="0">
                <a:latin typeface="Tw Cen MT" panose="020B0602020104020603" pitchFamily="34" charset="0"/>
              </a:rPr>
              <a:t>INCLUSIVE SLALOM, TRICKS AND JUMP </a:t>
            </a:r>
          </a:p>
          <a:p>
            <a:pPr marL="285750" indent="-285750">
              <a:buFont typeface="Arial" panose="020B0604020202020204" pitchFamily="34" charset="0"/>
              <a:buChar char="•"/>
            </a:pPr>
            <a:r>
              <a:rPr lang="en-US" b="1" dirty="0">
                <a:latin typeface="Tw Cen MT" panose="020B0602020104020603" pitchFamily="34" charset="0"/>
              </a:rPr>
              <a:t>MEN 3/WOMEN 3 35-44 YEARS </a:t>
            </a:r>
            <a:r>
              <a:rPr lang="en-US" dirty="0">
                <a:latin typeface="Tw Cen MT" panose="020B0602020104020603" pitchFamily="34" charset="0"/>
              </a:rPr>
              <a:t>INCLUSIVE SLALOM, TRICKS AND JUMP </a:t>
            </a:r>
          </a:p>
          <a:p>
            <a:pPr marL="285750" indent="-285750">
              <a:buFont typeface="Arial" panose="020B0604020202020204" pitchFamily="34" charset="0"/>
              <a:buChar char="•"/>
            </a:pPr>
            <a:r>
              <a:rPr lang="en-US" b="1" dirty="0">
                <a:latin typeface="Tw Cen MT" panose="020B0602020104020603" pitchFamily="34" charset="0"/>
              </a:rPr>
              <a:t>MEN 4/WOMEN 4 45-52 YEARS </a:t>
            </a:r>
            <a:r>
              <a:rPr lang="en-US" dirty="0">
                <a:latin typeface="Tw Cen MT" panose="020B0602020104020603" pitchFamily="34" charset="0"/>
              </a:rPr>
              <a:t>INCLUSIVE SLALOM, TRICKS AND JUMP </a:t>
            </a:r>
          </a:p>
          <a:p>
            <a:pPr marL="285750" indent="-285750">
              <a:buFont typeface="Arial" panose="020B0604020202020204" pitchFamily="34" charset="0"/>
              <a:buChar char="•"/>
            </a:pPr>
            <a:r>
              <a:rPr lang="en-US" b="1" dirty="0">
                <a:latin typeface="Tw Cen MT" panose="020B0602020104020603" pitchFamily="34" charset="0"/>
              </a:rPr>
              <a:t>MEN 5/WOMEN 5 53-59 YEARS </a:t>
            </a:r>
            <a:r>
              <a:rPr lang="en-US" dirty="0">
                <a:latin typeface="Tw Cen MT" panose="020B0602020104020603" pitchFamily="34" charset="0"/>
              </a:rPr>
              <a:t>INCLUSIVE SLALOM, TRICKS AND JUMP </a:t>
            </a:r>
          </a:p>
          <a:p>
            <a:pPr marL="285750" indent="-285750">
              <a:buFont typeface="Arial" panose="020B0604020202020204" pitchFamily="34" charset="0"/>
              <a:buChar char="•"/>
            </a:pPr>
            <a:r>
              <a:rPr lang="en-US" b="1" dirty="0">
                <a:latin typeface="Tw Cen MT" panose="020B0602020104020603" pitchFamily="34" charset="0"/>
              </a:rPr>
              <a:t>MEN 6/WOMEN 6 60-64 YEARS </a:t>
            </a:r>
            <a:r>
              <a:rPr lang="en-US" dirty="0">
                <a:latin typeface="Tw Cen MT" panose="020B0602020104020603" pitchFamily="34" charset="0"/>
              </a:rPr>
              <a:t>INCLUSIVE SLALOM , TRICKS AND JUMP </a:t>
            </a:r>
          </a:p>
          <a:p>
            <a:pPr marL="285750" indent="-285750">
              <a:buFont typeface="Arial" panose="020B0604020202020204" pitchFamily="34" charset="0"/>
              <a:buChar char="•"/>
            </a:pPr>
            <a:r>
              <a:rPr lang="en-US" b="1" dirty="0">
                <a:latin typeface="Tw Cen MT" panose="020B0602020104020603" pitchFamily="34" charset="0"/>
              </a:rPr>
              <a:t>MEN 7/WOMEN 7 65-69 YEARS </a:t>
            </a:r>
            <a:r>
              <a:rPr lang="en-US" dirty="0">
                <a:latin typeface="Tw Cen MT" panose="020B0602020104020603" pitchFamily="34" charset="0"/>
              </a:rPr>
              <a:t>INCLUSIVE SLALOM &amp; TRICKS </a:t>
            </a:r>
          </a:p>
          <a:p>
            <a:pPr marL="285750" indent="-285750">
              <a:buFont typeface="Arial" panose="020B0604020202020204" pitchFamily="34" charset="0"/>
              <a:buChar char="•"/>
            </a:pPr>
            <a:r>
              <a:rPr lang="en-US" b="1" dirty="0">
                <a:latin typeface="Tw Cen MT" panose="020B0602020104020603" pitchFamily="34" charset="0"/>
              </a:rPr>
              <a:t>MEN 8/WOMEN 8 70-74 YEARS </a:t>
            </a:r>
            <a:r>
              <a:rPr lang="en-US" dirty="0">
                <a:latin typeface="Tw Cen MT" panose="020B0602020104020603" pitchFamily="34" charset="0"/>
              </a:rPr>
              <a:t>INCLUSIVE SLALOM &amp; TRICKS </a:t>
            </a:r>
          </a:p>
          <a:p>
            <a:pPr marL="285750" indent="-285750">
              <a:buFont typeface="Arial" panose="020B0604020202020204" pitchFamily="34" charset="0"/>
              <a:buChar char="•"/>
            </a:pPr>
            <a:r>
              <a:rPr lang="en-US" b="1" dirty="0">
                <a:latin typeface="Tw Cen MT" panose="020B0602020104020603" pitchFamily="34" charset="0"/>
              </a:rPr>
              <a:t>MEN 9/WOMEN 9 75-79 YEARS </a:t>
            </a:r>
            <a:r>
              <a:rPr lang="en-US" dirty="0">
                <a:latin typeface="Tw Cen MT" panose="020B0602020104020603" pitchFamily="34" charset="0"/>
              </a:rPr>
              <a:t>INCLUSIVE SLALOM &amp; TRICKS </a:t>
            </a:r>
          </a:p>
          <a:p>
            <a:pPr marL="285750" indent="-285750">
              <a:buFont typeface="Arial" panose="020B0604020202020204" pitchFamily="34" charset="0"/>
              <a:buChar char="•"/>
            </a:pPr>
            <a:r>
              <a:rPr lang="en-US" b="1" dirty="0">
                <a:latin typeface="Tw Cen MT" panose="020B0602020104020603" pitchFamily="34" charset="0"/>
              </a:rPr>
              <a:t>MEN 10/WOMEN 10 80 AND OVER </a:t>
            </a:r>
            <a:r>
              <a:rPr lang="en-US" dirty="0">
                <a:latin typeface="Tw Cen MT" panose="020B0602020104020603" pitchFamily="34" charset="0"/>
              </a:rPr>
              <a:t>SLALOM &amp; TRICKS </a:t>
            </a:r>
          </a:p>
          <a:p>
            <a:pPr marL="285750" indent="-285750">
              <a:buFont typeface="Arial" panose="020B0604020202020204" pitchFamily="34" charset="0"/>
              <a:buChar char="•"/>
            </a:pPr>
            <a:r>
              <a:rPr lang="en-US" b="1" dirty="0">
                <a:latin typeface="Tw Cen MT" panose="020B0602020104020603" pitchFamily="34" charset="0"/>
              </a:rPr>
              <a:t>OPEN MEN/OPEN PRO/OPEN WOMEN </a:t>
            </a:r>
            <a:r>
              <a:rPr lang="en-US" dirty="0">
                <a:latin typeface="Tw Cen MT" panose="020B0602020104020603" pitchFamily="34" charset="0"/>
              </a:rPr>
              <a:t>ANY AGE SLALOM, TRICKS AND JUMP</a:t>
            </a:r>
            <a:endParaRPr lang="en-US" dirty="0">
              <a:effectLst/>
              <a:latin typeface="Tw Cen MT" panose="020B0602020104020603" pitchFamily="34" charset="0"/>
            </a:endParaRPr>
          </a:p>
        </p:txBody>
      </p:sp>
    </p:spTree>
    <p:extLst>
      <p:ext uri="{BB962C8B-B14F-4D97-AF65-F5344CB8AC3E}">
        <p14:creationId xmlns:p14="http://schemas.microsoft.com/office/powerpoint/2010/main" val="227588350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412</TotalTime>
  <Words>1957</Words>
  <Application>Microsoft Macintosh PowerPoint</Application>
  <PresentationFormat>Widescreen</PresentationFormat>
  <Paragraphs>203</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Tw Cen MT</vt:lpstr>
      <vt:lpstr>Arial</vt:lpstr>
      <vt:lpstr>Droplet</vt:lpstr>
      <vt:lpstr>Scorer’s Clinic </vt:lpstr>
      <vt:lpstr>Agenda</vt:lpstr>
      <vt:lpstr>GoalS of clinic </vt:lpstr>
      <vt:lpstr>Scorer’s Mission </vt:lpstr>
      <vt:lpstr>The basics</vt:lpstr>
      <vt:lpstr>supplies </vt:lpstr>
      <vt:lpstr>Before the tournament  </vt:lpstr>
      <vt:lpstr>New Performance-based divisions (for regionals, Nationals) </vt:lpstr>
      <vt:lpstr>PowerPoint Presentation</vt:lpstr>
      <vt:lpstr>A word on Registration from the wbc</vt:lpstr>
      <vt:lpstr>The Nitty gritty</vt:lpstr>
      <vt:lpstr>Score sheet </vt:lpstr>
      <vt:lpstr>Be ready to go</vt:lpstr>
      <vt:lpstr>PowerPoint Presentation</vt:lpstr>
      <vt:lpstr>Calling the sheets</vt:lpstr>
      <vt:lpstr>Scoring slalom</vt:lpstr>
      <vt:lpstr>Scoring slalom </vt:lpstr>
      <vt:lpstr>PowerPoint Presentation</vt:lpstr>
      <vt:lpstr>PowerPoint Presentation</vt:lpstr>
      <vt:lpstr>Slalom rules to remember</vt:lpstr>
      <vt:lpstr>PowerPoint Presentation</vt:lpstr>
      <vt:lpstr>Scoring tricks</vt:lpstr>
      <vt:lpstr>Scoring tricks</vt:lpstr>
      <vt:lpstr>Crazy shorthand (know it, love it)</vt:lpstr>
      <vt:lpstr>PowerPoint Presentation</vt:lpstr>
      <vt:lpstr>Start points (know what counts, what doesn’t) </vt:lpstr>
      <vt:lpstr>Scorer’s responsibilities </vt:lpstr>
      <vt:lpstr>Scoring jump </vt:lpstr>
      <vt:lpstr>Scorer responsibilities  (Jump) </vt:lpstr>
      <vt:lpstr>The computer program </vt:lpstr>
      <vt:lpstr>Overall Scoring </vt:lpstr>
      <vt:lpstr>Awards &amp; Records</vt:lpstr>
      <vt:lpstr>After the tournament </vt:lpstr>
      <vt:lpstr>PowerPoint Presentation</vt:lpstr>
      <vt:lpstr>wbc stress reducing tips</vt:lpstr>
      <vt:lpstr>Scorer’s Mission </vt:lpstr>
      <vt:lpstr>Questions?  (A.O.B.)</vt:lpstr>
      <vt:lpstr>Assignment</vt:lpstr>
      <vt:lpstr>Scorer’s Clinic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Scorers Clinic</dc:title>
  <dc:creator>Anderson, Betsy</dc:creator>
  <cp:lastModifiedBy>Betsy Gilman</cp:lastModifiedBy>
  <cp:revision>53</cp:revision>
  <cp:lastPrinted>2016-03-09T17:49:15Z</cp:lastPrinted>
  <dcterms:created xsi:type="dcterms:W3CDTF">2016-02-29T12:35:10Z</dcterms:created>
  <dcterms:modified xsi:type="dcterms:W3CDTF">2017-03-09T16:05:58Z</dcterms:modified>
</cp:coreProperties>
</file>