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73"/>
  </p:notesMasterIdLst>
  <p:handoutMasterIdLst>
    <p:handoutMasterId r:id="rId74"/>
  </p:handoutMasterIdLst>
  <p:sldIdLst>
    <p:sldId id="256" r:id="rId3"/>
    <p:sldId id="257" r:id="rId4"/>
    <p:sldId id="377" r:id="rId5"/>
    <p:sldId id="379" r:id="rId6"/>
    <p:sldId id="284" r:id="rId7"/>
    <p:sldId id="285" r:id="rId8"/>
    <p:sldId id="287" r:id="rId9"/>
    <p:sldId id="380" r:id="rId10"/>
    <p:sldId id="291" r:id="rId11"/>
    <p:sldId id="292" r:id="rId12"/>
    <p:sldId id="289" r:id="rId13"/>
    <p:sldId id="290" r:id="rId14"/>
    <p:sldId id="286" r:id="rId15"/>
    <p:sldId id="295" r:id="rId16"/>
    <p:sldId id="308" r:id="rId17"/>
    <p:sldId id="294" r:id="rId18"/>
    <p:sldId id="304" r:id="rId19"/>
    <p:sldId id="296" r:id="rId20"/>
    <p:sldId id="303" r:id="rId21"/>
    <p:sldId id="306" r:id="rId22"/>
    <p:sldId id="297" r:id="rId23"/>
    <p:sldId id="300" r:id="rId24"/>
    <p:sldId id="298" r:id="rId25"/>
    <p:sldId id="299" r:id="rId26"/>
    <p:sldId id="302" r:id="rId27"/>
    <p:sldId id="279" r:id="rId28"/>
    <p:sldId id="310" r:id="rId29"/>
    <p:sldId id="311" r:id="rId30"/>
    <p:sldId id="312" r:id="rId31"/>
    <p:sldId id="384" r:id="rId32"/>
    <p:sldId id="313" r:id="rId33"/>
    <p:sldId id="315" r:id="rId34"/>
    <p:sldId id="316" r:id="rId35"/>
    <p:sldId id="317" r:id="rId36"/>
    <p:sldId id="318" r:id="rId37"/>
    <p:sldId id="319" r:id="rId38"/>
    <p:sldId id="320" r:id="rId39"/>
    <p:sldId id="322" r:id="rId40"/>
    <p:sldId id="324" r:id="rId41"/>
    <p:sldId id="381" r:id="rId42"/>
    <p:sldId id="325" r:id="rId43"/>
    <p:sldId id="383" r:id="rId44"/>
    <p:sldId id="328" r:id="rId45"/>
    <p:sldId id="382" r:id="rId46"/>
    <p:sldId id="329" r:id="rId47"/>
    <p:sldId id="330" r:id="rId48"/>
    <p:sldId id="333" r:id="rId49"/>
    <p:sldId id="334" r:id="rId50"/>
    <p:sldId id="335" r:id="rId51"/>
    <p:sldId id="336" r:id="rId52"/>
    <p:sldId id="338" r:id="rId53"/>
    <p:sldId id="339" r:id="rId54"/>
    <p:sldId id="340" r:id="rId55"/>
    <p:sldId id="342" r:id="rId56"/>
    <p:sldId id="343" r:id="rId57"/>
    <p:sldId id="344" r:id="rId58"/>
    <p:sldId id="345" r:id="rId59"/>
    <p:sldId id="346" r:id="rId60"/>
    <p:sldId id="347" r:id="rId61"/>
    <p:sldId id="348" r:id="rId62"/>
    <p:sldId id="351" r:id="rId63"/>
    <p:sldId id="353" r:id="rId64"/>
    <p:sldId id="354" r:id="rId65"/>
    <p:sldId id="355" r:id="rId66"/>
    <p:sldId id="356" r:id="rId67"/>
    <p:sldId id="358" r:id="rId68"/>
    <p:sldId id="361" r:id="rId69"/>
    <p:sldId id="362" r:id="rId70"/>
    <p:sldId id="364" r:id="rId71"/>
    <p:sldId id="375" r:id="rId72"/>
  </p:sldIdLst>
  <p:sldSz cx="9144000" cy="6858000" type="screen4x3"/>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hael Molepske" initials="MM" lastIdx="3" clrIdx="0">
    <p:extLst>
      <p:ext uri="{19B8F6BF-5375-455C-9EA6-DF929625EA0E}">
        <p15:presenceInfo xmlns:p15="http://schemas.microsoft.com/office/powerpoint/2012/main" userId="8f404dda048dbb5c"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98782"/>
    <a:srgbClr val="99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30" autoAdjust="0"/>
    <p:restoredTop sz="94125" autoAdjust="0"/>
  </p:normalViewPr>
  <p:slideViewPr>
    <p:cSldViewPr snapToGrid="0">
      <p:cViewPr varScale="1">
        <p:scale>
          <a:sx n="96" d="100"/>
          <a:sy n="96" d="100"/>
        </p:scale>
        <p:origin x="613" y="75"/>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62" d="100"/>
          <a:sy n="62" d="100"/>
        </p:scale>
        <p:origin x="2603" y="45"/>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slide" Target="slides/slide66.xml"/><Relationship Id="rId76" Type="http://schemas.openxmlformats.org/officeDocument/2006/relationships/presProps" Target="presProps.xml"/><Relationship Id="rId7" Type="http://schemas.openxmlformats.org/officeDocument/2006/relationships/slide" Target="slides/slide5.xml"/><Relationship Id="rId71" Type="http://schemas.openxmlformats.org/officeDocument/2006/relationships/slide" Target="slides/slide69.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handoutMaster" Target="handoutMasters/handoutMaster1.xml"/><Relationship Id="rId79" Type="http://schemas.openxmlformats.org/officeDocument/2006/relationships/tableStyles" Target="tableStyles.xml"/><Relationship Id="rId5" Type="http://schemas.openxmlformats.org/officeDocument/2006/relationships/slide" Target="slides/slide3.xml"/><Relationship Id="rId61" Type="http://schemas.openxmlformats.org/officeDocument/2006/relationships/slide" Target="slides/slide59.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notesMaster" Target="notesMasters/notesMaster1.xml"/><Relationship Id="rId78"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viewProps" Target="viewProps.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microsoft.com/office/2015/10/relationships/revisionInfo" Target="revisionInfo.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sz="quarter" idx="1"/>
          </p:nvPr>
        </p:nvSpPr>
        <p:spPr>
          <a:xfrm>
            <a:off x="3936768" y="0"/>
            <a:ext cx="3011699" cy="461804"/>
          </a:xfrm>
          <a:prstGeom prst="rect">
            <a:avLst/>
          </a:prstGeom>
        </p:spPr>
        <p:txBody>
          <a:bodyPr vert="horz" lIns="92492" tIns="46246" rIns="92492" bIns="46246" rtlCol="0"/>
          <a:lstStyle>
            <a:lvl1pPr algn="r">
              <a:defRPr sz="1200"/>
            </a:lvl1pPr>
          </a:lstStyle>
          <a:p>
            <a:fld id="{C3DC3FB0-ACB8-43EF-9FF2-76913467A169}" type="datetimeFigureOut">
              <a:rPr lang="en-US" smtClean="0"/>
              <a:pPr/>
              <a:t>7/28/2017</a:t>
            </a:fld>
            <a:endParaRPr lang="en-US"/>
          </a:p>
        </p:txBody>
      </p:sp>
      <p:sp>
        <p:nvSpPr>
          <p:cNvPr id="4" name="Footer Placeholder 3"/>
          <p:cNvSpPr>
            <a:spLocks noGrp="1"/>
          </p:cNvSpPr>
          <p:nvPr>
            <p:ph type="ftr" sz="quarter" idx="2"/>
          </p:nvPr>
        </p:nvSpPr>
        <p:spPr>
          <a:xfrm>
            <a:off x="0" y="8772668"/>
            <a:ext cx="3011699" cy="461804"/>
          </a:xfrm>
          <a:prstGeom prst="rect">
            <a:avLst/>
          </a:prstGeom>
        </p:spPr>
        <p:txBody>
          <a:bodyPr vert="horz" lIns="92492" tIns="46246" rIns="92492" bIns="46246" rtlCol="0" anchor="b"/>
          <a:lstStyle>
            <a:lvl1pPr algn="l">
              <a:defRPr sz="1200"/>
            </a:lvl1pPr>
          </a:lstStyle>
          <a:p>
            <a:endParaRPr lang="en-US"/>
          </a:p>
        </p:txBody>
      </p:sp>
      <p:sp>
        <p:nvSpPr>
          <p:cNvPr id="5" name="Slide Number Placeholder 4"/>
          <p:cNvSpPr>
            <a:spLocks noGrp="1"/>
          </p:cNvSpPr>
          <p:nvPr>
            <p:ph type="sldNum" sz="quarter" idx="3"/>
          </p:nvPr>
        </p:nvSpPr>
        <p:spPr>
          <a:xfrm>
            <a:off x="3936768" y="8772668"/>
            <a:ext cx="3011699" cy="461804"/>
          </a:xfrm>
          <a:prstGeom prst="rect">
            <a:avLst/>
          </a:prstGeom>
        </p:spPr>
        <p:txBody>
          <a:bodyPr vert="horz" lIns="92492" tIns="46246" rIns="92492" bIns="46246" rtlCol="0" anchor="b"/>
          <a:lstStyle>
            <a:lvl1pPr algn="r">
              <a:defRPr sz="1200"/>
            </a:lvl1pPr>
          </a:lstStyle>
          <a:p>
            <a:fld id="{8E019B09-6010-49FD-9109-8C1E819BF7C7}" type="slidenum">
              <a:rPr lang="en-US" smtClean="0"/>
              <a:pPr/>
              <a:t>‹#›</a:t>
            </a:fld>
            <a:endParaRPr lang="en-US"/>
          </a:p>
        </p:txBody>
      </p:sp>
    </p:spTree>
    <p:extLst>
      <p:ext uri="{BB962C8B-B14F-4D97-AF65-F5344CB8AC3E}">
        <p14:creationId xmlns:p14="http://schemas.microsoft.com/office/powerpoint/2010/main" val="341862826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3408"/>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idx="1"/>
          </p:nvPr>
        </p:nvSpPr>
        <p:spPr>
          <a:xfrm>
            <a:off x="3936768" y="0"/>
            <a:ext cx="3011699" cy="463408"/>
          </a:xfrm>
          <a:prstGeom prst="rect">
            <a:avLst/>
          </a:prstGeom>
        </p:spPr>
        <p:txBody>
          <a:bodyPr vert="horz" lIns="92492" tIns="46246" rIns="92492" bIns="46246" rtlCol="0"/>
          <a:lstStyle>
            <a:lvl1pPr algn="r">
              <a:defRPr sz="1200"/>
            </a:lvl1pPr>
          </a:lstStyle>
          <a:p>
            <a:fld id="{5119F673-CC29-4276-A046-A85FA94F344A}" type="datetimeFigureOut">
              <a:rPr lang="en-US" smtClean="0"/>
              <a:t>7/28/2017</a:t>
            </a:fld>
            <a:endParaRPr lang="en-US"/>
          </a:p>
        </p:txBody>
      </p:sp>
      <p:sp>
        <p:nvSpPr>
          <p:cNvPr id="4" name="Slide Image Placeholder 3"/>
          <p:cNvSpPr>
            <a:spLocks noGrp="1" noRot="1" noChangeAspect="1"/>
          </p:cNvSpPr>
          <p:nvPr>
            <p:ph type="sldImg" idx="2"/>
          </p:nvPr>
        </p:nvSpPr>
        <p:spPr>
          <a:xfrm>
            <a:off x="1397000" y="1154113"/>
            <a:ext cx="4156075" cy="3117850"/>
          </a:xfrm>
          <a:prstGeom prst="rect">
            <a:avLst/>
          </a:prstGeom>
          <a:noFill/>
          <a:ln w="12700">
            <a:solidFill>
              <a:prstClr val="black"/>
            </a:solidFill>
          </a:ln>
        </p:spPr>
        <p:txBody>
          <a:bodyPr vert="horz" lIns="92492" tIns="46246" rIns="92492" bIns="46246" rtlCol="0" anchor="ctr"/>
          <a:lstStyle/>
          <a:p>
            <a:endParaRPr lang="en-US"/>
          </a:p>
        </p:txBody>
      </p:sp>
      <p:sp>
        <p:nvSpPr>
          <p:cNvPr id="5" name="Notes Placeholder 4"/>
          <p:cNvSpPr>
            <a:spLocks noGrp="1"/>
          </p:cNvSpPr>
          <p:nvPr>
            <p:ph type="body" sz="quarter" idx="3"/>
          </p:nvPr>
        </p:nvSpPr>
        <p:spPr>
          <a:xfrm>
            <a:off x="695008" y="4444861"/>
            <a:ext cx="5560060" cy="3636705"/>
          </a:xfrm>
          <a:prstGeom prst="rect">
            <a:avLst/>
          </a:prstGeom>
        </p:spPr>
        <p:txBody>
          <a:bodyPr vert="horz" lIns="92492" tIns="46246" rIns="92492" bIns="4624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9"/>
            <a:ext cx="3011699" cy="463407"/>
          </a:xfrm>
          <a:prstGeom prst="rect">
            <a:avLst/>
          </a:prstGeom>
        </p:spPr>
        <p:txBody>
          <a:bodyPr vert="horz" lIns="92492" tIns="46246" rIns="92492" bIns="46246" rtlCol="0" anchor="b"/>
          <a:lstStyle>
            <a:lvl1pPr algn="l">
              <a:defRPr sz="1200"/>
            </a:lvl1pPr>
          </a:lstStyle>
          <a:p>
            <a:endParaRPr lang="en-US"/>
          </a:p>
        </p:txBody>
      </p:sp>
      <p:sp>
        <p:nvSpPr>
          <p:cNvPr id="7" name="Slide Number Placeholder 6"/>
          <p:cNvSpPr>
            <a:spLocks noGrp="1"/>
          </p:cNvSpPr>
          <p:nvPr>
            <p:ph type="sldNum" sz="quarter" idx="5"/>
          </p:nvPr>
        </p:nvSpPr>
        <p:spPr>
          <a:xfrm>
            <a:off x="3936768" y="8772669"/>
            <a:ext cx="3011699" cy="463407"/>
          </a:xfrm>
          <a:prstGeom prst="rect">
            <a:avLst/>
          </a:prstGeom>
        </p:spPr>
        <p:txBody>
          <a:bodyPr vert="horz" lIns="92492" tIns="46246" rIns="92492" bIns="46246" rtlCol="0" anchor="b"/>
          <a:lstStyle>
            <a:lvl1pPr algn="r">
              <a:defRPr sz="1200"/>
            </a:lvl1pPr>
          </a:lstStyle>
          <a:p>
            <a:fld id="{EE0E08D6-2D0A-4362-8A6E-E8DEA453D526}" type="slidenum">
              <a:rPr lang="en-US" smtClean="0"/>
              <a:t>‹#›</a:t>
            </a:fld>
            <a:endParaRPr lang="en-US"/>
          </a:p>
        </p:txBody>
      </p:sp>
    </p:spTree>
    <p:extLst>
      <p:ext uri="{BB962C8B-B14F-4D97-AF65-F5344CB8AC3E}">
        <p14:creationId xmlns:p14="http://schemas.microsoft.com/office/powerpoint/2010/main" val="7746041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9036" indent="-289036">
              <a:buFontTx/>
              <a:buChar char="-"/>
            </a:pPr>
            <a:r>
              <a:rPr lang="en-US" sz="1800" dirty="0"/>
              <a:t>Welcome </a:t>
            </a:r>
          </a:p>
          <a:p>
            <a:pPr marL="289036" indent="-289036">
              <a:buFontTx/>
              <a:buChar char="-"/>
            </a:pPr>
            <a:endParaRPr lang="en-US" sz="1800" dirty="0"/>
          </a:p>
          <a:p>
            <a:pPr marL="289036" indent="-289036">
              <a:buFontTx/>
              <a:buChar char="-"/>
            </a:pPr>
            <a:r>
              <a:rPr lang="en-US" sz="1800" dirty="0"/>
              <a:t>A new venue, please let us know what you think</a:t>
            </a:r>
          </a:p>
          <a:p>
            <a:pPr marL="289036" indent="-289036">
              <a:buFontTx/>
              <a:buChar char="-"/>
            </a:pPr>
            <a:endParaRPr lang="en-US" sz="1800" dirty="0"/>
          </a:p>
          <a:p>
            <a:pPr marL="289036" indent="-289036">
              <a:buFontTx/>
              <a:buChar char="-"/>
            </a:pPr>
            <a:r>
              <a:rPr lang="en-US" sz="1800" dirty="0"/>
              <a:t>Thank you to:</a:t>
            </a:r>
          </a:p>
          <a:p>
            <a:r>
              <a:rPr lang="en-US" sz="1800" dirty="0"/>
              <a:t>	- Deb </a:t>
            </a:r>
            <a:r>
              <a:rPr lang="en-US" sz="1800" dirty="0" err="1"/>
              <a:t>Weyker</a:t>
            </a:r>
            <a:r>
              <a:rPr lang="en-US" sz="1800" dirty="0"/>
              <a:t>, Director of Marketing</a:t>
            </a:r>
          </a:p>
          <a:p>
            <a:r>
              <a:rPr lang="en-US" sz="1800" dirty="0"/>
              <a:t>	- Jennifer Foote, Secretary</a:t>
            </a:r>
          </a:p>
          <a:p>
            <a:r>
              <a:rPr lang="en-US" sz="1800" dirty="0"/>
              <a:t>	- Bridget Bonde, Assistant Executive Officer	- Matt </a:t>
            </a:r>
            <a:r>
              <a:rPr lang="en-US" sz="1800" dirty="0" err="1"/>
              <a:t>Longmeyer</a:t>
            </a:r>
            <a:r>
              <a:rPr lang="en-US" sz="1800" dirty="0"/>
              <a:t>, Computer </a:t>
            </a:r>
            <a:r>
              <a:rPr lang="en-US" sz="1800" dirty="0" err="1"/>
              <a:t>SupportSpecialist</a:t>
            </a:r>
            <a:endParaRPr lang="en-US" sz="1800" dirty="0"/>
          </a:p>
          <a:p>
            <a:r>
              <a:rPr lang="en-US" sz="1800" dirty="0"/>
              <a:t> 	- Peggy </a:t>
            </a:r>
            <a:r>
              <a:rPr lang="en-US" sz="1800" dirty="0" err="1"/>
              <a:t>Krey</a:t>
            </a:r>
            <a:r>
              <a:rPr lang="en-US" sz="1800" dirty="0"/>
              <a:t> from the Capital Civic Center</a:t>
            </a:r>
          </a:p>
          <a:p>
            <a:endParaRPr lang="en-US" sz="1800" dirty="0"/>
          </a:p>
          <a:p>
            <a:r>
              <a:rPr lang="en-US" sz="1800" dirty="0"/>
              <a:t> for bringing this event together</a:t>
            </a:r>
          </a:p>
          <a:p>
            <a:endParaRPr lang="en-US" sz="1600" dirty="0"/>
          </a:p>
          <a:p>
            <a:endParaRPr lang="en-US" sz="1600" dirty="0"/>
          </a:p>
          <a:p>
            <a:endParaRPr lang="en-US" sz="1600" dirty="0"/>
          </a:p>
        </p:txBody>
      </p:sp>
      <p:sp>
        <p:nvSpPr>
          <p:cNvPr id="4" name="Slide Number Placeholder 3"/>
          <p:cNvSpPr>
            <a:spLocks noGrp="1"/>
          </p:cNvSpPr>
          <p:nvPr>
            <p:ph type="sldNum" sz="quarter" idx="10"/>
          </p:nvPr>
        </p:nvSpPr>
        <p:spPr/>
        <p:txBody>
          <a:bodyPr/>
          <a:lstStyle/>
          <a:p>
            <a:fld id="{EE0E08D6-2D0A-4362-8A6E-E8DEA453D526}" type="slidenum">
              <a:rPr lang="en-US" smtClean="0"/>
              <a:t>1</a:t>
            </a:fld>
            <a:endParaRPr lang="en-US"/>
          </a:p>
        </p:txBody>
      </p:sp>
    </p:spTree>
    <p:extLst>
      <p:ext uri="{BB962C8B-B14F-4D97-AF65-F5344CB8AC3E}">
        <p14:creationId xmlns:p14="http://schemas.microsoft.com/office/powerpoint/2010/main" val="15869466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9036" indent="-289036">
              <a:buFontTx/>
              <a:buChar char="-"/>
            </a:pPr>
            <a:r>
              <a:rPr lang="en-US" sz="1800" dirty="0"/>
              <a:t>Mike – Why invest in Bank First</a:t>
            </a:r>
          </a:p>
          <a:p>
            <a:pPr marL="289036" indent="-289036">
              <a:buFontTx/>
              <a:buChar char="-"/>
            </a:pPr>
            <a:endParaRPr lang="en-US" sz="1800" dirty="0"/>
          </a:p>
          <a:p>
            <a:pPr marL="289036" indent="-289036">
              <a:buFontTx/>
              <a:buChar char="-"/>
            </a:pPr>
            <a:r>
              <a:rPr lang="en-US" sz="1800" dirty="0"/>
              <a:t>Jennifer, SVP Enterprise Risk Management – If we want to be a top performing bank we have to understand our regulatory environment and execute compliance better than our peers </a:t>
            </a:r>
          </a:p>
          <a:p>
            <a:pPr marL="289036" indent="-289036">
              <a:buFontTx/>
              <a:buChar char="-"/>
            </a:pPr>
            <a:endParaRPr lang="en-US" sz="1800" dirty="0"/>
          </a:p>
          <a:p>
            <a:pPr marL="289036" indent="-289036">
              <a:buFontTx/>
              <a:buChar char="-"/>
            </a:pPr>
            <a:r>
              <a:rPr lang="en-US" sz="1800" dirty="0"/>
              <a:t>(Water ski analogy)</a:t>
            </a:r>
          </a:p>
          <a:p>
            <a:pPr marL="289036" indent="-289036">
              <a:buFontTx/>
              <a:buChar char="-"/>
            </a:pPr>
            <a:endParaRPr lang="en-US" sz="1800" dirty="0"/>
          </a:p>
          <a:p>
            <a:pPr marL="289036" indent="-289036">
              <a:buFontTx/>
              <a:buChar char="-"/>
            </a:pPr>
            <a:r>
              <a:rPr lang="en-US" sz="1800" dirty="0"/>
              <a:t>Kevin, CFO – Will discuss our best of class financial results</a:t>
            </a:r>
          </a:p>
        </p:txBody>
      </p:sp>
      <p:sp>
        <p:nvSpPr>
          <p:cNvPr id="4" name="Slide Number Placeholder 3"/>
          <p:cNvSpPr>
            <a:spLocks noGrp="1"/>
          </p:cNvSpPr>
          <p:nvPr>
            <p:ph type="sldNum" sz="quarter" idx="10"/>
          </p:nvPr>
        </p:nvSpPr>
        <p:spPr/>
        <p:txBody>
          <a:bodyPr/>
          <a:lstStyle/>
          <a:p>
            <a:fld id="{EE0E08D6-2D0A-4362-8A6E-E8DEA453D526}" type="slidenum">
              <a:rPr lang="en-US" smtClean="0"/>
              <a:t>10</a:t>
            </a:fld>
            <a:endParaRPr lang="en-US"/>
          </a:p>
        </p:txBody>
      </p:sp>
    </p:spTree>
    <p:extLst>
      <p:ext uri="{BB962C8B-B14F-4D97-AF65-F5344CB8AC3E}">
        <p14:creationId xmlns:p14="http://schemas.microsoft.com/office/powerpoint/2010/main" val="2719718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9036" indent="-289036">
              <a:buFontTx/>
              <a:buChar char="-"/>
            </a:pPr>
            <a:r>
              <a:rPr lang="en-US" sz="1800" dirty="0"/>
              <a:t>Mike – Why invest in Bank First</a:t>
            </a:r>
          </a:p>
          <a:p>
            <a:pPr marL="289036" indent="-289036">
              <a:buFontTx/>
              <a:buChar char="-"/>
            </a:pPr>
            <a:endParaRPr lang="en-US" sz="1800" dirty="0"/>
          </a:p>
          <a:p>
            <a:pPr marL="289036" indent="-289036">
              <a:buFontTx/>
              <a:buChar char="-"/>
            </a:pPr>
            <a:r>
              <a:rPr lang="en-US" sz="1800" dirty="0"/>
              <a:t>Jennifer, SVP Enterprise Risk Management – If we want to be a top performing bank we have to understand our regulatory environment and execute compliance better than our peers </a:t>
            </a:r>
          </a:p>
          <a:p>
            <a:pPr marL="289036" indent="-289036">
              <a:buFontTx/>
              <a:buChar char="-"/>
            </a:pPr>
            <a:endParaRPr lang="en-US" sz="1800" dirty="0"/>
          </a:p>
          <a:p>
            <a:pPr marL="289036" indent="-289036">
              <a:buFontTx/>
              <a:buChar char="-"/>
            </a:pPr>
            <a:r>
              <a:rPr lang="en-US" sz="1800" dirty="0"/>
              <a:t>(Water ski analogy)</a:t>
            </a:r>
          </a:p>
          <a:p>
            <a:pPr marL="289036" indent="-289036">
              <a:buFontTx/>
              <a:buChar char="-"/>
            </a:pPr>
            <a:endParaRPr lang="en-US" sz="1800" dirty="0"/>
          </a:p>
          <a:p>
            <a:pPr marL="289036" indent="-289036">
              <a:buFontTx/>
              <a:buChar char="-"/>
            </a:pPr>
            <a:r>
              <a:rPr lang="en-US" sz="1800" dirty="0"/>
              <a:t>Kevin, CFO – Will discuss our best of class financial results</a:t>
            </a:r>
          </a:p>
        </p:txBody>
      </p:sp>
      <p:sp>
        <p:nvSpPr>
          <p:cNvPr id="4" name="Slide Number Placeholder 3"/>
          <p:cNvSpPr>
            <a:spLocks noGrp="1"/>
          </p:cNvSpPr>
          <p:nvPr>
            <p:ph type="sldNum" sz="quarter" idx="10"/>
          </p:nvPr>
        </p:nvSpPr>
        <p:spPr/>
        <p:txBody>
          <a:bodyPr/>
          <a:lstStyle/>
          <a:p>
            <a:fld id="{EE0E08D6-2D0A-4362-8A6E-E8DEA453D526}" type="slidenum">
              <a:rPr lang="en-US" smtClean="0"/>
              <a:t>11</a:t>
            </a:fld>
            <a:endParaRPr lang="en-US"/>
          </a:p>
        </p:txBody>
      </p:sp>
    </p:spTree>
    <p:extLst>
      <p:ext uri="{BB962C8B-B14F-4D97-AF65-F5344CB8AC3E}">
        <p14:creationId xmlns:p14="http://schemas.microsoft.com/office/powerpoint/2010/main" val="9445659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9036" indent="-289036">
              <a:buFontTx/>
              <a:buChar char="-"/>
            </a:pPr>
            <a:r>
              <a:rPr lang="en-US" sz="1800" dirty="0"/>
              <a:t>Mike – Why invest in Bank First</a:t>
            </a:r>
          </a:p>
          <a:p>
            <a:pPr marL="289036" indent="-289036">
              <a:buFontTx/>
              <a:buChar char="-"/>
            </a:pPr>
            <a:endParaRPr lang="en-US" sz="1800" dirty="0"/>
          </a:p>
          <a:p>
            <a:pPr marL="289036" indent="-289036">
              <a:buFontTx/>
              <a:buChar char="-"/>
            </a:pPr>
            <a:r>
              <a:rPr lang="en-US" sz="1800" dirty="0"/>
              <a:t>Jennifer, SVP Enterprise Risk Management – If we want to be a top performing bank we have to understand our regulatory environment and execute compliance better than our peers </a:t>
            </a:r>
          </a:p>
          <a:p>
            <a:pPr marL="289036" indent="-289036">
              <a:buFontTx/>
              <a:buChar char="-"/>
            </a:pPr>
            <a:endParaRPr lang="en-US" sz="1800" dirty="0"/>
          </a:p>
          <a:p>
            <a:pPr marL="289036" indent="-289036">
              <a:buFontTx/>
              <a:buChar char="-"/>
            </a:pPr>
            <a:r>
              <a:rPr lang="en-US" sz="1800" dirty="0"/>
              <a:t>(Water ski analogy)</a:t>
            </a:r>
          </a:p>
          <a:p>
            <a:pPr marL="289036" indent="-289036">
              <a:buFontTx/>
              <a:buChar char="-"/>
            </a:pPr>
            <a:endParaRPr lang="en-US" sz="1800" dirty="0"/>
          </a:p>
          <a:p>
            <a:pPr marL="289036" indent="-289036">
              <a:buFontTx/>
              <a:buChar char="-"/>
            </a:pPr>
            <a:r>
              <a:rPr lang="en-US" sz="1800" dirty="0"/>
              <a:t>Kevin, CFO – Will discuss our best of class financial results</a:t>
            </a:r>
          </a:p>
        </p:txBody>
      </p:sp>
      <p:sp>
        <p:nvSpPr>
          <p:cNvPr id="4" name="Slide Number Placeholder 3"/>
          <p:cNvSpPr>
            <a:spLocks noGrp="1"/>
          </p:cNvSpPr>
          <p:nvPr>
            <p:ph type="sldNum" sz="quarter" idx="10"/>
          </p:nvPr>
        </p:nvSpPr>
        <p:spPr/>
        <p:txBody>
          <a:bodyPr/>
          <a:lstStyle/>
          <a:p>
            <a:fld id="{EE0E08D6-2D0A-4362-8A6E-E8DEA453D526}" type="slidenum">
              <a:rPr lang="en-US" smtClean="0"/>
              <a:t>12</a:t>
            </a:fld>
            <a:endParaRPr lang="en-US"/>
          </a:p>
        </p:txBody>
      </p:sp>
    </p:spTree>
    <p:extLst>
      <p:ext uri="{BB962C8B-B14F-4D97-AF65-F5344CB8AC3E}">
        <p14:creationId xmlns:p14="http://schemas.microsoft.com/office/powerpoint/2010/main" val="37071691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9036" indent="-289036">
              <a:buFontTx/>
              <a:buChar char="-"/>
            </a:pPr>
            <a:r>
              <a:rPr lang="en-US" sz="1800" dirty="0"/>
              <a:t>Mike – Why invest in Bank First</a:t>
            </a:r>
          </a:p>
          <a:p>
            <a:pPr marL="289036" indent="-289036">
              <a:buFontTx/>
              <a:buChar char="-"/>
            </a:pPr>
            <a:endParaRPr lang="en-US" sz="1800" dirty="0"/>
          </a:p>
          <a:p>
            <a:pPr marL="289036" indent="-289036">
              <a:buFontTx/>
              <a:buChar char="-"/>
            </a:pPr>
            <a:r>
              <a:rPr lang="en-US" sz="1800" dirty="0"/>
              <a:t>Jennifer, SVP Enterprise Risk Management – If we want to be a top performing bank we have to understand our regulatory environment and execute compliance better than our peers </a:t>
            </a:r>
          </a:p>
          <a:p>
            <a:pPr marL="289036" indent="-289036">
              <a:buFontTx/>
              <a:buChar char="-"/>
            </a:pPr>
            <a:endParaRPr lang="en-US" sz="1800" dirty="0"/>
          </a:p>
          <a:p>
            <a:pPr marL="289036" indent="-289036">
              <a:buFontTx/>
              <a:buChar char="-"/>
            </a:pPr>
            <a:r>
              <a:rPr lang="en-US" sz="1800" dirty="0"/>
              <a:t>(Water ski analogy)</a:t>
            </a:r>
          </a:p>
          <a:p>
            <a:pPr marL="289036" indent="-289036">
              <a:buFontTx/>
              <a:buChar char="-"/>
            </a:pPr>
            <a:endParaRPr lang="en-US" sz="1800" dirty="0"/>
          </a:p>
          <a:p>
            <a:pPr marL="289036" indent="-289036">
              <a:buFontTx/>
              <a:buChar char="-"/>
            </a:pPr>
            <a:r>
              <a:rPr lang="en-US" sz="1800" dirty="0"/>
              <a:t>Kevin, CFO – Will discuss our best of class financial results</a:t>
            </a:r>
          </a:p>
        </p:txBody>
      </p:sp>
      <p:sp>
        <p:nvSpPr>
          <p:cNvPr id="4" name="Slide Number Placeholder 3"/>
          <p:cNvSpPr>
            <a:spLocks noGrp="1"/>
          </p:cNvSpPr>
          <p:nvPr>
            <p:ph type="sldNum" sz="quarter" idx="10"/>
          </p:nvPr>
        </p:nvSpPr>
        <p:spPr/>
        <p:txBody>
          <a:bodyPr/>
          <a:lstStyle/>
          <a:p>
            <a:fld id="{EE0E08D6-2D0A-4362-8A6E-E8DEA453D526}" type="slidenum">
              <a:rPr lang="en-US" smtClean="0"/>
              <a:t>13</a:t>
            </a:fld>
            <a:endParaRPr lang="en-US"/>
          </a:p>
        </p:txBody>
      </p:sp>
    </p:spTree>
    <p:extLst>
      <p:ext uri="{BB962C8B-B14F-4D97-AF65-F5344CB8AC3E}">
        <p14:creationId xmlns:p14="http://schemas.microsoft.com/office/powerpoint/2010/main" val="11556017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9036" indent="-289036">
              <a:buFontTx/>
              <a:buChar char="-"/>
            </a:pPr>
            <a:r>
              <a:rPr lang="en-US" sz="1800" dirty="0"/>
              <a:t>Mike – Why invest in Bank First</a:t>
            </a:r>
          </a:p>
          <a:p>
            <a:pPr marL="289036" indent="-289036">
              <a:buFontTx/>
              <a:buChar char="-"/>
            </a:pPr>
            <a:endParaRPr lang="en-US" sz="1800" dirty="0"/>
          </a:p>
          <a:p>
            <a:pPr marL="289036" indent="-289036">
              <a:buFontTx/>
              <a:buChar char="-"/>
            </a:pPr>
            <a:r>
              <a:rPr lang="en-US" sz="1800" dirty="0"/>
              <a:t>Jennifer, SVP Enterprise Risk Management – If we want to be a top performing bank we have to understand our regulatory environment and execute compliance better than our peers </a:t>
            </a:r>
          </a:p>
          <a:p>
            <a:pPr marL="289036" indent="-289036">
              <a:buFontTx/>
              <a:buChar char="-"/>
            </a:pPr>
            <a:endParaRPr lang="en-US" sz="1800" dirty="0"/>
          </a:p>
          <a:p>
            <a:pPr marL="289036" indent="-289036">
              <a:buFontTx/>
              <a:buChar char="-"/>
            </a:pPr>
            <a:r>
              <a:rPr lang="en-US" sz="1800" dirty="0"/>
              <a:t>(Water ski analogy)</a:t>
            </a:r>
          </a:p>
          <a:p>
            <a:pPr marL="289036" indent="-289036">
              <a:buFontTx/>
              <a:buChar char="-"/>
            </a:pPr>
            <a:endParaRPr lang="en-US" sz="1800" dirty="0"/>
          </a:p>
          <a:p>
            <a:pPr marL="289036" indent="-289036">
              <a:buFontTx/>
              <a:buChar char="-"/>
            </a:pPr>
            <a:r>
              <a:rPr lang="en-US" sz="1800" dirty="0"/>
              <a:t>Kevin, CFO – Will discuss our best of class financial results</a:t>
            </a:r>
          </a:p>
        </p:txBody>
      </p:sp>
      <p:sp>
        <p:nvSpPr>
          <p:cNvPr id="4" name="Slide Number Placeholder 3"/>
          <p:cNvSpPr>
            <a:spLocks noGrp="1"/>
          </p:cNvSpPr>
          <p:nvPr>
            <p:ph type="sldNum" sz="quarter" idx="10"/>
          </p:nvPr>
        </p:nvSpPr>
        <p:spPr/>
        <p:txBody>
          <a:bodyPr/>
          <a:lstStyle/>
          <a:p>
            <a:fld id="{EE0E08D6-2D0A-4362-8A6E-E8DEA453D526}" type="slidenum">
              <a:rPr lang="en-US" smtClean="0"/>
              <a:t>14</a:t>
            </a:fld>
            <a:endParaRPr lang="en-US"/>
          </a:p>
        </p:txBody>
      </p:sp>
    </p:spTree>
    <p:extLst>
      <p:ext uri="{BB962C8B-B14F-4D97-AF65-F5344CB8AC3E}">
        <p14:creationId xmlns:p14="http://schemas.microsoft.com/office/powerpoint/2010/main" val="70018063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9036" indent="-289036">
              <a:buFontTx/>
              <a:buChar char="-"/>
            </a:pPr>
            <a:r>
              <a:rPr lang="en-US" sz="1800" dirty="0"/>
              <a:t>Mike – Why invest in Bank First</a:t>
            </a:r>
          </a:p>
          <a:p>
            <a:pPr marL="289036" indent="-289036">
              <a:buFontTx/>
              <a:buChar char="-"/>
            </a:pPr>
            <a:endParaRPr lang="en-US" sz="1800" dirty="0"/>
          </a:p>
          <a:p>
            <a:pPr marL="289036" indent="-289036">
              <a:buFontTx/>
              <a:buChar char="-"/>
            </a:pPr>
            <a:r>
              <a:rPr lang="en-US" sz="1800" dirty="0"/>
              <a:t>Jennifer, SVP Enterprise Risk Management – If we want to be a top performing bank we have to understand our regulatory environment and execute compliance better than our peers </a:t>
            </a:r>
          </a:p>
          <a:p>
            <a:pPr marL="289036" indent="-289036">
              <a:buFontTx/>
              <a:buChar char="-"/>
            </a:pPr>
            <a:endParaRPr lang="en-US" sz="1800" dirty="0"/>
          </a:p>
          <a:p>
            <a:pPr marL="289036" indent="-289036">
              <a:buFontTx/>
              <a:buChar char="-"/>
            </a:pPr>
            <a:r>
              <a:rPr lang="en-US" sz="1800" dirty="0"/>
              <a:t>(Water ski analogy)</a:t>
            </a:r>
          </a:p>
          <a:p>
            <a:pPr marL="289036" indent="-289036">
              <a:buFontTx/>
              <a:buChar char="-"/>
            </a:pPr>
            <a:endParaRPr lang="en-US" sz="1800" dirty="0"/>
          </a:p>
          <a:p>
            <a:pPr marL="289036" indent="-289036">
              <a:buFontTx/>
              <a:buChar char="-"/>
            </a:pPr>
            <a:r>
              <a:rPr lang="en-US" sz="1800" dirty="0"/>
              <a:t>Kevin, CFO – Will discuss our best of class financial results</a:t>
            </a:r>
          </a:p>
        </p:txBody>
      </p:sp>
      <p:sp>
        <p:nvSpPr>
          <p:cNvPr id="4" name="Slide Number Placeholder 3"/>
          <p:cNvSpPr>
            <a:spLocks noGrp="1"/>
          </p:cNvSpPr>
          <p:nvPr>
            <p:ph type="sldNum" sz="quarter" idx="10"/>
          </p:nvPr>
        </p:nvSpPr>
        <p:spPr/>
        <p:txBody>
          <a:bodyPr/>
          <a:lstStyle/>
          <a:p>
            <a:fld id="{EE0E08D6-2D0A-4362-8A6E-E8DEA453D526}" type="slidenum">
              <a:rPr lang="en-US" smtClean="0"/>
              <a:t>15</a:t>
            </a:fld>
            <a:endParaRPr lang="en-US"/>
          </a:p>
        </p:txBody>
      </p:sp>
    </p:spTree>
    <p:extLst>
      <p:ext uri="{BB962C8B-B14F-4D97-AF65-F5344CB8AC3E}">
        <p14:creationId xmlns:p14="http://schemas.microsoft.com/office/powerpoint/2010/main" val="217608530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9036" indent="-289036">
              <a:buFontTx/>
              <a:buChar char="-"/>
            </a:pPr>
            <a:r>
              <a:rPr lang="en-US" sz="1800" dirty="0"/>
              <a:t>Mike – Why invest in Bank First</a:t>
            </a:r>
          </a:p>
          <a:p>
            <a:pPr marL="289036" indent="-289036">
              <a:buFontTx/>
              <a:buChar char="-"/>
            </a:pPr>
            <a:endParaRPr lang="en-US" sz="1800" dirty="0"/>
          </a:p>
          <a:p>
            <a:pPr marL="289036" indent="-289036">
              <a:buFontTx/>
              <a:buChar char="-"/>
            </a:pPr>
            <a:r>
              <a:rPr lang="en-US" sz="1800" dirty="0"/>
              <a:t>Jennifer, SVP Enterprise Risk Management – If we want to be a top performing bank we have to understand our regulatory environment and execute compliance better than our peers </a:t>
            </a:r>
          </a:p>
          <a:p>
            <a:pPr marL="289036" indent="-289036">
              <a:buFontTx/>
              <a:buChar char="-"/>
            </a:pPr>
            <a:endParaRPr lang="en-US" sz="1800" dirty="0"/>
          </a:p>
          <a:p>
            <a:pPr marL="289036" indent="-289036">
              <a:buFontTx/>
              <a:buChar char="-"/>
            </a:pPr>
            <a:r>
              <a:rPr lang="en-US" sz="1800" dirty="0"/>
              <a:t>(Water ski analogy)</a:t>
            </a:r>
          </a:p>
          <a:p>
            <a:pPr marL="289036" indent="-289036">
              <a:buFontTx/>
              <a:buChar char="-"/>
            </a:pPr>
            <a:endParaRPr lang="en-US" sz="1800" dirty="0"/>
          </a:p>
          <a:p>
            <a:pPr marL="289036" indent="-289036">
              <a:buFontTx/>
              <a:buChar char="-"/>
            </a:pPr>
            <a:r>
              <a:rPr lang="en-US" sz="1800" dirty="0"/>
              <a:t>Kevin, CFO – Will discuss our best of class financial results</a:t>
            </a:r>
          </a:p>
        </p:txBody>
      </p:sp>
      <p:sp>
        <p:nvSpPr>
          <p:cNvPr id="4" name="Slide Number Placeholder 3"/>
          <p:cNvSpPr>
            <a:spLocks noGrp="1"/>
          </p:cNvSpPr>
          <p:nvPr>
            <p:ph type="sldNum" sz="quarter" idx="10"/>
          </p:nvPr>
        </p:nvSpPr>
        <p:spPr/>
        <p:txBody>
          <a:bodyPr/>
          <a:lstStyle/>
          <a:p>
            <a:fld id="{EE0E08D6-2D0A-4362-8A6E-E8DEA453D526}" type="slidenum">
              <a:rPr lang="en-US" smtClean="0"/>
              <a:t>16</a:t>
            </a:fld>
            <a:endParaRPr lang="en-US"/>
          </a:p>
        </p:txBody>
      </p:sp>
    </p:spTree>
    <p:extLst>
      <p:ext uri="{BB962C8B-B14F-4D97-AF65-F5344CB8AC3E}">
        <p14:creationId xmlns:p14="http://schemas.microsoft.com/office/powerpoint/2010/main" val="268503316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9036" indent="-289036">
              <a:buFontTx/>
              <a:buChar char="-"/>
            </a:pPr>
            <a:r>
              <a:rPr lang="en-US" sz="1800" dirty="0"/>
              <a:t>Mike – Why invest in Bank First</a:t>
            </a:r>
          </a:p>
          <a:p>
            <a:pPr marL="289036" indent="-289036">
              <a:buFontTx/>
              <a:buChar char="-"/>
            </a:pPr>
            <a:endParaRPr lang="en-US" sz="1800" dirty="0"/>
          </a:p>
          <a:p>
            <a:pPr marL="289036" indent="-289036">
              <a:buFontTx/>
              <a:buChar char="-"/>
            </a:pPr>
            <a:r>
              <a:rPr lang="en-US" sz="1800" dirty="0"/>
              <a:t>Jennifer, SVP Enterprise Risk Management – If we want to be a top performing bank we have to understand our regulatory environment and execute compliance better than our peers </a:t>
            </a:r>
          </a:p>
          <a:p>
            <a:pPr marL="289036" indent="-289036">
              <a:buFontTx/>
              <a:buChar char="-"/>
            </a:pPr>
            <a:endParaRPr lang="en-US" sz="1800" dirty="0"/>
          </a:p>
          <a:p>
            <a:pPr marL="289036" indent="-289036">
              <a:buFontTx/>
              <a:buChar char="-"/>
            </a:pPr>
            <a:r>
              <a:rPr lang="en-US" sz="1800" dirty="0"/>
              <a:t>(Water ski analogy)</a:t>
            </a:r>
          </a:p>
          <a:p>
            <a:pPr marL="289036" indent="-289036">
              <a:buFontTx/>
              <a:buChar char="-"/>
            </a:pPr>
            <a:endParaRPr lang="en-US" sz="1800" dirty="0"/>
          </a:p>
          <a:p>
            <a:pPr marL="289036" indent="-289036">
              <a:buFontTx/>
              <a:buChar char="-"/>
            </a:pPr>
            <a:r>
              <a:rPr lang="en-US" sz="1800" dirty="0"/>
              <a:t>Kevin, CFO – Will discuss our best of class financial results</a:t>
            </a:r>
          </a:p>
        </p:txBody>
      </p:sp>
      <p:sp>
        <p:nvSpPr>
          <p:cNvPr id="4" name="Slide Number Placeholder 3"/>
          <p:cNvSpPr>
            <a:spLocks noGrp="1"/>
          </p:cNvSpPr>
          <p:nvPr>
            <p:ph type="sldNum" sz="quarter" idx="10"/>
          </p:nvPr>
        </p:nvSpPr>
        <p:spPr/>
        <p:txBody>
          <a:bodyPr/>
          <a:lstStyle/>
          <a:p>
            <a:fld id="{EE0E08D6-2D0A-4362-8A6E-E8DEA453D526}" type="slidenum">
              <a:rPr lang="en-US" smtClean="0"/>
              <a:t>17</a:t>
            </a:fld>
            <a:endParaRPr lang="en-US"/>
          </a:p>
        </p:txBody>
      </p:sp>
    </p:spTree>
    <p:extLst>
      <p:ext uri="{BB962C8B-B14F-4D97-AF65-F5344CB8AC3E}">
        <p14:creationId xmlns:p14="http://schemas.microsoft.com/office/powerpoint/2010/main" val="237788024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9036" indent="-289036">
              <a:buFontTx/>
              <a:buChar char="-"/>
            </a:pPr>
            <a:r>
              <a:rPr lang="en-US" sz="1800" dirty="0"/>
              <a:t>Mike – Why invest in Bank First</a:t>
            </a:r>
          </a:p>
          <a:p>
            <a:pPr marL="289036" indent="-289036">
              <a:buFontTx/>
              <a:buChar char="-"/>
            </a:pPr>
            <a:endParaRPr lang="en-US" sz="1800" dirty="0"/>
          </a:p>
          <a:p>
            <a:pPr marL="289036" indent="-289036">
              <a:buFontTx/>
              <a:buChar char="-"/>
            </a:pPr>
            <a:r>
              <a:rPr lang="en-US" sz="1800" dirty="0"/>
              <a:t>Jennifer, SVP Enterprise Risk Management – If we want to be a top performing bank we have to understand our regulatory environment and execute compliance better than our peers </a:t>
            </a:r>
          </a:p>
          <a:p>
            <a:pPr marL="289036" indent="-289036">
              <a:buFontTx/>
              <a:buChar char="-"/>
            </a:pPr>
            <a:endParaRPr lang="en-US" sz="1800" dirty="0"/>
          </a:p>
          <a:p>
            <a:pPr marL="289036" indent="-289036">
              <a:buFontTx/>
              <a:buChar char="-"/>
            </a:pPr>
            <a:r>
              <a:rPr lang="en-US" sz="1800" dirty="0"/>
              <a:t>(Water ski analogy)</a:t>
            </a:r>
          </a:p>
          <a:p>
            <a:pPr marL="289036" indent="-289036">
              <a:buFontTx/>
              <a:buChar char="-"/>
            </a:pPr>
            <a:endParaRPr lang="en-US" sz="1800" dirty="0"/>
          </a:p>
          <a:p>
            <a:pPr marL="289036" indent="-289036">
              <a:buFontTx/>
              <a:buChar char="-"/>
            </a:pPr>
            <a:r>
              <a:rPr lang="en-US" sz="1800" dirty="0"/>
              <a:t>Kevin, CFO – Will discuss our best of class financial results</a:t>
            </a:r>
          </a:p>
        </p:txBody>
      </p:sp>
      <p:sp>
        <p:nvSpPr>
          <p:cNvPr id="4" name="Slide Number Placeholder 3"/>
          <p:cNvSpPr>
            <a:spLocks noGrp="1"/>
          </p:cNvSpPr>
          <p:nvPr>
            <p:ph type="sldNum" sz="quarter" idx="10"/>
          </p:nvPr>
        </p:nvSpPr>
        <p:spPr/>
        <p:txBody>
          <a:bodyPr/>
          <a:lstStyle/>
          <a:p>
            <a:fld id="{EE0E08D6-2D0A-4362-8A6E-E8DEA453D526}" type="slidenum">
              <a:rPr lang="en-US" smtClean="0"/>
              <a:t>18</a:t>
            </a:fld>
            <a:endParaRPr lang="en-US"/>
          </a:p>
        </p:txBody>
      </p:sp>
    </p:spTree>
    <p:extLst>
      <p:ext uri="{BB962C8B-B14F-4D97-AF65-F5344CB8AC3E}">
        <p14:creationId xmlns:p14="http://schemas.microsoft.com/office/powerpoint/2010/main" val="302391446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9036" indent="-289036">
              <a:buFontTx/>
              <a:buChar char="-"/>
            </a:pPr>
            <a:r>
              <a:rPr lang="en-US" sz="1800" dirty="0"/>
              <a:t>Mike – Why invest in Bank First</a:t>
            </a:r>
          </a:p>
          <a:p>
            <a:pPr marL="289036" indent="-289036">
              <a:buFontTx/>
              <a:buChar char="-"/>
            </a:pPr>
            <a:endParaRPr lang="en-US" sz="1800" dirty="0"/>
          </a:p>
          <a:p>
            <a:pPr marL="289036" indent="-289036">
              <a:buFontTx/>
              <a:buChar char="-"/>
            </a:pPr>
            <a:r>
              <a:rPr lang="en-US" sz="1800" dirty="0"/>
              <a:t>Jennifer, SVP Enterprise Risk Management – If we want to be a top performing bank we have to understand our regulatory environment and execute compliance better than our peers </a:t>
            </a:r>
          </a:p>
          <a:p>
            <a:pPr marL="289036" indent="-289036">
              <a:buFontTx/>
              <a:buChar char="-"/>
            </a:pPr>
            <a:endParaRPr lang="en-US" sz="1800" dirty="0"/>
          </a:p>
          <a:p>
            <a:pPr marL="289036" indent="-289036">
              <a:buFontTx/>
              <a:buChar char="-"/>
            </a:pPr>
            <a:r>
              <a:rPr lang="en-US" sz="1800" dirty="0"/>
              <a:t>(Water ski analogy)</a:t>
            </a:r>
          </a:p>
          <a:p>
            <a:pPr marL="289036" indent="-289036">
              <a:buFontTx/>
              <a:buChar char="-"/>
            </a:pPr>
            <a:endParaRPr lang="en-US" sz="1800" dirty="0"/>
          </a:p>
          <a:p>
            <a:pPr marL="289036" indent="-289036">
              <a:buFontTx/>
              <a:buChar char="-"/>
            </a:pPr>
            <a:r>
              <a:rPr lang="en-US" sz="1800" dirty="0"/>
              <a:t>Kevin, CFO – Will discuss our best of class financial results</a:t>
            </a:r>
          </a:p>
        </p:txBody>
      </p:sp>
      <p:sp>
        <p:nvSpPr>
          <p:cNvPr id="4" name="Slide Number Placeholder 3"/>
          <p:cNvSpPr>
            <a:spLocks noGrp="1"/>
          </p:cNvSpPr>
          <p:nvPr>
            <p:ph type="sldNum" sz="quarter" idx="10"/>
          </p:nvPr>
        </p:nvSpPr>
        <p:spPr/>
        <p:txBody>
          <a:bodyPr/>
          <a:lstStyle/>
          <a:p>
            <a:fld id="{EE0E08D6-2D0A-4362-8A6E-E8DEA453D526}" type="slidenum">
              <a:rPr lang="en-US" smtClean="0"/>
              <a:t>19</a:t>
            </a:fld>
            <a:endParaRPr lang="en-US"/>
          </a:p>
        </p:txBody>
      </p:sp>
    </p:spTree>
    <p:extLst>
      <p:ext uri="{BB962C8B-B14F-4D97-AF65-F5344CB8AC3E}">
        <p14:creationId xmlns:p14="http://schemas.microsoft.com/office/powerpoint/2010/main" val="42372590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9036" indent="-289036">
              <a:buFontTx/>
              <a:buChar char="-"/>
            </a:pPr>
            <a:r>
              <a:rPr lang="en-US" sz="1800" dirty="0"/>
              <a:t>Mike – Why invest in Bank First</a:t>
            </a:r>
          </a:p>
          <a:p>
            <a:pPr marL="289036" indent="-289036">
              <a:buFontTx/>
              <a:buChar char="-"/>
            </a:pPr>
            <a:endParaRPr lang="en-US" sz="1800" dirty="0"/>
          </a:p>
          <a:p>
            <a:pPr marL="289036" indent="-289036">
              <a:buFontTx/>
              <a:buChar char="-"/>
            </a:pPr>
            <a:r>
              <a:rPr lang="en-US" sz="1800" dirty="0"/>
              <a:t>Jennifer, SVP Enterprise Risk Management – If we want to be a top performing bank we have to understand our regulatory environment and execute compliance better than our peers </a:t>
            </a:r>
          </a:p>
          <a:p>
            <a:pPr marL="289036" indent="-289036">
              <a:buFontTx/>
              <a:buChar char="-"/>
            </a:pPr>
            <a:endParaRPr lang="en-US" sz="1800" dirty="0"/>
          </a:p>
          <a:p>
            <a:pPr marL="289036" indent="-289036">
              <a:buFontTx/>
              <a:buChar char="-"/>
            </a:pPr>
            <a:r>
              <a:rPr lang="en-US" sz="1800" dirty="0"/>
              <a:t>(Water ski analogy)</a:t>
            </a:r>
          </a:p>
          <a:p>
            <a:pPr marL="289036" indent="-289036">
              <a:buFontTx/>
              <a:buChar char="-"/>
            </a:pPr>
            <a:endParaRPr lang="en-US" sz="1800" dirty="0"/>
          </a:p>
          <a:p>
            <a:pPr marL="289036" indent="-289036">
              <a:buFontTx/>
              <a:buChar char="-"/>
            </a:pPr>
            <a:r>
              <a:rPr lang="en-US" sz="1800" dirty="0"/>
              <a:t>Kevin, CFO – Will discuss our best of class financial results</a:t>
            </a:r>
          </a:p>
        </p:txBody>
      </p:sp>
      <p:sp>
        <p:nvSpPr>
          <p:cNvPr id="4" name="Slide Number Placeholder 3"/>
          <p:cNvSpPr>
            <a:spLocks noGrp="1"/>
          </p:cNvSpPr>
          <p:nvPr>
            <p:ph type="sldNum" sz="quarter" idx="10"/>
          </p:nvPr>
        </p:nvSpPr>
        <p:spPr/>
        <p:txBody>
          <a:bodyPr/>
          <a:lstStyle/>
          <a:p>
            <a:fld id="{EE0E08D6-2D0A-4362-8A6E-E8DEA453D526}" type="slidenum">
              <a:rPr lang="en-US" smtClean="0"/>
              <a:t>2</a:t>
            </a:fld>
            <a:endParaRPr lang="en-US"/>
          </a:p>
        </p:txBody>
      </p:sp>
    </p:spTree>
    <p:extLst>
      <p:ext uri="{BB962C8B-B14F-4D97-AF65-F5344CB8AC3E}">
        <p14:creationId xmlns:p14="http://schemas.microsoft.com/office/powerpoint/2010/main" val="360542601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9036" indent="-289036">
              <a:buFontTx/>
              <a:buChar char="-"/>
            </a:pPr>
            <a:r>
              <a:rPr lang="en-US" sz="1800" dirty="0"/>
              <a:t>Mike – Why invest in Bank First</a:t>
            </a:r>
          </a:p>
          <a:p>
            <a:pPr marL="289036" indent="-289036">
              <a:buFontTx/>
              <a:buChar char="-"/>
            </a:pPr>
            <a:endParaRPr lang="en-US" sz="1800" dirty="0"/>
          </a:p>
          <a:p>
            <a:pPr marL="289036" indent="-289036">
              <a:buFontTx/>
              <a:buChar char="-"/>
            </a:pPr>
            <a:r>
              <a:rPr lang="en-US" sz="1800" dirty="0"/>
              <a:t>Jennifer, SVP Enterprise Risk Management – If we want to be a top performing bank we have to understand our regulatory environment and execute compliance better than our peers </a:t>
            </a:r>
          </a:p>
          <a:p>
            <a:pPr marL="289036" indent="-289036">
              <a:buFontTx/>
              <a:buChar char="-"/>
            </a:pPr>
            <a:endParaRPr lang="en-US" sz="1800" dirty="0"/>
          </a:p>
          <a:p>
            <a:pPr marL="289036" indent="-289036">
              <a:buFontTx/>
              <a:buChar char="-"/>
            </a:pPr>
            <a:r>
              <a:rPr lang="en-US" sz="1800" dirty="0"/>
              <a:t>(Water ski analogy)</a:t>
            </a:r>
          </a:p>
          <a:p>
            <a:pPr marL="289036" indent="-289036">
              <a:buFontTx/>
              <a:buChar char="-"/>
            </a:pPr>
            <a:endParaRPr lang="en-US" sz="1800" dirty="0"/>
          </a:p>
          <a:p>
            <a:pPr marL="289036" indent="-289036">
              <a:buFontTx/>
              <a:buChar char="-"/>
            </a:pPr>
            <a:r>
              <a:rPr lang="en-US" sz="1800" dirty="0"/>
              <a:t>Kevin, CFO – Will discuss our best of class financial results</a:t>
            </a:r>
          </a:p>
        </p:txBody>
      </p:sp>
      <p:sp>
        <p:nvSpPr>
          <p:cNvPr id="4" name="Slide Number Placeholder 3"/>
          <p:cNvSpPr>
            <a:spLocks noGrp="1"/>
          </p:cNvSpPr>
          <p:nvPr>
            <p:ph type="sldNum" sz="quarter" idx="10"/>
          </p:nvPr>
        </p:nvSpPr>
        <p:spPr/>
        <p:txBody>
          <a:bodyPr/>
          <a:lstStyle/>
          <a:p>
            <a:fld id="{EE0E08D6-2D0A-4362-8A6E-E8DEA453D526}" type="slidenum">
              <a:rPr lang="en-US" smtClean="0"/>
              <a:t>20</a:t>
            </a:fld>
            <a:endParaRPr lang="en-US"/>
          </a:p>
        </p:txBody>
      </p:sp>
    </p:spTree>
    <p:extLst>
      <p:ext uri="{BB962C8B-B14F-4D97-AF65-F5344CB8AC3E}">
        <p14:creationId xmlns:p14="http://schemas.microsoft.com/office/powerpoint/2010/main" val="238126766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9036" indent="-289036">
              <a:buFontTx/>
              <a:buChar char="-"/>
            </a:pPr>
            <a:r>
              <a:rPr lang="en-US" sz="1800" dirty="0"/>
              <a:t>Mike – Why invest in Bank First</a:t>
            </a:r>
          </a:p>
          <a:p>
            <a:pPr marL="289036" indent="-289036">
              <a:buFontTx/>
              <a:buChar char="-"/>
            </a:pPr>
            <a:endParaRPr lang="en-US" sz="1800" dirty="0"/>
          </a:p>
          <a:p>
            <a:pPr marL="289036" indent="-289036">
              <a:buFontTx/>
              <a:buChar char="-"/>
            </a:pPr>
            <a:r>
              <a:rPr lang="en-US" sz="1800" dirty="0"/>
              <a:t>Jennifer, SVP Enterprise Risk Management – If we want to be a top performing bank we have to understand our regulatory environment and execute compliance better than our peers </a:t>
            </a:r>
          </a:p>
          <a:p>
            <a:pPr marL="289036" indent="-289036">
              <a:buFontTx/>
              <a:buChar char="-"/>
            </a:pPr>
            <a:endParaRPr lang="en-US" sz="1800" dirty="0"/>
          </a:p>
          <a:p>
            <a:pPr marL="289036" indent="-289036">
              <a:buFontTx/>
              <a:buChar char="-"/>
            </a:pPr>
            <a:r>
              <a:rPr lang="en-US" sz="1800" dirty="0"/>
              <a:t>(Water ski analogy)</a:t>
            </a:r>
          </a:p>
          <a:p>
            <a:pPr marL="289036" indent="-289036">
              <a:buFontTx/>
              <a:buChar char="-"/>
            </a:pPr>
            <a:endParaRPr lang="en-US" sz="1800" dirty="0"/>
          </a:p>
          <a:p>
            <a:pPr marL="289036" indent="-289036">
              <a:buFontTx/>
              <a:buChar char="-"/>
            </a:pPr>
            <a:r>
              <a:rPr lang="en-US" sz="1800" dirty="0"/>
              <a:t>Kevin, CFO – Will discuss our best of class financial results</a:t>
            </a:r>
          </a:p>
        </p:txBody>
      </p:sp>
      <p:sp>
        <p:nvSpPr>
          <p:cNvPr id="4" name="Slide Number Placeholder 3"/>
          <p:cNvSpPr>
            <a:spLocks noGrp="1"/>
          </p:cNvSpPr>
          <p:nvPr>
            <p:ph type="sldNum" sz="quarter" idx="10"/>
          </p:nvPr>
        </p:nvSpPr>
        <p:spPr/>
        <p:txBody>
          <a:bodyPr/>
          <a:lstStyle/>
          <a:p>
            <a:fld id="{EE0E08D6-2D0A-4362-8A6E-E8DEA453D526}" type="slidenum">
              <a:rPr lang="en-US" smtClean="0"/>
              <a:t>21</a:t>
            </a:fld>
            <a:endParaRPr lang="en-US"/>
          </a:p>
        </p:txBody>
      </p:sp>
    </p:spTree>
    <p:extLst>
      <p:ext uri="{BB962C8B-B14F-4D97-AF65-F5344CB8AC3E}">
        <p14:creationId xmlns:p14="http://schemas.microsoft.com/office/powerpoint/2010/main" val="206455314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9036" indent="-289036">
              <a:buFontTx/>
              <a:buChar char="-"/>
            </a:pPr>
            <a:r>
              <a:rPr lang="en-US" sz="1800" dirty="0"/>
              <a:t>Mike – Why invest in Bank First</a:t>
            </a:r>
          </a:p>
          <a:p>
            <a:pPr marL="289036" indent="-289036">
              <a:buFontTx/>
              <a:buChar char="-"/>
            </a:pPr>
            <a:endParaRPr lang="en-US" sz="1800" dirty="0"/>
          </a:p>
          <a:p>
            <a:pPr marL="289036" indent="-289036">
              <a:buFontTx/>
              <a:buChar char="-"/>
            </a:pPr>
            <a:r>
              <a:rPr lang="en-US" sz="1800" dirty="0"/>
              <a:t>Jennifer, SVP Enterprise Risk Management – If we want to be a top performing bank we have to understand our regulatory environment and execute compliance better than our peers </a:t>
            </a:r>
          </a:p>
          <a:p>
            <a:pPr marL="289036" indent="-289036">
              <a:buFontTx/>
              <a:buChar char="-"/>
            </a:pPr>
            <a:endParaRPr lang="en-US" sz="1800" dirty="0"/>
          </a:p>
          <a:p>
            <a:pPr marL="289036" indent="-289036">
              <a:buFontTx/>
              <a:buChar char="-"/>
            </a:pPr>
            <a:r>
              <a:rPr lang="en-US" sz="1800" dirty="0"/>
              <a:t>(Water ski analogy)</a:t>
            </a:r>
          </a:p>
          <a:p>
            <a:pPr marL="289036" indent="-289036">
              <a:buFontTx/>
              <a:buChar char="-"/>
            </a:pPr>
            <a:endParaRPr lang="en-US" sz="1800" dirty="0"/>
          </a:p>
          <a:p>
            <a:pPr marL="289036" indent="-289036">
              <a:buFontTx/>
              <a:buChar char="-"/>
            </a:pPr>
            <a:r>
              <a:rPr lang="en-US" sz="1800" dirty="0"/>
              <a:t>Kevin, CFO – Will discuss our best of class financial results</a:t>
            </a:r>
          </a:p>
        </p:txBody>
      </p:sp>
      <p:sp>
        <p:nvSpPr>
          <p:cNvPr id="4" name="Slide Number Placeholder 3"/>
          <p:cNvSpPr>
            <a:spLocks noGrp="1"/>
          </p:cNvSpPr>
          <p:nvPr>
            <p:ph type="sldNum" sz="quarter" idx="10"/>
          </p:nvPr>
        </p:nvSpPr>
        <p:spPr/>
        <p:txBody>
          <a:bodyPr/>
          <a:lstStyle/>
          <a:p>
            <a:fld id="{EE0E08D6-2D0A-4362-8A6E-E8DEA453D526}" type="slidenum">
              <a:rPr lang="en-US" smtClean="0"/>
              <a:t>22</a:t>
            </a:fld>
            <a:endParaRPr lang="en-US"/>
          </a:p>
        </p:txBody>
      </p:sp>
    </p:spTree>
    <p:extLst>
      <p:ext uri="{BB962C8B-B14F-4D97-AF65-F5344CB8AC3E}">
        <p14:creationId xmlns:p14="http://schemas.microsoft.com/office/powerpoint/2010/main" val="201233408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9036" indent="-289036">
              <a:buFontTx/>
              <a:buChar char="-"/>
            </a:pPr>
            <a:r>
              <a:rPr lang="en-US" sz="1800" dirty="0"/>
              <a:t>Mike – Why invest in Bank First</a:t>
            </a:r>
          </a:p>
          <a:p>
            <a:pPr marL="289036" indent="-289036">
              <a:buFontTx/>
              <a:buChar char="-"/>
            </a:pPr>
            <a:endParaRPr lang="en-US" sz="1800" dirty="0"/>
          </a:p>
          <a:p>
            <a:pPr marL="289036" indent="-289036">
              <a:buFontTx/>
              <a:buChar char="-"/>
            </a:pPr>
            <a:r>
              <a:rPr lang="en-US" sz="1800" dirty="0"/>
              <a:t>Jennifer, SVP Enterprise Risk Management – If we want to be a top performing bank we have to understand our regulatory environment and execute compliance better than our peers </a:t>
            </a:r>
          </a:p>
          <a:p>
            <a:pPr marL="289036" indent="-289036">
              <a:buFontTx/>
              <a:buChar char="-"/>
            </a:pPr>
            <a:endParaRPr lang="en-US" sz="1800" dirty="0"/>
          </a:p>
          <a:p>
            <a:pPr marL="289036" indent="-289036">
              <a:buFontTx/>
              <a:buChar char="-"/>
            </a:pPr>
            <a:r>
              <a:rPr lang="en-US" sz="1800" dirty="0"/>
              <a:t>(Water ski analogy)</a:t>
            </a:r>
          </a:p>
          <a:p>
            <a:pPr marL="289036" indent="-289036">
              <a:buFontTx/>
              <a:buChar char="-"/>
            </a:pPr>
            <a:endParaRPr lang="en-US" sz="1800" dirty="0"/>
          </a:p>
          <a:p>
            <a:pPr marL="289036" indent="-289036">
              <a:buFontTx/>
              <a:buChar char="-"/>
            </a:pPr>
            <a:r>
              <a:rPr lang="en-US" sz="1800" dirty="0"/>
              <a:t>Kevin, CFO – Will discuss our best of class financial results</a:t>
            </a:r>
          </a:p>
        </p:txBody>
      </p:sp>
      <p:sp>
        <p:nvSpPr>
          <p:cNvPr id="4" name="Slide Number Placeholder 3"/>
          <p:cNvSpPr>
            <a:spLocks noGrp="1"/>
          </p:cNvSpPr>
          <p:nvPr>
            <p:ph type="sldNum" sz="quarter" idx="10"/>
          </p:nvPr>
        </p:nvSpPr>
        <p:spPr/>
        <p:txBody>
          <a:bodyPr/>
          <a:lstStyle/>
          <a:p>
            <a:fld id="{EE0E08D6-2D0A-4362-8A6E-E8DEA453D526}" type="slidenum">
              <a:rPr lang="en-US" smtClean="0"/>
              <a:t>23</a:t>
            </a:fld>
            <a:endParaRPr lang="en-US"/>
          </a:p>
        </p:txBody>
      </p:sp>
    </p:spTree>
    <p:extLst>
      <p:ext uri="{BB962C8B-B14F-4D97-AF65-F5344CB8AC3E}">
        <p14:creationId xmlns:p14="http://schemas.microsoft.com/office/powerpoint/2010/main" val="381963185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9036" indent="-289036">
              <a:buFontTx/>
              <a:buChar char="-"/>
            </a:pPr>
            <a:r>
              <a:rPr lang="en-US" sz="1800" dirty="0"/>
              <a:t>Mike – Why invest in Bank First</a:t>
            </a:r>
          </a:p>
          <a:p>
            <a:pPr marL="289036" indent="-289036">
              <a:buFontTx/>
              <a:buChar char="-"/>
            </a:pPr>
            <a:endParaRPr lang="en-US" sz="1800" dirty="0"/>
          </a:p>
          <a:p>
            <a:pPr marL="289036" indent="-289036">
              <a:buFontTx/>
              <a:buChar char="-"/>
            </a:pPr>
            <a:r>
              <a:rPr lang="en-US" sz="1800" dirty="0"/>
              <a:t>Jennifer, SVP Enterprise Risk Management – If we want to be a top performing bank we have to understand our regulatory environment and execute compliance better than our peers </a:t>
            </a:r>
          </a:p>
          <a:p>
            <a:pPr marL="289036" indent="-289036">
              <a:buFontTx/>
              <a:buChar char="-"/>
            </a:pPr>
            <a:endParaRPr lang="en-US" sz="1800" dirty="0"/>
          </a:p>
          <a:p>
            <a:pPr marL="289036" indent="-289036">
              <a:buFontTx/>
              <a:buChar char="-"/>
            </a:pPr>
            <a:r>
              <a:rPr lang="en-US" sz="1800" dirty="0"/>
              <a:t>(Water ski analogy)</a:t>
            </a:r>
          </a:p>
          <a:p>
            <a:pPr marL="289036" indent="-289036">
              <a:buFontTx/>
              <a:buChar char="-"/>
            </a:pPr>
            <a:endParaRPr lang="en-US" sz="1800" dirty="0"/>
          </a:p>
          <a:p>
            <a:pPr marL="289036" indent="-289036">
              <a:buFontTx/>
              <a:buChar char="-"/>
            </a:pPr>
            <a:r>
              <a:rPr lang="en-US" sz="1800" dirty="0"/>
              <a:t>Kevin, CFO – Will discuss our best of class financial results</a:t>
            </a:r>
          </a:p>
        </p:txBody>
      </p:sp>
      <p:sp>
        <p:nvSpPr>
          <p:cNvPr id="4" name="Slide Number Placeholder 3"/>
          <p:cNvSpPr>
            <a:spLocks noGrp="1"/>
          </p:cNvSpPr>
          <p:nvPr>
            <p:ph type="sldNum" sz="quarter" idx="10"/>
          </p:nvPr>
        </p:nvSpPr>
        <p:spPr/>
        <p:txBody>
          <a:bodyPr/>
          <a:lstStyle/>
          <a:p>
            <a:fld id="{EE0E08D6-2D0A-4362-8A6E-E8DEA453D526}" type="slidenum">
              <a:rPr lang="en-US" smtClean="0"/>
              <a:t>24</a:t>
            </a:fld>
            <a:endParaRPr lang="en-US"/>
          </a:p>
        </p:txBody>
      </p:sp>
    </p:spTree>
    <p:extLst>
      <p:ext uri="{BB962C8B-B14F-4D97-AF65-F5344CB8AC3E}">
        <p14:creationId xmlns:p14="http://schemas.microsoft.com/office/powerpoint/2010/main" val="359281341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9036" indent="-289036">
              <a:buFontTx/>
              <a:buChar char="-"/>
            </a:pPr>
            <a:r>
              <a:rPr lang="en-US" sz="1800" dirty="0"/>
              <a:t>Mike – Why invest in Bank First</a:t>
            </a:r>
          </a:p>
          <a:p>
            <a:pPr marL="289036" indent="-289036">
              <a:buFontTx/>
              <a:buChar char="-"/>
            </a:pPr>
            <a:endParaRPr lang="en-US" sz="1800" dirty="0"/>
          </a:p>
          <a:p>
            <a:pPr marL="289036" indent="-289036">
              <a:buFontTx/>
              <a:buChar char="-"/>
            </a:pPr>
            <a:r>
              <a:rPr lang="en-US" sz="1800" dirty="0"/>
              <a:t>Jennifer, SVP Enterprise Risk Management – If we want to be a top performing bank we have to understand our regulatory environment and execute compliance better than our peers </a:t>
            </a:r>
          </a:p>
          <a:p>
            <a:pPr marL="289036" indent="-289036">
              <a:buFontTx/>
              <a:buChar char="-"/>
            </a:pPr>
            <a:endParaRPr lang="en-US" sz="1800" dirty="0"/>
          </a:p>
          <a:p>
            <a:pPr marL="289036" indent="-289036">
              <a:buFontTx/>
              <a:buChar char="-"/>
            </a:pPr>
            <a:r>
              <a:rPr lang="en-US" sz="1800" dirty="0"/>
              <a:t>(Water ski analogy)</a:t>
            </a:r>
          </a:p>
          <a:p>
            <a:pPr marL="289036" indent="-289036">
              <a:buFontTx/>
              <a:buChar char="-"/>
            </a:pPr>
            <a:endParaRPr lang="en-US" sz="1800" dirty="0"/>
          </a:p>
          <a:p>
            <a:pPr marL="289036" indent="-289036">
              <a:buFontTx/>
              <a:buChar char="-"/>
            </a:pPr>
            <a:r>
              <a:rPr lang="en-US" sz="1800" dirty="0"/>
              <a:t>Kevin, CFO – Will discuss our best of class financial results</a:t>
            </a:r>
          </a:p>
        </p:txBody>
      </p:sp>
      <p:sp>
        <p:nvSpPr>
          <p:cNvPr id="4" name="Slide Number Placeholder 3"/>
          <p:cNvSpPr>
            <a:spLocks noGrp="1"/>
          </p:cNvSpPr>
          <p:nvPr>
            <p:ph type="sldNum" sz="quarter" idx="10"/>
          </p:nvPr>
        </p:nvSpPr>
        <p:spPr/>
        <p:txBody>
          <a:bodyPr/>
          <a:lstStyle/>
          <a:p>
            <a:fld id="{EE0E08D6-2D0A-4362-8A6E-E8DEA453D526}" type="slidenum">
              <a:rPr lang="en-US" smtClean="0"/>
              <a:t>25</a:t>
            </a:fld>
            <a:endParaRPr lang="en-US"/>
          </a:p>
        </p:txBody>
      </p:sp>
    </p:spTree>
    <p:extLst>
      <p:ext uri="{BB962C8B-B14F-4D97-AF65-F5344CB8AC3E}">
        <p14:creationId xmlns:p14="http://schemas.microsoft.com/office/powerpoint/2010/main" val="137756418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9036" indent="-289036">
              <a:buFontTx/>
              <a:buChar char="-"/>
            </a:pPr>
            <a:r>
              <a:rPr lang="en-US" sz="1800" dirty="0"/>
              <a:t>Mike – Why invest in Bank First</a:t>
            </a:r>
          </a:p>
          <a:p>
            <a:pPr marL="289036" indent="-289036">
              <a:buFontTx/>
              <a:buChar char="-"/>
            </a:pPr>
            <a:endParaRPr lang="en-US" sz="1800" dirty="0"/>
          </a:p>
          <a:p>
            <a:pPr marL="289036" indent="-289036">
              <a:buFontTx/>
              <a:buChar char="-"/>
            </a:pPr>
            <a:r>
              <a:rPr lang="en-US" sz="1800" dirty="0"/>
              <a:t>Jennifer, SVP Enterprise Risk Management – If we want to be a top performing bank we have to understand our regulatory environment and execute compliance better than our peers </a:t>
            </a:r>
          </a:p>
          <a:p>
            <a:pPr marL="289036" indent="-289036">
              <a:buFontTx/>
              <a:buChar char="-"/>
            </a:pPr>
            <a:endParaRPr lang="en-US" sz="1800" dirty="0"/>
          </a:p>
          <a:p>
            <a:pPr marL="289036" indent="-289036">
              <a:buFontTx/>
              <a:buChar char="-"/>
            </a:pPr>
            <a:r>
              <a:rPr lang="en-US" sz="1800" dirty="0"/>
              <a:t>(Water ski analogy)</a:t>
            </a:r>
          </a:p>
          <a:p>
            <a:pPr marL="289036" indent="-289036">
              <a:buFontTx/>
              <a:buChar char="-"/>
            </a:pPr>
            <a:endParaRPr lang="en-US" sz="1800" dirty="0"/>
          </a:p>
          <a:p>
            <a:pPr marL="289036" indent="-289036">
              <a:buFontTx/>
              <a:buChar char="-"/>
            </a:pPr>
            <a:r>
              <a:rPr lang="en-US" sz="1800" dirty="0"/>
              <a:t>Kevin, CFO – Will discuss our best of class financial results</a:t>
            </a:r>
          </a:p>
        </p:txBody>
      </p:sp>
      <p:sp>
        <p:nvSpPr>
          <p:cNvPr id="4" name="Slide Number Placeholder 3"/>
          <p:cNvSpPr>
            <a:spLocks noGrp="1"/>
          </p:cNvSpPr>
          <p:nvPr>
            <p:ph type="sldNum" sz="quarter" idx="10"/>
          </p:nvPr>
        </p:nvSpPr>
        <p:spPr/>
        <p:txBody>
          <a:bodyPr/>
          <a:lstStyle/>
          <a:p>
            <a:fld id="{EE0E08D6-2D0A-4362-8A6E-E8DEA453D526}" type="slidenum">
              <a:rPr lang="en-US" smtClean="0"/>
              <a:t>26</a:t>
            </a:fld>
            <a:endParaRPr lang="en-US"/>
          </a:p>
        </p:txBody>
      </p:sp>
    </p:spTree>
    <p:extLst>
      <p:ext uri="{BB962C8B-B14F-4D97-AF65-F5344CB8AC3E}">
        <p14:creationId xmlns:p14="http://schemas.microsoft.com/office/powerpoint/2010/main" val="409572726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9036" indent="-289036">
              <a:buFontTx/>
              <a:buChar char="-"/>
            </a:pPr>
            <a:r>
              <a:rPr lang="en-US" sz="1800" dirty="0"/>
              <a:t>Mike – Why invest in Bank First</a:t>
            </a:r>
          </a:p>
          <a:p>
            <a:pPr marL="289036" indent="-289036">
              <a:buFontTx/>
              <a:buChar char="-"/>
            </a:pPr>
            <a:endParaRPr lang="en-US" sz="1800" dirty="0"/>
          </a:p>
          <a:p>
            <a:pPr marL="289036" indent="-289036">
              <a:buFontTx/>
              <a:buChar char="-"/>
            </a:pPr>
            <a:r>
              <a:rPr lang="en-US" sz="1800" dirty="0"/>
              <a:t>Jennifer, SVP Enterprise Risk Management – If we want to be a top performing bank we have to understand our regulatory environment and execute compliance better than our peers </a:t>
            </a:r>
          </a:p>
          <a:p>
            <a:pPr marL="289036" indent="-289036">
              <a:buFontTx/>
              <a:buChar char="-"/>
            </a:pPr>
            <a:endParaRPr lang="en-US" sz="1800" dirty="0"/>
          </a:p>
          <a:p>
            <a:pPr marL="289036" indent="-289036">
              <a:buFontTx/>
              <a:buChar char="-"/>
            </a:pPr>
            <a:r>
              <a:rPr lang="en-US" sz="1800" dirty="0"/>
              <a:t>(Water ski analogy)</a:t>
            </a:r>
          </a:p>
          <a:p>
            <a:pPr marL="289036" indent="-289036">
              <a:buFontTx/>
              <a:buChar char="-"/>
            </a:pPr>
            <a:endParaRPr lang="en-US" sz="1800" dirty="0"/>
          </a:p>
          <a:p>
            <a:pPr marL="289036" indent="-289036">
              <a:buFontTx/>
              <a:buChar char="-"/>
            </a:pPr>
            <a:r>
              <a:rPr lang="en-US" sz="1800" dirty="0"/>
              <a:t>Kevin, CFO – Will discuss our best of class financial results</a:t>
            </a:r>
          </a:p>
        </p:txBody>
      </p:sp>
      <p:sp>
        <p:nvSpPr>
          <p:cNvPr id="4" name="Slide Number Placeholder 3"/>
          <p:cNvSpPr>
            <a:spLocks noGrp="1"/>
          </p:cNvSpPr>
          <p:nvPr>
            <p:ph type="sldNum" sz="quarter" idx="10"/>
          </p:nvPr>
        </p:nvSpPr>
        <p:spPr/>
        <p:txBody>
          <a:bodyPr/>
          <a:lstStyle/>
          <a:p>
            <a:fld id="{EE0E08D6-2D0A-4362-8A6E-E8DEA453D526}" type="slidenum">
              <a:rPr lang="en-US" smtClean="0"/>
              <a:t>27</a:t>
            </a:fld>
            <a:endParaRPr lang="en-US"/>
          </a:p>
        </p:txBody>
      </p:sp>
    </p:spTree>
    <p:extLst>
      <p:ext uri="{BB962C8B-B14F-4D97-AF65-F5344CB8AC3E}">
        <p14:creationId xmlns:p14="http://schemas.microsoft.com/office/powerpoint/2010/main" val="362772357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9036" indent="-289036">
              <a:buFontTx/>
              <a:buChar char="-"/>
            </a:pPr>
            <a:r>
              <a:rPr lang="en-US" sz="1800" dirty="0"/>
              <a:t>Mike – Why invest in Bank First</a:t>
            </a:r>
          </a:p>
          <a:p>
            <a:pPr marL="289036" indent="-289036">
              <a:buFontTx/>
              <a:buChar char="-"/>
            </a:pPr>
            <a:endParaRPr lang="en-US" sz="1800" dirty="0"/>
          </a:p>
          <a:p>
            <a:pPr marL="289036" indent="-289036">
              <a:buFontTx/>
              <a:buChar char="-"/>
            </a:pPr>
            <a:r>
              <a:rPr lang="en-US" sz="1800" dirty="0"/>
              <a:t>Jennifer, SVP Enterprise Risk Management – If we want to be a top performing bank we have to understand our regulatory environment and execute compliance better than our peers </a:t>
            </a:r>
          </a:p>
          <a:p>
            <a:pPr marL="289036" indent="-289036">
              <a:buFontTx/>
              <a:buChar char="-"/>
            </a:pPr>
            <a:endParaRPr lang="en-US" sz="1800" dirty="0"/>
          </a:p>
          <a:p>
            <a:pPr marL="289036" indent="-289036">
              <a:buFontTx/>
              <a:buChar char="-"/>
            </a:pPr>
            <a:r>
              <a:rPr lang="en-US" sz="1800" dirty="0"/>
              <a:t>(Water ski analogy)</a:t>
            </a:r>
          </a:p>
          <a:p>
            <a:pPr marL="289036" indent="-289036">
              <a:buFontTx/>
              <a:buChar char="-"/>
            </a:pPr>
            <a:endParaRPr lang="en-US" sz="1800" dirty="0"/>
          </a:p>
          <a:p>
            <a:pPr marL="289036" indent="-289036">
              <a:buFontTx/>
              <a:buChar char="-"/>
            </a:pPr>
            <a:r>
              <a:rPr lang="en-US" sz="1800" dirty="0"/>
              <a:t>Kevin, CFO – Will discuss our best of class financial results</a:t>
            </a:r>
          </a:p>
        </p:txBody>
      </p:sp>
      <p:sp>
        <p:nvSpPr>
          <p:cNvPr id="4" name="Slide Number Placeholder 3"/>
          <p:cNvSpPr>
            <a:spLocks noGrp="1"/>
          </p:cNvSpPr>
          <p:nvPr>
            <p:ph type="sldNum" sz="quarter" idx="10"/>
          </p:nvPr>
        </p:nvSpPr>
        <p:spPr/>
        <p:txBody>
          <a:bodyPr/>
          <a:lstStyle/>
          <a:p>
            <a:fld id="{EE0E08D6-2D0A-4362-8A6E-E8DEA453D526}" type="slidenum">
              <a:rPr lang="en-US" smtClean="0"/>
              <a:t>28</a:t>
            </a:fld>
            <a:endParaRPr lang="en-US"/>
          </a:p>
        </p:txBody>
      </p:sp>
    </p:spTree>
    <p:extLst>
      <p:ext uri="{BB962C8B-B14F-4D97-AF65-F5344CB8AC3E}">
        <p14:creationId xmlns:p14="http://schemas.microsoft.com/office/powerpoint/2010/main" val="219133689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9036" indent="-289036">
              <a:buFontTx/>
              <a:buChar char="-"/>
            </a:pPr>
            <a:r>
              <a:rPr lang="en-US" sz="1800" dirty="0"/>
              <a:t>Mike – Why invest in Bank First</a:t>
            </a:r>
          </a:p>
          <a:p>
            <a:pPr marL="289036" indent="-289036">
              <a:buFontTx/>
              <a:buChar char="-"/>
            </a:pPr>
            <a:endParaRPr lang="en-US" sz="1800" dirty="0"/>
          </a:p>
          <a:p>
            <a:pPr marL="289036" indent="-289036">
              <a:buFontTx/>
              <a:buChar char="-"/>
            </a:pPr>
            <a:r>
              <a:rPr lang="en-US" sz="1800" dirty="0"/>
              <a:t>Jennifer, SVP Enterprise Risk Management – If we want to be a top performing bank we have to understand our regulatory environment and execute compliance better than our peers </a:t>
            </a:r>
          </a:p>
          <a:p>
            <a:pPr marL="289036" indent="-289036">
              <a:buFontTx/>
              <a:buChar char="-"/>
            </a:pPr>
            <a:endParaRPr lang="en-US" sz="1800" dirty="0"/>
          </a:p>
          <a:p>
            <a:pPr marL="289036" indent="-289036">
              <a:buFontTx/>
              <a:buChar char="-"/>
            </a:pPr>
            <a:r>
              <a:rPr lang="en-US" sz="1800" dirty="0"/>
              <a:t>(Water ski analogy)</a:t>
            </a:r>
          </a:p>
          <a:p>
            <a:pPr marL="289036" indent="-289036">
              <a:buFontTx/>
              <a:buChar char="-"/>
            </a:pPr>
            <a:endParaRPr lang="en-US" sz="1800" dirty="0"/>
          </a:p>
          <a:p>
            <a:pPr marL="289036" indent="-289036">
              <a:buFontTx/>
              <a:buChar char="-"/>
            </a:pPr>
            <a:r>
              <a:rPr lang="en-US" sz="1800" dirty="0"/>
              <a:t>Kevin, CFO – Will discuss our best of class financial results</a:t>
            </a:r>
          </a:p>
        </p:txBody>
      </p:sp>
      <p:sp>
        <p:nvSpPr>
          <p:cNvPr id="4" name="Slide Number Placeholder 3"/>
          <p:cNvSpPr>
            <a:spLocks noGrp="1"/>
          </p:cNvSpPr>
          <p:nvPr>
            <p:ph type="sldNum" sz="quarter" idx="10"/>
          </p:nvPr>
        </p:nvSpPr>
        <p:spPr/>
        <p:txBody>
          <a:bodyPr/>
          <a:lstStyle/>
          <a:p>
            <a:fld id="{EE0E08D6-2D0A-4362-8A6E-E8DEA453D526}" type="slidenum">
              <a:rPr lang="en-US" smtClean="0"/>
              <a:t>29</a:t>
            </a:fld>
            <a:endParaRPr lang="en-US"/>
          </a:p>
        </p:txBody>
      </p:sp>
    </p:spTree>
    <p:extLst>
      <p:ext uri="{BB962C8B-B14F-4D97-AF65-F5344CB8AC3E}">
        <p14:creationId xmlns:p14="http://schemas.microsoft.com/office/powerpoint/2010/main" val="22578954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9036" indent="-289036">
              <a:buFontTx/>
              <a:buChar char="-"/>
            </a:pPr>
            <a:r>
              <a:rPr lang="en-US" sz="1800" dirty="0"/>
              <a:t>Mike – Why invest in Bank First</a:t>
            </a:r>
          </a:p>
          <a:p>
            <a:pPr marL="289036" indent="-289036">
              <a:buFontTx/>
              <a:buChar char="-"/>
            </a:pPr>
            <a:endParaRPr lang="en-US" sz="1800" dirty="0"/>
          </a:p>
          <a:p>
            <a:pPr marL="289036" indent="-289036">
              <a:buFontTx/>
              <a:buChar char="-"/>
            </a:pPr>
            <a:r>
              <a:rPr lang="en-US" sz="1800" dirty="0"/>
              <a:t>Jennifer, SVP Enterprise Risk Management – If we want to be a top performing bank we have to understand our regulatory environment and execute compliance better than our peers </a:t>
            </a:r>
          </a:p>
          <a:p>
            <a:pPr marL="289036" indent="-289036">
              <a:buFontTx/>
              <a:buChar char="-"/>
            </a:pPr>
            <a:endParaRPr lang="en-US" sz="1800" dirty="0"/>
          </a:p>
          <a:p>
            <a:pPr marL="289036" indent="-289036">
              <a:buFontTx/>
              <a:buChar char="-"/>
            </a:pPr>
            <a:r>
              <a:rPr lang="en-US" sz="1800" dirty="0"/>
              <a:t>(Water ski analogy)</a:t>
            </a:r>
          </a:p>
          <a:p>
            <a:pPr marL="289036" indent="-289036">
              <a:buFontTx/>
              <a:buChar char="-"/>
            </a:pPr>
            <a:endParaRPr lang="en-US" sz="1800" dirty="0"/>
          </a:p>
          <a:p>
            <a:pPr marL="289036" indent="-289036">
              <a:buFontTx/>
              <a:buChar char="-"/>
            </a:pPr>
            <a:r>
              <a:rPr lang="en-US" sz="1800" dirty="0"/>
              <a:t>Kevin, CFO – Will discuss our best of class financial results</a:t>
            </a:r>
          </a:p>
        </p:txBody>
      </p:sp>
      <p:sp>
        <p:nvSpPr>
          <p:cNvPr id="4" name="Slide Number Placeholder 3"/>
          <p:cNvSpPr>
            <a:spLocks noGrp="1"/>
          </p:cNvSpPr>
          <p:nvPr>
            <p:ph type="sldNum" sz="quarter" idx="10"/>
          </p:nvPr>
        </p:nvSpPr>
        <p:spPr/>
        <p:txBody>
          <a:bodyPr/>
          <a:lstStyle/>
          <a:p>
            <a:fld id="{EE0E08D6-2D0A-4362-8A6E-E8DEA453D526}" type="slidenum">
              <a:rPr lang="en-US" smtClean="0"/>
              <a:t>3</a:t>
            </a:fld>
            <a:endParaRPr lang="en-US"/>
          </a:p>
        </p:txBody>
      </p:sp>
    </p:spTree>
    <p:extLst>
      <p:ext uri="{BB962C8B-B14F-4D97-AF65-F5344CB8AC3E}">
        <p14:creationId xmlns:p14="http://schemas.microsoft.com/office/powerpoint/2010/main" val="265799034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9036" indent="-289036">
              <a:buFontTx/>
              <a:buChar char="-"/>
            </a:pPr>
            <a:r>
              <a:rPr lang="en-US" sz="1800" dirty="0"/>
              <a:t>Mike – Why invest in Bank First</a:t>
            </a:r>
          </a:p>
          <a:p>
            <a:pPr marL="289036" indent="-289036">
              <a:buFontTx/>
              <a:buChar char="-"/>
            </a:pPr>
            <a:endParaRPr lang="en-US" sz="1800" dirty="0"/>
          </a:p>
          <a:p>
            <a:pPr marL="289036" indent="-289036">
              <a:buFontTx/>
              <a:buChar char="-"/>
            </a:pPr>
            <a:r>
              <a:rPr lang="en-US" sz="1800" dirty="0"/>
              <a:t>Jennifer, SVP Enterprise Risk Management – If we want to be a top performing bank we have to understand our regulatory environment and execute compliance better than our peers </a:t>
            </a:r>
          </a:p>
          <a:p>
            <a:pPr marL="289036" indent="-289036">
              <a:buFontTx/>
              <a:buChar char="-"/>
            </a:pPr>
            <a:endParaRPr lang="en-US" sz="1800" dirty="0"/>
          </a:p>
          <a:p>
            <a:pPr marL="289036" indent="-289036">
              <a:buFontTx/>
              <a:buChar char="-"/>
            </a:pPr>
            <a:r>
              <a:rPr lang="en-US" sz="1800" dirty="0"/>
              <a:t>(Water ski analogy)</a:t>
            </a:r>
          </a:p>
          <a:p>
            <a:pPr marL="289036" indent="-289036">
              <a:buFontTx/>
              <a:buChar char="-"/>
            </a:pPr>
            <a:endParaRPr lang="en-US" sz="1800" dirty="0"/>
          </a:p>
          <a:p>
            <a:pPr marL="289036" indent="-289036">
              <a:buFontTx/>
              <a:buChar char="-"/>
            </a:pPr>
            <a:r>
              <a:rPr lang="en-US" sz="1800" dirty="0"/>
              <a:t>Kevin, CFO – Will discuss our best of class financial results</a:t>
            </a:r>
          </a:p>
        </p:txBody>
      </p:sp>
      <p:sp>
        <p:nvSpPr>
          <p:cNvPr id="4" name="Slide Number Placeholder 3"/>
          <p:cNvSpPr>
            <a:spLocks noGrp="1"/>
          </p:cNvSpPr>
          <p:nvPr>
            <p:ph type="sldNum" sz="quarter" idx="10"/>
          </p:nvPr>
        </p:nvSpPr>
        <p:spPr/>
        <p:txBody>
          <a:bodyPr/>
          <a:lstStyle/>
          <a:p>
            <a:fld id="{EE0E08D6-2D0A-4362-8A6E-E8DEA453D526}" type="slidenum">
              <a:rPr lang="en-US" smtClean="0"/>
              <a:t>30</a:t>
            </a:fld>
            <a:endParaRPr lang="en-US"/>
          </a:p>
        </p:txBody>
      </p:sp>
    </p:spTree>
    <p:extLst>
      <p:ext uri="{BB962C8B-B14F-4D97-AF65-F5344CB8AC3E}">
        <p14:creationId xmlns:p14="http://schemas.microsoft.com/office/powerpoint/2010/main" val="70970853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9036" indent="-289036">
              <a:buFontTx/>
              <a:buChar char="-"/>
            </a:pPr>
            <a:r>
              <a:rPr lang="en-US" sz="1800" dirty="0"/>
              <a:t>Mike – Why invest in Bank First</a:t>
            </a:r>
          </a:p>
          <a:p>
            <a:pPr marL="289036" indent="-289036">
              <a:buFontTx/>
              <a:buChar char="-"/>
            </a:pPr>
            <a:endParaRPr lang="en-US" sz="1800" dirty="0"/>
          </a:p>
          <a:p>
            <a:pPr marL="289036" indent="-289036">
              <a:buFontTx/>
              <a:buChar char="-"/>
            </a:pPr>
            <a:r>
              <a:rPr lang="en-US" sz="1800" dirty="0"/>
              <a:t>Jennifer, SVP Enterprise Risk Management – If we want to be a top performing bank we have to understand our regulatory environment and execute compliance better than our peers </a:t>
            </a:r>
          </a:p>
          <a:p>
            <a:pPr marL="289036" indent="-289036">
              <a:buFontTx/>
              <a:buChar char="-"/>
            </a:pPr>
            <a:endParaRPr lang="en-US" sz="1800" dirty="0"/>
          </a:p>
          <a:p>
            <a:pPr marL="289036" indent="-289036">
              <a:buFontTx/>
              <a:buChar char="-"/>
            </a:pPr>
            <a:r>
              <a:rPr lang="en-US" sz="1800" dirty="0"/>
              <a:t>(Water ski analogy)</a:t>
            </a:r>
          </a:p>
          <a:p>
            <a:pPr marL="289036" indent="-289036">
              <a:buFontTx/>
              <a:buChar char="-"/>
            </a:pPr>
            <a:endParaRPr lang="en-US" sz="1800" dirty="0"/>
          </a:p>
          <a:p>
            <a:pPr marL="289036" indent="-289036">
              <a:buFontTx/>
              <a:buChar char="-"/>
            </a:pPr>
            <a:r>
              <a:rPr lang="en-US" sz="1800" dirty="0"/>
              <a:t>Kevin, CFO – Will discuss our best of class financial results</a:t>
            </a:r>
          </a:p>
        </p:txBody>
      </p:sp>
      <p:sp>
        <p:nvSpPr>
          <p:cNvPr id="4" name="Slide Number Placeholder 3"/>
          <p:cNvSpPr>
            <a:spLocks noGrp="1"/>
          </p:cNvSpPr>
          <p:nvPr>
            <p:ph type="sldNum" sz="quarter" idx="10"/>
          </p:nvPr>
        </p:nvSpPr>
        <p:spPr/>
        <p:txBody>
          <a:bodyPr/>
          <a:lstStyle/>
          <a:p>
            <a:fld id="{EE0E08D6-2D0A-4362-8A6E-E8DEA453D526}" type="slidenum">
              <a:rPr lang="en-US" smtClean="0"/>
              <a:t>31</a:t>
            </a:fld>
            <a:endParaRPr lang="en-US"/>
          </a:p>
        </p:txBody>
      </p:sp>
    </p:spTree>
    <p:extLst>
      <p:ext uri="{BB962C8B-B14F-4D97-AF65-F5344CB8AC3E}">
        <p14:creationId xmlns:p14="http://schemas.microsoft.com/office/powerpoint/2010/main" val="16277367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9036" indent="-289036">
              <a:buFontTx/>
              <a:buChar char="-"/>
            </a:pPr>
            <a:r>
              <a:rPr lang="en-US" sz="1800" dirty="0"/>
              <a:t>Mike – Why invest in Bank First</a:t>
            </a:r>
          </a:p>
          <a:p>
            <a:pPr marL="289036" indent="-289036">
              <a:buFontTx/>
              <a:buChar char="-"/>
            </a:pPr>
            <a:endParaRPr lang="en-US" sz="1800" dirty="0"/>
          </a:p>
          <a:p>
            <a:pPr marL="289036" indent="-289036">
              <a:buFontTx/>
              <a:buChar char="-"/>
            </a:pPr>
            <a:r>
              <a:rPr lang="en-US" sz="1800" dirty="0"/>
              <a:t>Jennifer, SVP Enterprise Risk Management – If we want to be a top performing bank we have to understand our regulatory environment and execute compliance better than our peers </a:t>
            </a:r>
          </a:p>
          <a:p>
            <a:pPr marL="289036" indent="-289036">
              <a:buFontTx/>
              <a:buChar char="-"/>
            </a:pPr>
            <a:endParaRPr lang="en-US" sz="1800" dirty="0"/>
          </a:p>
          <a:p>
            <a:pPr marL="289036" indent="-289036">
              <a:buFontTx/>
              <a:buChar char="-"/>
            </a:pPr>
            <a:r>
              <a:rPr lang="en-US" sz="1800" dirty="0"/>
              <a:t>(Water ski analogy)</a:t>
            </a:r>
          </a:p>
          <a:p>
            <a:pPr marL="289036" indent="-289036">
              <a:buFontTx/>
              <a:buChar char="-"/>
            </a:pPr>
            <a:endParaRPr lang="en-US" sz="1800" dirty="0"/>
          </a:p>
          <a:p>
            <a:pPr marL="289036" indent="-289036">
              <a:buFontTx/>
              <a:buChar char="-"/>
            </a:pPr>
            <a:r>
              <a:rPr lang="en-US" sz="1800" dirty="0"/>
              <a:t>Kevin, CFO – Will discuss our best of class financial results</a:t>
            </a:r>
          </a:p>
        </p:txBody>
      </p:sp>
      <p:sp>
        <p:nvSpPr>
          <p:cNvPr id="4" name="Slide Number Placeholder 3"/>
          <p:cNvSpPr>
            <a:spLocks noGrp="1"/>
          </p:cNvSpPr>
          <p:nvPr>
            <p:ph type="sldNum" sz="quarter" idx="10"/>
          </p:nvPr>
        </p:nvSpPr>
        <p:spPr/>
        <p:txBody>
          <a:bodyPr/>
          <a:lstStyle/>
          <a:p>
            <a:fld id="{EE0E08D6-2D0A-4362-8A6E-E8DEA453D526}" type="slidenum">
              <a:rPr lang="en-US" smtClean="0"/>
              <a:t>32</a:t>
            </a:fld>
            <a:endParaRPr lang="en-US"/>
          </a:p>
        </p:txBody>
      </p:sp>
    </p:spTree>
    <p:extLst>
      <p:ext uri="{BB962C8B-B14F-4D97-AF65-F5344CB8AC3E}">
        <p14:creationId xmlns:p14="http://schemas.microsoft.com/office/powerpoint/2010/main" val="174877435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9036" indent="-289036">
              <a:buFontTx/>
              <a:buChar char="-"/>
            </a:pPr>
            <a:r>
              <a:rPr lang="en-US" sz="1800" dirty="0"/>
              <a:t>Mike – Why invest in Bank First</a:t>
            </a:r>
          </a:p>
          <a:p>
            <a:pPr marL="289036" indent="-289036">
              <a:buFontTx/>
              <a:buChar char="-"/>
            </a:pPr>
            <a:endParaRPr lang="en-US" sz="1800" dirty="0"/>
          </a:p>
          <a:p>
            <a:pPr marL="289036" indent="-289036">
              <a:buFontTx/>
              <a:buChar char="-"/>
            </a:pPr>
            <a:r>
              <a:rPr lang="en-US" sz="1800" dirty="0"/>
              <a:t>Jennifer, SVP Enterprise Risk Management – If we want to be a top performing bank we have to understand our regulatory environment and execute compliance better than our peers </a:t>
            </a:r>
          </a:p>
          <a:p>
            <a:pPr marL="289036" indent="-289036">
              <a:buFontTx/>
              <a:buChar char="-"/>
            </a:pPr>
            <a:endParaRPr lang="en-US" sz="1800" dirty="0"/>
          </a:p>
          <a:p>
            <a:pPr marL="289036" indent="-289036">
              <a:buFontTx/>
              <a:buChar char="-"/>
            </a:pPr>
            <a:r>
              <a:rPr lang="en-US" sz="1800" dirty="0"/>
              <a:t>(Water ski analogy)</a:t>
            </a:r>
          </a:p>
          <a:p>
            <a:pPr marL="289036" indent="-289036">
              <a:buFontTx/>
              <a:buChar char="-"/>
            </a:pPr>
            <a:endParaRPr lang="en-US" sz="1800" dirty="0"/>
          </a:p>
          <a:p>
            <a:pPr marL="289036" indent="-289036">
              <a:buFontTx/>
              <a:buChar char="-"/>
            </a:pPr>
            <a:r>
              <a:rPr lang="en-US" sz="1800" dirty="0"/>
              <a:t>Kevin, CFO – Will discuss our best of class financial results</a:t>
            </a:r>
          </a:p>
        </p:txBody>
      </p:sp>
      <p:sp>
        <p:nvSpPr>
          <p:cNvPr id="4" name="Slide Number Placeholder 3"/>
          <p:cNvSpPr>
            <a:spLocks noGrp="1"/>
          </p:cNvSpPr>
          <p:nvPr>
            <p:ph type="sldNum" sz="quarter" idx="10"/>
          </p:nvPr>
        </p:nvSpPr>
        <p:spPr/>
        <p:txBody>
          <a:bodyPr/>
          <a:lstStyle/>
          <a:p>
            <a:fld id="{EE0E08D6-2D0A-4362-8A6E-E8DEA453D526}" type="slidenum">
              <a:rPr lang="en-US" smtClean="0"/>
              <a:t>33</a:t>
            </a:fld>
            <a:endParaRPr lang="en-US"/>
          </a:p>
        </p:txBody>
      </p:sp>
    </p:spTree>
    <p:extLst>
      <p:ext uri="{BB962C8B-B14F-4D97-AF65-F5344CB8AC3E}">
        <p14:creationId xmlns:p14="http://schemas.microsoft.com/office/powerpoint/2010/main" val="259940667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9036" indent="-289036">
              <a:buFontTx/>
              <a:buChar char="-"/>
            </a:pPr>
            <a:r>
              <a:rPr lang="en-US" sz="1800" dirty="0"/>
              <a:t>Mike – Why invest in Bank First</a:t>
            </a:r>
          </a:p>
          <a:p>
            <a:pPr marL="289036" indent="-289036">
              <a:buFontTx/>
              <a:buChar char="-"/>
            </a:pPr>
            <a:endParaRPr lang="en-US" sz="1800" dirty="0"/>
          </a:p>
          <a:p>
            <a:pPr marL="289036" indent="-289036">
              <a:buFontTx/>
              <a:buChar char="-"/>
            </a:pPr>
            <a:r>
              <a:rPr lang="en-US" sz="1800" dirty="0"/>
              <a:t>Jennifer, SVP Enterprise Risk Management – If we want to be a top performing bank we have to understand our regulatory environment and execute compliance better than our peers </a:t>
            </a:r>
          </a:p>
          <a:p>
            <a:pPr marL="289036" indent="-289036">
              <a:buFontTx/>
              <a:buChar char="-"/>
            </a:pPr>
            <a:endParaRPr lang="en-US" sz="1800" dirty="0"/>
          </a:p>
          <a:p>
            <a:pPr marL="289036" indent="-289036">
              <a:buFontTx/>
              <a:buChar char="-"/>
            </a:pPr>
            <a:r>
              <a:rPr lang="en-US" sz="1800" dirty="0"/>
              <a:t>(Water ski analogy)</a:t>
            </a:r>
          </a:p>
          <a:p>
            <a:pPr marL="289036" indent="-289036">
              <a:buFontTx/>
              <a:buChar char="-"/>
            </a:pPr>
            <a:endParaRPr lang="en-US" sz="1800" dirty="0"/>
          </a:p>
          <a:p>
            <a:pPr marL="289036" indent="-289036">
              <a:buFontTx/>
              <a:buChar char="-"/>
            </a:pPr>
            <a:r>
              <a:rPr lang="en-US" sz="1800" dirty="0"/>
              <a:t>Kevin, CFO – Will discuss our best of class financial results</a:t>
            </a:r>
          </a:p>
        </p:txBody>
      </p:sp>
      <p:sp>
        <p:nvSpPr>
          <p:cNvPr id="4" name="Slide Number Placeholder 3"/>
          <p:cNvSpPr>
            <a:spLocks noGrp="1"/>
          </p:cNvSpPr>
          <p:nvPr>
            <p:ph type="sldNum" sz="quarter" idx="10"/>
          </p:nvPr>
        </p:nvSpPr>
        <p:spPr/>
        <p:txBody>
          <a:bodyPr/>
          <a:lstStyle/>
          <a:p>
            <a:fld id="{EE0E08D6-2D0A-4362-8A6E-E8DEA453D526}" type="slidenum">
              <a:rPr lang="en-US" smtClean="0"/>
              <a:t>34</a:t>
            </a:fld>
            <a:endParaRPr lang="en-US"/>
          </a:p>
        </p:txBody>
      </p:sp>
    </p:spTree>
    <p:extLst>
      <p:ext uri="{BB962C8B-B14F-4D97-AF65-F5344CB8AC3E}">
        <p14:creationId xmlns:p14="http://schemas.microsoft.com/office/powerpoint/2010/main" val="265423211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9036" indent="-289036">
              <a:buFontTx/>
              <a:buChar char="-"/>
            </a:pPr>
            <a:r>
              <a:rPr lang="en-US" sz="1800" dirty="0"/>
              <a:t>Mike – Why invest in Bank First</a:t>
            </a:r>
          </a:p>
          <a:p>
            <a:pPr marL="289036" indent="-289036">
              <a:buFontTx/>
              <a:buChar char="-"/>
            </a:pPr>
            <a:endParaRPr lang="en-US" sz="1800" dirty="0"/>
          </a:p>
          <a:p>
            <a:pPr marL="289036" indent="-289036">
              <a:buFontTx/>
              <a:buChar char="-"/>
            </a:pPr>
            <a:r>
              <a:rPr lang="en-US" sz="1800" dirty="0"/>
              <a:t>Jennifer, SVP Enterprise Risk Management – If we want to be a top performing bank we have to understand our regulatory environment and execute compliance better than our peers </a:t>
            </a:r>
          </a:p>
          <a:p>
            <a:pPr marL="289036" indent="-289036">
              <a:buFontTx/>
              <a:buChar char="-"/>
            </a:pPr>
            <a:endParaRPr lang="en-US" sz="1800" dirty="0"/>
          </a:p>
          <a:p>
            <a:pPr marL="289036" indent="-289036">
              <a:buFontTx/>
              <a:buChar char="-"/>
            </a:pPr>
            <a:r>
              <a:rPr lang="en-US" sz="1800" dirty="0"/>
              <a:t>(Water ski analogy)</a:t>
            </a:r>
          </a:p>
          <a:p>
            <a:pPr marL="289036" indent="-289036">
              <a:buFontTx/>
              <a:buChar char="-"/>
            </a:pPr>
            <a:endParaRPr lang="en-US" sz="1800" dirty="0"/>
          </a:p>
          <a:p>
            <a:pPr marL="289036" indent="-289036">
              <a:buFontTx/>
              <a:buChar char="-"/>
            </a:pPr>
            <a:r>
              <a:rPr lang="en-US" sz="1800" dirty="0"/>
              <a:t>Kevin, CFO – Will discuss our best of class financial results</a:t>
            </a:r>
          </a:p>
        </p:txBody>
      </p:sp>
      <p:sp>
        <p:nvSpPr>
          <p:cNvPr id="4" name="Slide Number Placeholder 3"/>
          <p:cNvSpPr>
            <a:spLocks noGrp="1"/>
          </p:cNvSpPr>
          <p:nvPr>
            <p:ph type="sldNum" sz="quarter" idx="10"/>
          </p:nvPr>
        </p:nvSpPr>
        <p:spPr/>
        <p:txBody>
          <a:bodyPr/>
          <a:lstStyle/>
          <a:p>
            <a:fld id="{EE0E08D6-2D0A-4362-8A6E-E8DEA453D526}" type="slidenum">
              <a:rPr lang="en-US" smtClean="0"/>
              <a:t>35</a:t>
            </a:fld>
            <a:endParaRPr lang="en-US"/>
          </a:p>
        </p:txBody>
      </p:sp>
    </p:spTree>
    <p:extLst>
      <p:ext uri="{BB962C8B-B14F-4D97-AF65-F5344CB8AC3E}">
        <p14:creationId xmlns:p14="http://schemas.microsoft.com/office/powerpoint/2010/main" val="263153978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9036" indent="-289036">
              <a:buFontTx/>
              <a:buChar char="-"/>
            </a:pPr>
            <a:r>
              <a:rPr lang="en-US" sz="1800" dirty="0"/>
              <a:t>Mike – Why invest in Bank First</a:t>
            </a:r>
          </a:p>
          <a:p>
            <a:pPr marL="289036" indent="-289036">
              <a:buFontTx/>
              <a:buChar char="-"/>
            </a:pPr>
            <a:endParaRPr lang="en-US" sz="1800" dirty="0"/>
          </a:p>
          <a:p>
            <a:pPr marL="289036" indent="-289036">
              <a:buFontTx/>
              <a:buChar char="-"/>
            </a:pPr>
            <a:r>
              <a:rPr lang="en-US" sz="1800" dirty="0"/>
              <a:t>Jennifer, SVP Enterprise Risk Management – If we want to be a top performing bank we have to understand our regulatory environment and execute compliance better than our peers </a:t>
            </a:r>
          </a:p>
          <a:p>
            <a:pPr marL="289036" indent="-289036">
              <a:buFontTx/>
              <a:buChar char="-"/>
            </a:pPr>
            <a:endParaRPr lang="en-US" sz="1800" dirty="0"/>
          </a:p>
          <a:p>
            <a:pPr marL="289036" indent="-289036">
              <a:buFontTx/>
              <a:buChar char="-"/>
            </a:pPr>
            <a:r>
              <a:rPr lang="en-US" sz="1800" dirty="0"/>
              <a:t>(Water ski analogy)</a:t>
            </a:r>
          </a:p>
          <a:p>
            <a:pPr marL="289036" indent="-289036">
              <a:buFontTx/>
              <a:buChar char="-"/>
            </a:pPr>
            <a:endParaRPr lang="en-US" sz="1800" dirty="0"/>
          </a:p>
          <a:p>
            <a:pPr marL="289036" indent="-289036">
              <a:buFontTx/>
              <a:buChar char="-"/>
            </a:pPr>
            <a:r>
              <a:rPr lang="en-US" sz="1800" dirty="0"/>
              <a:t>Kevin, CFO – Will discuss our best of class financial results</a:t>
            </a:r>
          </a:p>
        </p:txBody>
      </p:sp>
      <p:sp>
        <p:nvSpPr>
          <p:cNvPr id="4" name="Slide Number Placeholder 3"/>
          <p:cNvSpPr>
            <a:spLocks noGrp="1"/>
          </p:cNvSpPr>
          <p:nvPr>
            <p:ph type="sldNum" sz="quarter" idx="10"/>
          </p:nvPr>
        </p:nvSpPr>
        <p:spPr/>
        <p:txBody>
          <a:bodyPr/>
          <a:lstStyle/>
          <a:p>
            <a:fld id="{EE0E08D6-2D0A-4362-8A6E-E8DEA453D526}" type="slidenum">
              <a:rPr lang="en-US" smtClean="0"/>
              <a:t>36</a:t>
            </a:fld>
            <a:endParaRPr lang="en-US"/>
          </a:p>
        </p:txBody>
      </p:sp>
    </p:spTree>
    <p:extLst>
      <p:ext uri="{BB962C8B-B14F-4D97-AF65-F5344CB8AC3E}">
        <p14:creationId xmlns:p14="http://schemas.microsoft.com/office/powerpoint/2010/main" val="112020880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9036" indent="-289036">
              <a:buFontTx/>
              <a:buChar char="-"/>
            </a:pPr>
            <a:r>
              <a:rPr lang="en-US" sz="1800" dirty="0"/>
              <a:t>Mike – Why invest in Bank First</a:t>
            </a:r>
          </a:p>
          <a:p>
            <a:pPr marL="289036" indent="-289036">
              <a:buFontTx/>
              <a:buChar char="-"/>
            </a:pPr>
            <a:endParaRPr lang="en-US" sz="1800" dirty="0"/>
          </a:p>
          <a:p>
            <a:pPr marL="289036" indent="-289036">
              <a:buFontTx/>
              <a:buChar char="-"/>
            </a:pPr>
            <a:r>
              <a:rPr lang="en-US" sz="1800" dirty="0"/>
              <a:t>Jennifer, SVP Enterprise Risk Management – If we want to be a top performing bank we have to understand our regulatory environment and execute compliance better than our peers </a:t>
            </a:r>
          </a:p>
          <a:p>
            <a:pPr marL="289036" indent="-289036">
              <a:buFontTx/>
              <a:buChar char="-"/>
            </a:pPr>
            <a:endParaRPr lang="en-US" sz="1800" dirty="0"/>
          </a:p>
          <a:p>
            <a:pPr marL="289036" indent="-289036">
              <a:buFontTx/>
              <a:buChar char="-"/>
            </a:pPr>
            <a:r>
              <a:rPr lang="en-US" sz="1800" dirty="0"/>
              <a:t>(Water ski analogy)</a:t>
            </a:r>
          </a:p>
          <a:p>
            <a:pPr marL="289036" indent="-289036">
              <a:buFontTx/>
              <a:buChar char="-"/>
            </a:pPr>
            <a:endParaRPr lang="en-US" sz="1800" dirty="0"/>
          </a:p>
          <a:p>
            <a:pPr marL="289036" indent="-289036">
              <a:buFontTx/>
              <a:buChar char="-"/>
            </a:pPr>
            <a:r>
              <a:rPr lang="en-US" sz="1800" dirty="0"/>
              <a:t>Kevin, CFO – Will discuss our best of class financial results</a:t>
            </a:r>
          </a:p>
        </p:txBody>
      </p:sp>
      <p:sp>
        <p:nvSpPr>
          <p:cNvPr id="4" name="Slide Number Placeholder 3"/>
          <p:cNvSpPr>
            <a:spLocks noGrp="1"/>
          </p:cNvSpPr>
          <p:nvPr>
            <p:ph type="sldNum" sz="quarter" idx="10"/>
          </p:nvPr>
        </p:nvSpPr>
        <p:spPr/>
        <p:txBody>
          <a:bodyPr/>
          <a:lstStyle/>
          <a:p>
            <a:fld id="{EE0E08D6-2D0A-4362-8A6E-E8DEA453D526}" type="slidenum">
              <a:rPr lang="en-US" smtClean="0"/>
              <a:t>37</a:t>
            </a:fld>
            <a:endParaRPr lang="en-US"/>
          </a:p>
        </p:txBody>
      </p:sp>
    </p:spTree>
    <p:extLst>
      <p:ext uri="{BB962C8B-B14F-4D97-AF65-F5344CB8AC3E}">
        <p14:creationId xmlns:p14="http://schemas.microsoft.com/office/powerpoint/2010/main" val="370337653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9036" indent="-289036">
              <a:buFontTx/>
              <a:buChar char="-"/>
            </a:pPr>
            <a:r>
              <a:rPr lang="en-US" sz="1800" dirty="0"/>
              <a:t>Mike – Why invest in Bank First</a:t>
            </a:r>
          </a:p>
          <a:p>
            <a:pPr marL="289036" indent="-289036">
              <a:buFontTx/>
              <a:buChar char="-"/>
            </a:pPr>
            <a:endParaRPr lang="en-US" sz="1800" dirty="0"/>
          </a:p>
          <a:p>
            <a:pPr marL="289036" indent="-289036">
              <a:buFontTx/>
              <a:buChar char="-"/>
            </a:pPr>
            <a:r>
              <a:rPr lang="en-US" sz="1800" dirty="0"/>
              <a:t>Jennifer, SVP Enterprise Risk Management – If we want to be a top performing bank we have to understand our regulatory environment and execute compliance better than our peers </a:t>
            </a:r>
          </a:p>
          <a:p>
            <a:pPr marL="289036" indent="-289036">
              <a:buFontTx/>
              <a:buChar char="-"/>
            </a:pPr>
            <a:endParaRPr lang="en-US" sz="1800" dirty="0"/>
          </a:p>
          <a:p>
            <a:pPr marL="289036" indent="-289036">
              <a:buFontTx/>
              <a:buChar char="-"/>
            </a:pPr>
            <a:r>
              <a:rPr lang="en-US" sz="1800" dirty="0"/>
              <a:t>(Water ski analogy)</a:t>
            </a:r>
          </a:p>
          <a:p>
            <a:pPr marL="289036" indent="-289036">
              <a:buFontTx/>
              <a:buChar char="-"/>
            </a:pPr>
            <a:endParaRPr lang="en-US" sz="1800" dirty="0"/>
          </a:p>
          <a:p>
            <a:pPr marL="289036" indent="-289036">
              <a:buFontTx/>
              <a:buChar char="-"/>
            </a:pPr>
            <a:r>
              <a:rPr lang="en-US" sz="1800" dirty="0"/>
              <a:t>Kevin, CFO – Will discuss our best of class financial results</a:t>
            </a:r>
          </a:p>
        </p:txBody>
      </p:sp>
      <p:sp>
        <p:nvSpPr>
          <p:cNvPr id="4" name="Slide Number Placeholder 3"/>
          <p:cNvSpPr>
            <a:spLocks noGrp="1"/>
          </p:cNvSpPr>
          <p:nvPr>
            <p:ph type="sldNum" sz="quarter" idx="10"/>
          </p:nvPr>
        </p:nvSpPr>
        <p:spPr/>
        <p:txBody>
          <a:bodyPr/>
          <a:lstStyle/>
          <a:p>
            <a:fld id="{EE0E08D6-2D0A-4362-8A6E-E8DEA453D526}" type="slidenum">
              <a:rPr lang="en-US" smtClean="0"/>
              <a:t>38</a:t>
            </a:fld>
            <a:endParaRPr lang="en-US"/>
          </a:p>
        </p:txBody>
      </p:sp>
    </p:spTree>
    <p:extLst>
      <p:ext uri="{BB962C8B-B14F-4D97-AF65-F5344CB8AC3E}">
        <p14:creationId xmlns:p14="http://schemas.microsoft.com/office/powerpoint/2010/main" val="195310710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9036" indent="-289036">
              <a:buFontTx/>
              <a:buChar char="-"/>
            </a:pPr>
            <a:r>
              <a:rPr lang="en-US" sz="1800" dirty="0"/>
              <a:t>Mike – Why invest in Bank First</a:t>
            </a:r>
          </a:p>
          <a:p>
            <a:pPr marL="289036" indent="-289036">
              <a:buFontTx/>
              <a:buChar char="-"/>
            </a:pPr>
            <a:endParaRPr lang="en-US" sz="1800" dirty="0"/>
          </a:p>
          <a:p>
            <a:pPr marL="289036" indent="-289036">
              <a:buFontTx/>
              <a:buChar char="-"/>
            </a:pPr>
            <a:r>
              <a:rPr lang="en-US" sz="1800" dirty="0"/>
              <a:t>Jennifer, SVP Enterprise Risk Management – If we want to be a top performing bank we have to understand our regulatory environment and execute compliance better than our peers </a:t>
            </a:r>
          </a:p>
          <a:p>
            <a:pPr marL="289036" indent="-289036">
              <a:buFontTx/>
              <a:buChar char="-"/>
            </a:pPr>
            <a:endParaRPr lang="en-US" sz="1800" dirty="0"/>
          </a:p>
          <a:p>
            <a:pPr marL="289036" indent="-289036">
              <a:buFontTx/>
              <a:buChar char="-"/>
            </a:pPr>
            <a:r>
              <a:rPr lang="en-US" sz="1800" dirty="0"/>
              <a:t>(Water ski analogy)</a:t>
            </a:r>
          </a:p>
          <a:p>
            <a:pPr marL="289036" indent="-289036">
              <a:buFontTx/>
              <a:buChar char="-"/>
            </a:pPr>
            <a:endParaRPr lang="en-US" sz="1800" dirty="0"/>
          </a:p>
          <a:p>
            <a:pPr marL="289036" indent="-289036">
              <a:buFontTx/>
              <a:buChar char="-"/>
            </a:pPr>
            <a:r>
              <a:rPr lang="en-US" sz="1800" dirty="0"/>
              <a:t>Kevin, CFO – Will discuss our best of class financial results</a:t>
            </a:r>
          </a:p>
        </p:txBody>
      </p:sp>
      <p:sp>
        <p:nvSpPr>
          <p:cNvPr id="4" name="Slide Number Placeholder 3"/>
          <p:cNvSpPr>
            <a:spLocks noGrp="1"/>
          </p:cNvSpPr>
          <p:nvPr>
            <p:ph type="sldNum" sz="quarter" idx="10"/>
          </p:nvPr>
        </p:nvSpPr>
        <p:spPr/>
        <p:txBody>
          <a:bodyPr/>
          <a:lstStyle/>
          <a:p>
            <a:fld id="{EE0E08D6-2D0A-4362-8A6E-E8DEA453D526}" type="slidenum">
              <a:rPr lang="en-US" smtClean="0"/>
              <a:t>39</a:t>
            </a:fld>
            <a:endParaRPr lang="en-US"/>
          </a:p>
        </p:txBody>
      </p:sp>
    </p:spTree>
    <p:extLst>
      <p:ext uri="{BB962C8B-B14F-4D97-AF65-F5344CB8AC3E}">
        <p14:creationId xmlns:p14="http://schemas.microsoft.com/office/powerpoint/2010/main" val="1786064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9036" indent="-289036">
              <a:buFontTx/>
              <a:buChar char="-"/>
            </a:pPr>
            <a:r>
              <a:rPr lang="en-US" sz="1800" dirty="0"/>
              <a:t>Mike – Why invest in Bank First</a:t>
            </a:r>
          </a:p>
          <a:p>
            <a:pPr marL="289036" indent="-289036">
              <a:buFontTx/>
              <a:buChar char="-"/>
            </a:pPr>
            <a:endParaRPr lang="en-US" sz="1800" dirty="0"/>
          </a:p>
          <a:p>
            <a:pPr marL="289036" indent="-289036">
              <a:buFontTx/>
              <a:buChar char="-"/>
            </a:pPr>
            <a:r>
              <a:rPr lang="en-US" sz="1800" dirty="0"/>
              <a:t>Jennifer, SVP Enterprise Risk Management – If we want to be a top performing bank we have to understand our regulatory environment and execute compliance better than our peers </a:t>
            </a:r>
          </a:p>
          <a:p>
            <a:pPr marL="289036" indent="-289036">
              <a:buFontTx/>
              <a:buChar char="-"/>
            </a:pPr>
            <a:endParaRPr lang="en-US" sz="1800" dirty="0"/>
          </a:p>
          <a:p>
            <a:pPr marL="289036" indent="-289036">
              <a:buFontTx/>
              <a:buChar char="-"/>
            </a:pPr>
            <a:r>
              <a:rPr lang="en-US" sz="1800" dirty="0"/>
              <a:t>(Water ski analogy)</a:t>
            </a:r>
          </a:p>
          <a:p>
            <a:pPr marL="289036" indent="-289036">
              <a:buFontTx/>
              <a:buChar char="-"/>
            </a:pPr>
            <a:endParaRPr lang="en-US" sz="1800" dirty="0"/>
          </a:p>
          <a:p>
            <a:pPr marL="289036" indent="-289036">
              <a:buFontTx/>
              <a:buChar char="-"/>
            </a:pPr>
            <a:r>
              <a:rPr lang="en-US" sz="1800" dirty="0"/>
              <a:t>Kevin, CFO – Will discuss our best of class financial results</a:t>
            </a:r>
          </a:p>
        </p:txBody>
      </p:sp>
      <p:sp>
        <p:nvSpPr>
          <p:cNvPr id="4" name="Slide Number Placeholder 3"/>
          <p:cNvSpPr>
            <a:spLocks noGrp="1"/>
          </p:cNvSpPr>
          <p:nvPr>
            <p:ph type="sldNum" sz="quarter" idx="10"/>
          </p:nvPr>
        </p:nvSpPr>
        <p:spPr/>
        <p:txBody>
          <a:bodyPr/>
          <a:lstStyle/>
          <a:p>
            <a:fld id="{EE0E08D6-2D0A-4362-8A6E-E8DEA453D526}" type="slidenum">
              <a:rPr lang="en-US" smtClean="0"/>
              <a:t>4</a:t>
            </a:fld>
            <a:endParaRPr lang="en-US"/>
          </a:p>
        </p:txBody>
      </p:sp>
    </p:spTree>
    <p:extLst>
      <p:ext uri="{BB962C8B-B14F-4D97-AF65-F5344CB8AC3E}">
        <p14:creationId xmlns:p14="http://schemas.microsoft.com/office/powerpoint/2010/main" val="55442235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9036" indent="-289036">
              <a:buFontTx/>
              <a:buChar char="-"/>
            </a:pPr>
            <a:r>
              <a:rPr lang="en-US" sz="1800" dirty="0"/>
              <a:t>Mike – Why invest in Bank First</a:t>
            </a:r>
          </a:p>
          <a:p>
            <a:pPr marL="289036" indent="-289036">
              <a:buFontTx/>
              <a:buChar char="-"/>
            </a:pPr>
            <a:endParaRPr lang="en-US" sz="1800" dirty="0"/>
          </a:p>
          <a:p>
            <a:pPr marL="289036" indent="-289036">
              <a:buFontTx/>
              <a:buChar char="-"/>
            </a:pPr>
            <a:r>
              <a:rPr lang="en-US" sz="1800" dirty="0"/>
              <a:t>Jennifer, SVP Enterprise Risk Management – If we want to be a top performing bank we have to understand our regulatory environment and execute compliance better than our peers </a:t>
            </a:r>
          </a:p>
          <a:p>
            <a:pPr marL="289036" indent="-289036">
              <a:buFontTx/>
              <a:buChar char="-"/>
            </a:pPr>
            <a:endParaRPr lang="en-US" sz="1800" dirty="0"/>
          </a:p>
          <a:p>
            <a:pPr marL="289036" indent="-289036">
              <a:buFontTx/>
              <a:buChar char="-"/>
            </a:pPr>
            <a:r>
              <a:rPr lang="en-US" sz="1800" dirty="0"/>
              <a:t>(Water ski analogy)</a:t>
            </a:r>
          </a:p>
          <a:p>
            <a:pPr marL="289036" indent="-289036">
              <a:buFontTx/>
              <a:buChar char="-"/>
            </a:pPr>
            <a:endParaRPr lang="en-US" sz="1800" dirty="0"/>
          </a:p>
          <a:p>
            <a:pPr marL="289036" indent="-289036">
              <a:buFontTx/>
              <a:buChar char="-"/>
            </a:pPr>
            <a:r>
              <a:rPr lang="en-US" sz="1800" dirty="0"/>
              <a:t>Kevin, CFO – Will discuss our best of class financial results</a:t>
            </a:r>
          </a:p>
        </p:txBody>
      </p:sp>
      <p:sp>
        <p:nvSpPr>
          <p:cNvPr id="4" name="Slide Number Placeholder 3"/>
          <p:cNvSpPr>
            <a:spLocks noGrp="1"/>
          </p:cNvSpPr>
          <p:nvPr>
            <p:ph type="sldNum" sz="quarter" idx="10"/>
          </p:nvPr>
        </p:nvSpPr>
        <p:spPr/>
        <p:txBody>
          <a:bodyPr/>
          <a:lstStyle/>
          <a:p>
            <a:fld id="{EE0E08D6-2D0A-4362-8A6E-E8DEA453D526}" type="slidenum">
              <a:rPr lang="en-US" smtClean="0"/>
              <a:t>40</a:t>
            </a:fld>
            <a:endParaRPr lang="en-US"/>
          </a:p>
        </p:txBody>
      </p:sp>
    </p:spTree>
    <p:extLst>
      <p:ext uri="{BB962C8B-B14F-4D97-AF65-F5344CB8AC3E}">
        <p14:creationId xmlns:p14="http://schemas.microsoft.com/office/powerpoint/2010/main" val="381758296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9036" indent="-289036">
              <a:buFontTx/>
              <a:buChar char="-"/>
            </a:pPr>
            <a:r>
              <a:rPr lang="en-US" sz="1800" dirty="0"/>
              <a:t>Mike – Why invest in Bank First</a:t>
            </a:r>
          </a:p>
          <a:p>
            <a:pPr marL="289036" indent="-289036">
              <a:buFontTx/>
              <a:buChar char="-"/>
            </a:pPr>
            <a:endParaRPr lang="en-US" sz="1800" dirty="0"/>
          </a:p>
          <a:p>
            <a:pPr marL="289036" indent="-289036">
              <a:buFontTx/>
              <a:buChar char="-"/>
            </a:pPr>
            <a:r>
              <a:rPr lang="en-US" sz="1800" dirty="0"/>
              <a:t>Jennifer, SVP Enterprise Risk Management – If we want to be a top performing bank we have to understand our regulatory environment and execute compliance better than our peers </a:t>
            </a:r>
          </a:p>
          <a:p>
            <a:pPr marL="289036" indent="-289036">
              <a:buFontTx/>
              <a:buChar char="-"/>
            </a:pPr>
            <a:endParaRPr lang="en-US" sz="1800" dirty="0"/>
          </a:p>
          <a:p>
            <a:pPr marL="289036" indent="-289036">
              <a:buFontTx/>
              <a:buChar char="-"/>
            </a:pPr>
            <a:r>
              <a:rPr lang="en-US" sz="1800" dirty="0"/>
              <a:t>(Water ski analogy)</a:t>
            </a:r>
          </a:p>
          <a:p>
            <a:pPr marL="289036" indent="-289036">
              <a:buFontTx/>
              <a:buChar char="-"/>
            </a:pPr>
            <a:endParaRPr lang="en-US" sz="1800" dirty="0"/>
          </a:p>
          <a:p>
            <a:pPr marL="289036" indent="-289036">
              <a:buFontTx/>
              <a:buChar char="-"/>
            </a:pPr>
            <a:r>
              <a:rPr lang="en-US" sz="1800" dirty="0"/>
              <a:t>Kevin, CFO – Will discuss our best of class financial results</a:t>
            </a:r>
          </a:p>
        </p:txBody>
      </p:sp>
      <p:sp>
        <p:nvSpPr>
          <p:cNvPr id="4" name="Slide Number Placeholder 3"/>
          <p:cNvSpPr>
            <a:spLocks noGrp="1"/>
          </p:cNvSpPr>
          <p:nvPr>
            <p:ph type="sldNum" sz="quarter" idx="10"/>
          </p:nvPr>
        </p:nvSpPr>
        <p:spPr/>
        <p:txBody>
          <a:bodyPr/>
          <a:lstStyle/>
          <a:p>
            <a:fld id="{EE0E08D6-2D0A-4362-8A6E-E8DEA453D526}" type="slidenum">
              <a:rPr lang="en-US" smtClean="0"/>
              <a:t>41</a:t>
            </a:fld>
            <a:endParaRPr lang="en-US"/>
          </a:p>
        </p:txBody>
      </p:sp>
    </p:spTree>
    <p:extLst>
      <p:ext uri="{BB962C8B-B14F-4D97-AF65-F5344CB8AC3E}">
        <p14:creationId xmlns:p14="http://schemas.microsoft.com/office/powerpoint/2010/main" val="44852843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9036" indent="-289036">
              <a:buFontTx/>
              <a:buChar char="-"/>
            </a:pPr>
            <a:r>
              <a:rPr lang="en-US" sz="1800" dirty="0"/>
              <a:t>Mike – Why invest in Bank First</a:t>
            </a:r>
          </a:p>
          <a:p>
            <a:pPr marL="289036" indent="-289036">
              <a:buFontTx/>
              <a:buChar char="-"/>
            </a:pPr>
            <a:endParaRPr lang="en-US" sz="1800" dirty="0"/>
          </a:p>
          <a:p>
            <a:pPr marL="289036" indent="-289036">
              <a:buFontTx/>
              <a:buChar char="-"/>
            </a:pPr>
            <a:r>
              <a:rPr lang="en-US" sz="1800" dirty="0"/>
              <a:t>Jennifer, SVP Enterprise Risk Management – If we want to be a top performing bank we have to understand our regulatory environment and execute compliance better than our peers </a:t>
            </a:r>
          </a:p>
          <a:p>
            <a:pPr marL="289036" indent="-289036">
              <a:buFontTx/>
              <a:buChar char="-"/>
            </a:pPr>
            <a:endParaRPr lang="en-US" sz="1800" dirty="0"/>
          </a:p>
          <a:p>
            <a:pPr marL="289036" indent="-289036">
              <a:buFontTx/>
              <a:buChar char="-"/>
            </a:pPr>
            <a:r>
              <a:rPr lang="en-US" sz="1800" dirty="0"/>
              <a:t>(Water ski analogy)</a:t>
            </a:r>
          </a:p>
          <a:p>
            <a:pPr marL="289036" indent="-289036">
              <a:buFontTx/>
              <a:buChar char="-"/>
            </a:pPr>
            <a:endParaRPr lang="en-US" sz="1800" dirty="0"/>
          </a:p>
          <a:p>
            <a:pPr marL="289036" indent="-289036">
              <a:buFontTx/>
              <a:buChar char="-"/>
            </a:pPr>
            <a:r>
              <a:rPr lang="en-US" sz="1800" dirty="0"/>
              <a:t>Kevin, CFO – Will discuss our best of class financial results</a:t>
            </a:r>
          </a:p>
        </p:txBody>
      </p:sp>
      <p:sp>
        <p:nvSpPr>
          <p:cNvPr id="4" name="Slide Number Placeholder 3"/>
          <p:cNvSpPr>
            <a:spLocks noGrp="1"/>
          </p:cNvSpPr>
          <p:nvPr>
            <p:ph type="sldNum" sz="quarter" idx="10"/>
          </p:nvPr>
        </p:nvSpPr>
        <p:spPr/>
        <p:txBody>
          <a:bodyPr/>
          <a:lstStyle/>
          <a:p>
            <a:fld id="{EE0E08D6-2D0A-4362-8A6E-E8DEA453D526}" type="slidenum">
              <a:rPr lang="en-US" smtClean="0"/>
              <a:t>42</a:t>
            </a:fld>
            <a:endParaRPr lang="en-US"/>
          </a:p>
        </p:txBody>
      </p:sp>
    </p:spTree>
    <p:extLst>
      <p:ext uri="{BB962C8B-B14F-4D97-AF65-F5344CB8AC3E}">
        <p14:creationId xmlns:p14="http://schemas.microsoft.com/office/powerpoint/2010/main" val="1088715599"/>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9036" indent="-289036">
              <a:buFontTx/>
              <a:buChar char="-"/>
            </a:pPr>
            <a:r>
              <a:rPr lang="en-US" sz="1800" dirty="0"/>
              <a:t>Mike – Why invest in Bank First</a:t>
            </a:r>
          </a:p>
          <a:p>
            <a:pPr marL="289036" indent="-289036">
              <a:buFontTx/>
              <a:buChar char="-"/>
            </a:pPr>
            <a:endParaRPr lang="en-US" sz="1800" dirty="0"/>
          </a:p>
          <a:p>
            <a:pPr marL="289036" indent="-289036">
              <a:buFontTx/>
              <a:buChar char="-"/>
            </a:pPr>
            <a:r>
              <a:rPr lang="en-US" sz="1800" dirty="0"/>
              <a:t>Jennifer, SVP Enterprise Risk Management – If we want to be a top performing bank we have to understand our regulatory environment and execute compliance better than our peers </a:t>
            </a:r>
          </a:p>
          <a:p>
            <a:pPr marL="289036" indent="-289036">
              <a:buFontTx/>
              <a:buChar char="-"/>
            </a:pPr>
            <a:endParaRPr lang="en-US" sz="1800" dirty="0"/>
          </a:p>
          <a:p>
            <a:pPr marL="289036" indent="-289036">
              <a:buFontTx/>
              <a:buChar char="-"/>
            </a:pPr>
            <a:r>
              <a:rPr lang="en-US" sz="1800" dirty="0"/>
              <a:t>(Water ski analogy)</a:t>
            </a:r>
          </a:p>
          <a:p>
            <a:pPr marL="289036" indent="-289036">
              <a:buFontTx/>
              <a:buChar char="-"/>
            </a:pPr>
            <a:endParaRPr lang="en-US" sz="1800" dirty="0"/>
          </a:p>
          <a:p>
            <a:pPr marL="289036" indent="-289036">
              <a:buFontTx/>
              <a:buChar char="-"/>
            </a:pPr>
            <a:r>
              <a:rPr lang="en-US" sz="1800" dirty="0"/>
              <a:t>Kevin, CFO – Will discuss our best of class financial results</a:t>
            </a:r>
          </a:p>
        </p:txBody>
      </p:sp>
      <p:sp>
        <p:nvSpPr>
          <p:cNvPr id="4" name="Slide Number Placeholder 3"/>
          <p:cNvSpPr>
            <a:spLocks noGrp="1"/>
          </p:cNvSpPr>
          <p:nvPr>
            <p:ph type="sldNum" sz="quarter" idx="10"/>
          </p:nvPr>
        </p:nvSpPr>
        <p:spPr/>
        <p:txBody>
          <a:bodyPr/>
          <a:lstStyle/>
          <a:p>
            <a:fld id="{EE0E08D6-2D0A-4362-8A6E-E8DEA453D526}" type="slidenum">
              <a:rPr lang="en-US" smtClean="0"/>
              <a:t>43</a:t>
            </a:fld>
            <a:endParaRPr lang="en-US"/>
          </a:p>
        </p:txBody>
      </p:sp>
    </p:spTree>
    <p:extLst>
      <p:ext uri="{BB962C8B-B14F-4D97-AF65-F5344CB8AC3E}">
        <p14:creationId xmlns:p14="http://schemas.microsoft.com/office/powerpoint/2010/main" val="20631568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9036" indent="-289036">
              <a:buFontTx/>
              <a:buChar char="-"/>
            </a:pPr>
            <a:r>
              <a:rPr lang="en-US" sz="1800" dirty="0"/>
              <a:t>Mike – Why invest in Bank First</a:t>
            </a:r>
          </a:p>
          <a:p>
            <a:pPr marL="289036" indent="-289036">
              <a:buFontTx/>
              <a:buChar char="-"/>
            </a:pPr>
            <a:endParaRPr lang="en-US" sz="1800" dirty="0"/>
          </a:p>
          <a:p>
            <a:pPr marL="289036" indent="-289036">
              <a:buFontTx/>
              <a:buChar char="-"/>
            </a:pPr>
            <a:r>
              <a:rPr lang="en-US" sz="1800" dirty="0"/>
              <a:t>Jennifer, SVP Enterprise Risk Management – If we want to be a top performing bank we have to understand our regulatory environment and execute compliance better than our peers </a:t>
            </a:r>
          </a:p>
          <a:p>
            <a:pPr marL="289036" indent="-289036">
              <a:buFontTx/>
              <a:buChar char="-"/>
            </a:pPr>
            <a:endParaRPr lang="en-US" sz="1800" dirty="0"/>
          </a:p>
          <a:p>
            <a:pPr marL="289036" indent="-289036">
              <a:buFontTx/>
              <a:buChar char="-"/>
            </a:pPr>
            <a:r>
              <a:rPr lang="en-US" sz="1800" dirty="0"/>
              <a:t>(Water ski analogy)</a:t>
            </a:r>
          </a:p>
          <a:p>
            <a:pPr marL="289036" indent="-289036">
              <a:buFontTx/>
              <a:buChar char="-"/>
            </a:pPr>
            <a:endParaRPr lang="en-US" sz="1800" dirty="0"/>
          </a:p>
          <a:p>
            <a:pPr marL="289036" indent="-289036">
              <a:buFontTx/>
              <a:buChar char="-"/>
            </a:pPr>
            <a:r>
              <a:rPr lang="en-US" sz="1800" dirty="0"/>
              <a:t>Kevin, CFO – Will discuss our best of class financial results</a:t>
            </a:r>
          </a:p>
        </p:txBody>
      </p:sp>
      <p:sp>
        <p:nvSpPr>
          <p:cNvPr id="4" name="Slide Number Placeholder 3"/>
          <p:cNvSpPr>
            <a:spLocks noGrp="1"/>
          </p:cNvSpPr>
          <p:nvPr>
            <p:ph type="sldNum" sz="quarter" idx="10"/>
          </p:nvPr>
        </p:nvSpPr>
        <p:spPr/>
        <p:txBody>
          <a:bodyPr/>
          <a:lstStyle/>
          <a:p>
            <a:fld id="{EE0E08D6-2D0A-4362-8A6E-E8DEA453D526}" type="slidenum">
              <a:rPr lang="en-US" smtClean="0"/>
              <a:t>44</a:t>
            </a:fld>
            <a:endParaRPr lang="en-US"/>
          </a:p>
        </p:txBody>
      </p:sp>
    </p:spTree>
    <p:extLst>
      <p:ext uri="{BB962C8B-B14F-4D97-AF65-F5344CB8AC3E}">
        <p14:creationId xmlns:p14="http://schemas.microsoft.com/office/powerpoint/2010/main" val="3323133079"/>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9036" indent="-289036">
              <a:buFontTx/>
              <a:buChar char="-"/>
            </a:pPr>
            <a:r>
              <a:rPr lang="en-US" sz="1800" dirty="0"/>
              <a:t>Mike – Why invest in Bank First</a:t>
            </a:r>
          </a:p>
          <a:p>
            <a:pPr marL="289036" indent="-289036">
              <a:buFontTx/>
              <a:buChar char="-"/>
            </a:pPr>
            <a:endParaRPr lang="en-US" sz="1800" dirty="0"/>
          </a:p>
          <a:p>
            <a:pPr marL="289036" indent="-289036">
              <a:buFontTx/>
              <a:buChar char="-"/>
            </a:pPr>
            <a:r>
              <a:rPr lang="en-US" sz="1800" dirty="0"/>
              <a:t>Jennifer, SVP Enterprise Risk Management – If we want to be a top performing bank we have to understand our regulatory environment and execute compliance better than our peers </a:t>
            </a:r>
          </a:p>
          <a:p>
            <a:pPr marL="289036" indent="-289036">
              <a:buFontTx/>
              <a:buChar char="-"/>
            </a:pPr>
            <a:endParaRPr lang="en-US" sz="1800" dirty="0"/>
          </a:p>
          <a:p>
            <a:pPr marL="289036" indent="-289036">
              <a:buFontTx/>
              <a:buChar char="-"/>
            </a:pPr>
            <a:r>
              <a:rPr lang="en-US" sz="1800" dirty="0"/>
              <a:t>(Water ski analogy)</a:t>
            </a:r>
          </a:p>
          <a:p>
            <a:pPr marL="289036" indent="-289036">
              <a:buFontTx/>
              <a:buChar char="-"/>
            </a:pPr>
            <a:endParaRPr lang="en-US" sz="1800" dirty="0"/>
          </a:p>
          <a:p>
            <a:pPr marL="289036" indent="-289036">
              <a:buFontTx/>
              <a:buChar char="-"/>
            </a:pPr>
            <a:r>
              <a:rPr lang="en-US" sz="1800" dirty="0"/>
              <a:t>Kevin, CFO – Will discuss our best of class financial results</a:t>
            </a:r>
          </a:p>
        </p:txBody>
      </p:sp>
      <p:sp>
        <p:nvSpPr>
          <p:cNvPr id="4" name="Slide Number Placeholder 3"/>
          <p:cNvSpPr>
            <a:spLocks noGrp="1"/>
          </p:cNvSpPr>
          <p:nvPr>
            <p:ph type="sldNum" sz="quarter" idx="10"/>
          </p:nvPr>
        </p:nvSpPr>
        <p:spPr/>
        <p:txBody>
          <a:bodyPr/>
          <a:lstStyle/>
          <a:p>
            <a:fld id="{EE0E08D6-2D0A-4362-8A6E-E8DEA453D526}" type="slidenum">
              <a:rPr lang="en-US" smtClean="0"/>
              <a:t>45</a:t>
            </a:fld>
            <a:endParaRPr lang="en-US"/>
          </a:p>
        </p:txBody>
      </p:sp>
    </p:spTree>
    <p:extLst>
      <p:ext uri="{BB962C8B-B14F-4D97-AF65-F5344CB8AC3E}">
        <p14:creationId xmlns:p14="http://schemas.microsoft.com/office/powerpoint/2010/main" val="3424579140"/>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9036" indent="-289036">
              <a:buFontTx/>
              <a:buChar char="-"/>
            </a:pPr>
            <a:r>
              <a:rPr lang="en-US" sz="1800" dirty="0"/>
              <a:t>Mike – Why invest in Bank First</a:t>
            </a:r>
          </a:p>
          <a:p>
            <a:pPr marL="289036" indent="-289036">
              <a:buFontTx/>
              <a:buChar char="-"/>
            </a:pPr>
            <a:endParaRPr lang="en-US" sz="1800" dirty="0"/>
          </a:p>
          <a:p>
            <a:pPr marL="289036" indent="-289036">
              <a:buFontTx/>
              <a:buChar char="-"/>
            </a:pPr>
            <a:r>
              <a:rPr lang="en-US" sz="1800" dirty="0"/>
              <a:t>Jennifer, SVP Enterprise Risk Management – If we want to be a top performing bank we have to understand our regulatory environment and execute compliance better than our peers </a:t>
            </a:r>
          </a:p>
          <a:p>
            <a:pPr marL="289036" indent="-289036">
              <a:buFontTx/>
              <a:buChar char="-"/>
            </a:pPr>
            <a:endParaRPr lang="en-US" sz="1800" dirty="0"/>
          </a:p>
          <a:p>
            <a:pPr marL="289036" indent="-289036">
              <a:buFontTx/>
              <a:buChar char="-"/>
            </a:pPr>
            <a:r>
              <a:rPr lang="en-US" sz="1800" dirty="0"/>
              <a:t>(Water ski analogy)</a:t>
            </a:r>
          </a:p>
          <a:p>
            <a:pPr marL="289036" indent="-289036">
              <a:buFontTx/>
              <a:buChar char="-"/>
            </a:pPr>
            <a:endParaRPr lang="en-US" sz="1800" dirty="0"/>
          </a:p>
          <a:p>
            <a:pPr marL="289036" indent="-289036">
              <a:buFontTx/>
              <a:buChar char="-"/>
            </a:pPr>
            <a:r>
              <a:rPr lang="en-US" sz="1800" dirty="0"/>
              <a:t>Kevin, CFO – Will discuss our best of class financial results</a:t>
            </a:r>
          </a:p>
        </p:txBody>
      </p:sp>
      <p:sp>
        <p:nvSpPr>
          <p:cNvPr id="4" name="Slide Number Placeholder 3"/>
          <p:cNvSpPr>
            <a:spLocks noGrp="1"/>
          </p:cNvSpPr>
          <p:nvPr>
            <p:ph type="sldNum" sz="quarter" idx="10"/>
          </p:nvPr>
        </p:nvSpPr>
        <p:spPr/>
        <p:txBody>
          <a:bodyPr/>
          <a:lstStyle/>
          <a:p>
            <a:fld id="{EE0E08D6-2D0A-4362-8A6E-E8DEA453D526}" type="slidenum">
              <a:rPr lang="en-US" smtClean="0"/>
              <a:t>46</a:t>
            </a:fld>
            <a:endParaRPr lang="en-US"/>
          </a:p>
        </p:txBody>
      </p:sp>
    </p:spTree>
    <p:extLst>
      <p:ext uri="{BB962C8B-B14F-4D97-AF65-F5344CB8AC3E}">
        <p14:creationId xmlns:p14="http://schemas.microsoft.com/office/powerpoint/2010/main" val="2998562261"/>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9036" indent="-289036">
              <a:buFontTx/>
              <a:buChar char="-"/>
            </a:pPr>
            <a:r>
              <a:rPr lang="en-US" sz="1800" dirty="0"/>
              <a:t>Mike – Why invest in Bank First</a:t>
            </a:r>
          </a:p>
          <a:p>
            <a:pPr marL="289036" indent="-289036">
              <a:buFontTx/>
              <a:buChar char="-"/>
            </a:pPr>
            <a:endParaRPr lang="en-US" sz="1800" dirty="0"/>
          </a:p>
          <a:p>
            <a:pPr marL="289036" indent="-289036">
              <a:buFontTx/>
              <a:buChar char="-"/>
            </a:pPr>
            <a:r>
              <a:rPr lang="en-US" sz="1800" dirty="0"/>
              <a:t>Jennifer, SVP Enterprise Risk Management – If we want to be a top performing bank we have to understand our regulatory environment and execute compliance better than our peers </a:t>
            </a:r>
          </a:p>
          <a:p>
            <a:pPr marL="289036" indent="-289036">
              <a:buFontTx/>
              <a:buChar char="-"/>
            </a:pPr>
            <a:endParaRPr lang="en-US" sz="1800" dirty="0"/>
          </a:p>
          <a:p>
            <a:pPr marL="289036" indent="-289036">
              <a:buFontTx/>
              <a:buChar char="-"/>
            </a:pPr>
            <a:r>
              <a:rPr lang="en-US" sz="1800" dirty="0"/>
              <a:t>(Water ski analogy)</a:t>
            </a:r>
          </a:p>
          <a:p>
            <a:pPr marL="289036" indent="-289036">
              <a:buFontTx/>
              <a:buChar char="-"/>
            </a:pPr>
            <a:endParaRPr lang="en-US" sz="1800" dirty="0"/>
          </a:p>
          <a:p>
            <a:pPr marL="289036" indent="-289036">
              <a:buFontTx/>
              <a:buChar char="-"/>
            </a:pPr>
            <a:r>
              <a:rPr lang="en-US" sz="1800" dirty="0"/>
              <a:t>Kevin, CFO – Will discuss our best of class financial results</a:t>
            </a:r>
          </a:p>
        </p:txBody>
      </p:sp>
      <p:sp>
        <p:nvSpPr>
          <p:cNvPr id="4" name="Slide Number Placeholder 3"/>
          <p:cNvSpPr>
            <a:spLocks noGrp="1"/>
          </p:cNvSpPr>
          <p:nvPr>
            <p:ph type="sldNum" sz="quarter" idx="10"/>
          </p:nvPr>
        </p:nvSpPr>
        <p:spPr/>
        <p:txBody>
          <a:bodyPr/>
          <a:lstStyle/>
          <a:p>
            <a:fld id="{EE0E08D6-2D0A-4362-8A6E-E8DEA453D526}" type="slidenum">
              <a:rPr lang="en-US" smtClean="0"/>
              <a:t>47</a:t>
            </a:fld>
            <a:endParaRPr lang="en-US"/>
          </a:p>
        </p:txBody>
      </p:sp>
    </p:spTree>
    <p:extLst>
      <p:ext uri="{BB962C8B-B14F-4D97-AF65-F5344CB8AC3E}">
        <p14:creationId xmlns:p14="http://schemas.microsoft.com/office/powerpoint/2010/main" val="1542045385"/>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9036" indent="-289036">
              <a:buFontTx/>
              <a:buChar char="-"/>
            </a:pPr>
            <a:r>
              <a:rPr lang="en-US" sz="1800" dirty="0"/>
              <a:t>Mike – Why invest in Bank First</a:t>
            </a:r>
          </a:p>
          <a:p>
            <a:pPr marL="289036" indent="-289036">
              <a:buFontTx/>
              <a:buChar char="-"/>
            </a:pPr>
            <a:endParaRPr lang="en-US" sz="1800" dirty="0"/>
          </a:p>
          <a:p>
            <a:pPr marL="289036" indent="-289036">
              <a:buFontTx/>
              <a:buChar char="-"/>
            </a:pPr>
            <a:r>
              <a:rPr lang="en-US" sz="1800" dirty="0"/>
              <a:t>Jennifer, SVP Enterprise Risk Management – If we want to be a top performing bank we have to understand our regulatory environment and execute compliance better than our peers </a:t>
            </a:r>
          </a:p>
          <a:p>
            <a:pPr marL="289036" indent="-289036">
              <a:buFontTx/>
              <a:buChar char="-"/>
            </a:pPr>
            <a:endParaRPr lang="en-US" sz="1800" dirty="0"/>
          </a:p>
          <a:p>
            <a:pPr marL="289036" indent="-289036">
              <a:buFontTx/>
              <a:buChar char="-"/>
            </a:pPr>
            <a:r>
              <a:rPr lang="en-US" sz="1800" dirty="0"/>
              <a:t>(Water ski analogy)</a:t>
            </a:r>
          </a:p>
          <a:p>
            <a:pPr marL="289036" indent="-289036">
              <a:buFontTx/>
              <a:buChar char="-"/>
            </a:pPr>
            <a:endParaRPr lang="en-US" sz="1800" dirty="0"/>
          </a:p>
          <a:p>
            <a:pPr marL="289036" indent="-289036">
              <a:buFontTx/>
              <a:buChar char="-"/>
            </a:pPr>
            <a:r>
              <a:rPr lang="en-US" sz="1800" dirty="0"/>
              <a:t>Kevin, CFO – Will discuss our best of class financial results</a:t>
            </a:r>
          </a:p>
        </p:txBody>
      </p:sp>
      <p:sp>
        <p:nvSpPr>
          <p:cNvPr id="4" name="Slide Number Placeholder 3"/>
          <p:cNvSpPr>
            <a:spLocks noGrp="1"/>
          </p:cNvSpPr>
          <p:nvPr>
            <p:ph type="sldNum" sz="quarter" idx="10"/>
          </p:nvPr>
        </p:nvSpPr>
        <p:spPr/>
        <p:txBody>
          <a:bodyPr/>
          <a:lstStyle/>
          <a:p>
            <a:fld id="{EE0E08D6-2D0A-4362-8A6E-E8DEA453D526}" type="slidenum">
              <a:rPr lang="en-US" smtClean="0"/>
              <a:t>48</a:t>
            </a:fld>
            <a:endParaRPr lang="en-US"/>
          </a:p>
        </p:txBody>
      </p:sp>
    </p:spTree>
    <p:extLst>
      <p:ext uri="{BB962C8B-B14F-4D97-AF65-F5344CB8AC3E}">
        <p14:creationId xmlns:p14="http://schemas.microsoft.com/office/powerpoint/2010/main" val="2662920292"/>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9036" indent="-289036">
              <a:buFontTx/>
              <a:buChar char="-"/>
            </a:pPr>
            <a:r>
              <a:rPr lang="en-US" sz="1800" dirty="0"/>
              <a:t>Mike – Why invest in Bank First</a:t>
            </a:r>
          </a:p>
          <a:p>
            <a:pPr marL="289036" indent="-289036">
              <a:buFontTx/>
              <a:buChar char="-"/>
            </a:pPr>
            <a:endParaRPr lang="en-US" sz="1800" dirty="0"/>
          </a:p>
          <a:p>
            <a:pPr marL="289036" indent="-289036">
              <a:buFontTx/>
              <a:buChar char="-"/>
            </a:pPr>
            <a:r>
              <a:rPr lang="en-US" sz="1800" dirty="0"/>
              <a:t>Jennifer, SVP Enterprise Risk Management – If we want to be a top performing bank we have to understand our regulatory environment and execute compliance better than our peers </a:t>
            </a:r>
          </a:p>
          <a:p>
            <a:pPr marL="289036" indent="-289036">
              <a:buFontTx/>
              <a:buChar char="-"/>
            </a:pPr>
            <a:endParaRPr lang="en-US" sz="1800" dirty="0"/>
          </a:p>
          <a:p>
            <a:pPr marL="289036" indent="-289036">
              <a:buFontTx/>
              <a:buChar char="-"/>
            </a:pPr>
            <a:r>
              <a:rPr lang="en-US" sz="1800" dirty="0"/>
              <a:t>(Water ski analogy)</a:t>
            </a:r>
          </a:p>
          <a:p>
            <a:pPr marL="289036" indent="-289036">
              <a:buFontTx/>
              <a:buChar char="-"/>
            </a:pPr>
            <a:endParaRPr lang="en-US" sz="1800" dirty="0"/>
          </a:p>
          <a:p>
            <a:pPr marL="289036" indent="-289036">
              <a:buFontTx/>
              <a:buChar char="-"/>
            </a:pPr>
            <a:r>
              <a:rPr lang="en-US" sz="1800" dirty="0"/>
              <a:t>Kevin, CFO – Will discuss our best of class financial results</a:t>
            </a:r>
          </a:p>
        </p:txBody>
      </p:sp>
      <p:sp>
        <p:nvSpPr>
          <p:cNvPr id="4" name="Slide Number Placeholder 3"/>
          <p:cNvSpPr>
            <a:spLocks noGrp="1"/>
          </p:cNvSpPr>
          <p:nvPr>
            <p:ph type="sldNum" sz="quarter" idx="10"/>
          </p:nvPr>
        </p:nvSpPr>
        <p:spPr/>
        <p:txBody>
          <a:bodyPr/>
          <a:lstStyle/>
          <a:p>
            <a:fld id="{EE0E08D6-2D0A-4362-8A6E-E8DEA453D526}" type="slidenum">
              <a:rPr lang="en-US" smtClean="0"/>
              <a:t>49</a:t>
            </a:fld>
            <a:endParaRPr lang="en-US"/>
          </a:p>
        </p:txBody>
      </p:sp>
    </p:spTree>
    <p:extLst>
      <p:ext uri="{BB962C8B-B14F-4D97-AF65-F5344CB8AC3E}">
        <p14:creationId xmlns:p14="http://schemas.microsoft.com/office/powerpoint/2010/main" val="28028880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9036" indent="-289036">
              <a:buFontTx/>
              <a:buChar char="-"/>
            </a:pPr>
            <a:r>
              <a:rPr lang="en-US" sz="1800" dirty="0"/>
              <a:t>Mike – Why invest in Bank First</a:t>
            </a:r>
          </a:p>
          <a:p>
            <a:pPr marL="289036" indent="-289036">
              <a:buFontTx/>
              <a:buChar char="-"/>
            </a:pPr>
            <a:endParaRPr lang="en-US" sz="1800" dirty="0"/>
          </a:p>
          <a:p>
            <a:pPr marL="289036" indent="-289036">
              <a:buFontTx/>
              <a:buChar char="-"/>
            </a:pPr>
            <a:r>
              <a:rPr lang="en-US" sz="1800" dirty="0"/>
              <a:t>Jennifer, SVP Enterprise Risk Management – If we want to be a top performing bank we have to understand our regulatory environment and execute compliance better than our peers </a:t>
            </a:r>
          </a:p>
          <a:p>
            <a:pPr marL="289036" indent="-289036">
              <a:buFontTx/>
              <a:buChar char="-"/>
            </a:pPr>
            <a:endParaRPr lang="en-US" sz="1800" dirty="0"/>
          </a:p>
          <a:p>
            <a:pPr marL="289036" indent="-289036">
              <a:buFontTx/>
              <a:buChar char="-"/>
            </a:pPr>
            <a:r>
              <a:rPr lang="en-US" sz="1800" dirty="0"/>
              <a:t>(Water ski analogy)</a:t>
            </a:r>
          </a:p>
          <a:p>
            <a:pPr marL="289036" indent="-289036">
              <a:buFontTx/>
              <a:buChar char="-"/>
            </a:pPr>
            <a:endParaRPr lang="en-US" sz="1800" dirty="0"/>
          </a:p>
          <a:p>
            <a:pPr marL="289036" indent="-289036">
              <a:buFontTx/>
              <a:buChar char="-"/>
            </a:pPr>
            <a:r>
              <a:rPr lang="en-US" sz="1800" dirty="0"/>
              <a:t>Kevin, CFO – Will discuss our best of class financial results</a:t>
            </a:r>
          </a:p>
        </p:txBody>
      </p:sp>
      <p:sp>
        <p:nvSpPr>
          <p:cNvPr id="4" name="Slide Number Placeholder 3"/>
          <p:cNvSpPr>
            <a:spLocks noGrp="1"/>
          </p:cNvSpPr>
          <p:nvPr>
            <p:ph type="sldNum" sz="quarter" idx="10"/>
          </p:nvPr>
        </p:nvSpPr>
        <p:spPr/>
        <p:txBody>
          <a:bodyPr/>
          <a:lstStyle/>
          <a:p>
            <a:fld id="{EE0E08D6-2D0A-4362-8A6E-E8DEA453D526}" type="slidenum">
              <a:rPr lang="en-US" smtClean="0"/>
              <a:t>5</a:t>
            </a:fld>
            <a:endParaRPr lang="en-US"/>
          </a:p>
        </p:txBody>
      </p:sp>
    </p:spTree>
    <p:extLst>
      <p:ext uri="{BB962C8B-B14F-4D97-AF65-F5344CB8AC3E}">
        <p14:creationId xmlns:p14="http://schemas.microsoft.com/office/powerpoint/2010/main" val="479550779"/>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9036" indent="-289036">
              <a:buFontTx/>
              <a:buChar char="-"/>
            </a:pPr>
            <a:r>
              <a:rPr lang="en-US" sz="1800" dirty="0"/>
              <a:t>Mike – Why invest in Bank First</a:t>
            </a:r>
          </a:p>
          <a:p>
            <a:pPr marL="289036" indent="-289036">
              <a:buFontTx/>
              <a:buChar char="-"/>
            </a:pPr>
            <a:endParaRPr lang="en-US" sz="1800" dirty="0"/>
          </a:p>
          <a:p>
            <a:pPr marL="289036" indent="-289036">
              <a:buFontTx/>
              <a:buChar char="-"/>
            </a:pPr>
            <a:r>
              <a:rPr lang="en-US" sz="1800" dirty="0"/>
              <a:t>Jennifer, SVP Enterprise Risk Management – If we want to be a top performing bank we have to understand our regulatory environment and execute compliance better than our peers </a:t>
            </a:r>
          </a:p>
          <a:p>
            <a:pPr marL="289036" indent="-289036">
              <a:buFontTx/>
              <a:buChar char="-"/>
            </a:pPr>
            <a:endParaRPr lang="en-US" sz="1800" dirty="0"/>
          </a:p>
          <a:p>
            <a:pPr marL="289036" indent="-289036">
              <a:buFontTx/>
              <a:buChar char="-"/>
            </a:pPr>
            <a:r>
              <a:rPr lang="en-US" sz="1800" dirty="0"/>
              <a:t>(Water ski analogy)</a:t>
            </a:r>
          </a:p>
          <a:p>
            <a:pPr marL="289036" indent="-289036">
              <a:buFontTx/>
              <a:buChar char="-"/>
            </a:pPr>
            <a:endParaRPr lang="en-US" sz="1800" dirty="0"/>
          </a:p>
          <a:p>
            <a:pPr marL="289036" indent="-289036">
              <a:buFontTx/>
              <a:buChar char="-"/>
            </a:pPr>
            <a:r>
              <a:rPr lang="en-US" sz="1800" dirty="0"/>
              <a:t>Kevin, CFO – Will discuss our best of class financial results</a:t>
            </a:r>
          </a:p>
        </p:txBody>
      </p:sp>
      <p:sp>
        <p:nvSpPr>
          <p:cNvPr id="4" name="Slide Number Placeholder 3"/>
          <p:cNvSpPr>
            <a:spLocks noGrp="1"/>
          </p:cNvSpPr>
          <p:nvPr>
            <p:ph type="sldNum" sz="quarter" idx="10"/>
          </p:nvPr>
        </p:nvSpPr>
        <p:spPr/>
        <p:txBody>
          <a:bodyPr/>
          <a:lstStyle/>
          <a:p>
            <a:fld id="{EE0E08D6-2D0A-4362-8A6E-E8DEA453D526}" type="slidenum">
              <a:rPr lang="en-US" smtClean="0"/>
              <a:t>50</a:t>
            </a:fld>
            <a:endParaRPr lang="en-US"/>
          </a:p>
        </p:txBody>
      </p:sp>
    </p:spTree>
    <p:extLst>
      <p:ext uri="{BB962C8B-B14F-4D97-AF65-F5344CB8AC3E}">
        <p14:creationId xmlns:p14="http://schemas.microsoft.com/office/powerpoint/2010/main" val="594302229"/>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9036" indent="-289036">
              <a:buFontTx/>
              <a:buChar char="-"/>
            </a:pPr>
            <a:r>
              <a:rPr lang="en-US" sz="1800" dirty="0"/>
              <a:t>Mike – Why invest in Bank First</a:t>
            </a:r>
          </a:p>
          <a:p>
            <a:pPr marL="289036" indent="-289036">
              <a:buFontTx/>
              <a:buChar char="-"/>
            </a:pPr>
            <a:endParaRPr lang="en-US" sz="1800" dirty="0"/>
          </a:p>
          <a:p>
            <a:pPr marL="289036" indent="-289036">
              <a:buFontTx/>
              <a:buChar char="-"/>
            </a:pPr>
            <a:r>
              <a:rPr lang="en-US" sz="1800" dirty="0"/>
              <a:t>Jennifer, SVP Enterprise Risk Management – If we want to be a top performing bank we have to understand our regulatory environment and execute compliance better than our peers </a:t>
            </a:r>
          </a:p>
          <a:p>
            <a:pPr marL="289036" indent="-289036">
              <a:buFontTx/>
              <a:buChar char="-"/>
            </a:pPr>
            <a:endParaRPr lang="en-US" sz="1800" dirty="0"/>
          </a:p>
          <a:p>
            <a:pPr marL="289036" indent="-289036">
              <a:buFontTx/>
              <a:buChar char="-"/>
            </a:pPr>
            <a:r>
              <a:rPr lang="en-US" sz="1800" dirty="0"/>
              <a:t>(Water ski analogy)</a:t>
            </a:r>
          </a:p>
          <a:p>
            <a:pPr marL="289036" indent="-289036">
              <a:buFontTx/>
              <a:buChar char="-"/>
            </a:pPr>
            <a:endParaRPr lang="en-US" sz="1800" dirty="0"/>
          </a:p>
          <a:p>
            <a:pPr marL="289036" indent="-289036">
              <a:buFontTx/>
              <a:buChar char="-"/>
            </a:pPr>
            <a:r>
              <a:rPr lang="en-US" sz="1800" dirty="0"/>
              <a:t>Kevin, CFO – Will discuss our best of class financial results</a:t>
            </a:r>
          </a:p>
        </p:txBody>
      </p:sp>
      <p:sp>
        <p:nvSpPr>
          <p:cNvPr id="4" name="Slide Number Placeholder 3"/>
          <p:cNvSpPr>
            <a:spLocks noGrp="1"/>
          </p:cNvSpPr>
          <p:nvPr>
            <p:ph type="sldNum" sz="quarter" idx="10"/>
          </p:nvPr>
        </p:nvSpPr>
        <p:spPr/>
        <p:txBody>
          <a:bodyPr/>
          <a:lstStyle/>
          <a:p>
            <a:fld id="{EE0E08D6-2D0A-4362-8A6E-E8DEA453D526}" type="slidenum">
              <a:rPr lang="en-US" smtClean="0"/>
              <a:t>51</a:t>
            </a:fld>
            <a:endParaRPr lang="en-US"/>
          </a:p>
        </p:txBody>
      </p:sp>
    </p:spTree>
    <p:extLst>
      <p:ext uri="{BB962C8B-B14F-4D97-AF65-F5344CB8AC3E}">
        <p14:creationId xmlns:p14="http://schemas.microsoft.com/office/powerpoint/2010/main" val="2240119391"/>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9036" indent="-289036">
              <a:buFontTx/>
              <a:buChar char="-"/>
            </a:pPr>
            <a:r>
              <a:rPr lang="en-US" sz="1800" dirty="0"/>
              <a:t>Mike – Why invest in Bank First</a:t>
            </a:r>
          </a:p>
          <a:p>
            <a:pPr marL="289036" indent="-289036">
              <a:buFontTx/>
              <a:buChar char="-"/>
            </a:pPr>
            <a:endParaRPr lang="en-US" sz="1800" dirty="0"/>
          </a:p>
          <a:p>
            <a:pPr marL="289036" indent="-289036">
              <a:buFontTx/>
              <a:buChar char="-"/>
            </a:pPr>
            <a:r>
              <a:rPr lang="en-US" sz="1800" dirty="0"/>
              <a:t>Jennifer, SVP Enterprise Risk Management – If we want to be a top performing bank we have to understand our regulatory environment and execute compliance better than our peers </a:t>
            </a:r>
          </a:p>
          <a:p>
            <a:pPr marL="289036" indent="-289036">
              <a:buFontTx/>
              <a:buChar char="-"/>
            </a:pPr>
            <a:endParaRPr lang="en-US" sz="1800" dirty="0"/>
          </a:p>
          <a:p>
            <a:pPr marL="289036" indent="-289036">
              <a:buFontTx/>
              <a:buChar char="-"/>
            </a:pPr>
            <a:r>
              <a:rPr lang="en-US" sz="1800" dirty="0"/>
              <a:t>(Water ski analogy)</a:t>
            </a:r>
          </a:p>
          <a:p>
            <a:pPr marL="289036" indent="-289036">
              <a:buFontTx/>
              <a:buChar char="-"/>
            </a:pPr>
            <a:endParaRPr lang="en-US" sz="1800" dirty="0"/>
          </a:p>
          <a:p>
            <a:pPr marL="289036" indent="-289036">
              <a:buFontTx/>
              <a:buChar char="-"/>
            </a:pPr>
            <a:r>
              <a:rPr lang="en-US" sz="1800" dirty="0"/>
              <a:t>Kevin, CFO – Will discuss our best of class financial results</a:t>
            </a:r>
          </a:p>
        </p:txBody>
      </p:sp>
      <p:sp>
        <p:nvSpPr>
          <p:cNvPr id="4" name="Slide Number Placeholder 3"/>
          <p:cNvSpPr>
            <a:spLocks noGrp="1"/>
          </p:cNvSpPr>
          <p:nvPr>
            <p:ph type="sldNum" sz="quarter" idx="10"/>
          </p:nvPr>
        </p:nvSpPr>
        <p:spPr/>
        <p:txBody>
          <a:bodyPr/>
          <a:lstStyle/>
          <a:p>
            <a:fld id="{EE0E08D6-2D0A-4362-8A6E-E8DEA453D526}" type="slidenum">
              <a:rPr lang="en-US" smtClean="0"/>
              <a:t>52</a:t>
            </a:fld>
            <a:endParaRPr lang="en-US"/>
          </a:p>
        </p:txBody>
      </p:sp>
    </p:spTree>
    <p:extLst>
      <p:ext uri="{BB962C8B-B14F-4D97-AF65-F5344CB8AC3E}">
        <p14:creationId xmlns:p14="http://schemas.microsoft.com/office/powerpoint/2010/main" val="137634445"/>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9036" indent="-289036">
              <a:buFontTx/>
              <a:buChar char="-"/>
            </a:pPr>
            <a:r>
              <a:rPr lang="en-US" sz="1800" dirty="0"/>
              <a:t>Mike – Why invest in Bank First</a:t>
            </a:r>
          </a:p>
          <a:p>
            <a:pPr marL="289036" indent="-289036">
              <a:buFontTx/>
              <a:buChar char="-"/>
            </a:pPr>
            <a:endParaRPr lang="en-US" sz="1800" dirty="0"/>
          </a:p>
          <a:p>
            <a:pPr marL="289036" indent="-289036">
              <a:buFontTx/>
              <a:buChar char="-"/>
            </a:pPr>
            <a:r>
              <a:rPr lang="en-US" sz="1800" dirty="0"/>
              <a:t>Jennifer, SVP Enterprise Risk Management – If we want to be a top performing bank we have to understand our regulatory environment and execute compliance better than our peers </a:t>
            </a:r>
          </a:p>
          <a:p>
            <a:pPr marL="289036" indent="-289036">
              <a:buFontTx/>
              <a:buChar char="-"/>
            </a:pPr>
            <a:endParaRPr lang="en-US" sz="1800" dirty="0"/>
          </a:p>
          <a:p>
            <a:pPr marL="289036" indent="-289036">
              <a:buFontTx/>
              <a:buChar char="-"/>
            </a:pPr>
            <a:r>
              <a:rPr lang="en-US" sz="1800" dirty="0"/>
              <a:t>(Water ski analogy)</a:t>
            </a:r>
          </a:p>
          <a:p>
            <a:pPr marL="289036" indent="-289036">
              <a:buFontTx/>
              <a:buChar char="-"/>
            </a:pPr>
            <a:endParaRPr lang="en-US" sz="1800" dirty="0"/>
          </a:p>
          <a:p>
            <a:pPr marL="289036" indent="-289036">
              <a:buFontTx/>
              <a:buChar char="-"/>
            </a:pPr>
            <a:r>
              <a:rPr lang="en-US" sz="1800" dirty="0"/>
              <a:t>Kevin, CFO – Will discuss our best of class financial results</a:t>
            </a:r>
          </a:p>
        </p:txBody>
      </p:sp>
      <p:sp>
        <p:nvSpPr>
          <p:cNvPr id="4" name="Slide Number Placeholder 3"/>
          <p:cNvSpPr>
            <a:spLocks noGrp="1"/>
          </p:cNvSpPr>
          <p:nvPr>
            <p:ph type="sldNum" sz="quarter" idx="10"/>
          </p:nvPr>
        </p:nvSpPr>
        <p:spPr/>
        <p:txBody>
          <a:bodyPr/>
          <a:lstStyle/>
          <a:p>
            <a:fld id="{EE0E08D6-2D0A-4362-8A6E-E8DEA453D526}" type="slidenum">
              <a:rPr lang="en-US" smtClean="0"/>
              <a:t>53</a:t>
            </a:fld>
            <a:endParaRPr lang="en-US"/>
          </a:p>
        </p:txBody>
      </p:sp>
    </p:spTree>
    <p:extLst>
      <p:ext uri="{BB962C8B-B14F-4D97-AF65-F5344CB8AC3E}">
        <p14:creationId xmlns:p14="http://schemas.microsoft.com/office/powerpoint/2010/main" val="3825322423"/>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9036" indent="-289036">
              <a:buFontTx/>
              <a:buChar char="-"/>
            </a:pPr>
            <a:r>
              <a:rPr lang="en-US" sz="1800" dirty="0"/>
              <a:t>Mike – Why invest in Bank First</a:t>
            </a:r>
          </a:p>
          <a:p>
            <a:pPr marL="289036" indent="-289036">
              <a:buFontTx/>
              <a:buChar char="-"/>
            </a:pPr>
            <a:endParaRPr lang="en-US" sz="1800" dirty="0"/>
          </a:p>
          <a:p>
            <a:pPr marL="289036" indent="-289036">
              <a:buFontTx/>
              <a:buChar char="-"/>
            </a:pPr>
            <a:r>
              <a:rPr lang="en-US" sz="1800" dirty="0"/>
              <a:t>Jennifer, SVP Enterprise Risk Management – If we want to be a top performing bank we have to understand our regulatory environment and execute compliance better than our peers </a:t>
            </a:r>
          </a:p>
          <a:p>
            <a:pPr marL="289036" indent="-289036">
              <a:buFontTx/>
              <a:buChar char="-"/>
            </a:pPr>
            <a:endParaRPr lang="en-US" sz="1800" dirty="0"/>
          </a:p>
          <a:p>
            <a:pPr marL="289036" indent="-289036">
              <a:buFontTx/>
              <a:buChar char="-"/>
            </a:pPr>
            <a:r>
              <a:rPr lang="en-US" sz="1800" dirty="0"/>
              <a:t>(Water ski analogy)</a:t>
            </a:r>
          </a:p>
          <a:p>
            <a:pPr marL="289036" indent="-289036">
              <a:buFontTx/>
              <a:buChar char="-"/>
            </a:pPr>
            <a:endParaRPr lang="en-US" sz="1800" dirty="0"/>
          </a:p>
          <a:p>
            <a:pPr marL="289036" indent="-289036">
              <a:buFontTx/>
              <a:buChar char="-"/>
            </a:pPr>
            <a:r>
              <a:rPr lang="en-US" sz="1800" dirty="0"/>
              <a:t>Kevin, CFO – Will discuss our best of class financial results</a:t>
            </a:r>
          </a:p>
        </p:txBody>
      </p:sp>
      <p:sp>
        <p:nvSpPr>
          <p:cNvPr id="4" name="Slide Number Placeholder 3"/>
          <p:cNvSpPr>
            <a:spLocks noGrp="1"/>
          </p:cNvSpPr>
          <p:nvPr>
            <p:ph type="sldNum" sz="quarter" idx="10"/>
          </p:nvPr>
        </p:nvSpPr>
        <p:spPr/>
        <p:txBody>
          <a:bodyPr/>
          <a:lstStyle/>
          <a:p>
            <a:fld id="{EE0E08D6-2D0A-4362-8A6E-E8DEA453D526}" type="slidenum">
              <a:rPr lang="en-US" smtClean="0"/>
              <a:t>54</a:t>
            </a:fld>
            <a:endParaRPr lang="en-US"/>
          </a:p>
        </p:txBody>
      </p:sp>
    </p:spTree>
    <p:extLst>
      <p:ext uri="{BB962C8B-B14F-4D97-AF65-F5344CB8AC3E}">
        <p14:creationId xmlns:p14="http://schemas.microsoft.com/office/powerpoint/2010/main" val="631401583"/>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9036" indent="-289036">
              <a:buFontTx/>
              <a:buChar char="-"/>
            </a:pPr>
            <a:r>
              <a:rPr lang="en-US" sz="1800" dirty="0"/>
              <a:t>Mike – Why invest in Bank First</a:t>
            </a:r>
          </a:p>
          <a:p>
            <a:pPr marL="289036" indent="-289036">
              <a:buFontTx/>
              <a:buChar char="-"/>
            </a:pPr>
            <a:endParaRPr lang="en-US" sz="1800" dirty="0"/>
          </a:p>
          <a:p>
            <a:pPr marL="289036" indent="-289036">
              <a:buFontTx/>
              <a:buChar char="-"/>
            </a:pPr>
            <a:r>
              <a:rPr lang="en-US" sz="1800" dirty="0"/>
              <a:t>Jennifer, SVP Enterprise Risk Management – If we want to be a top performing bank we have to understand our regulatory environment and execute compliance better than our peers </a:t>
            </a:r>
          </a:p>
          <a:p>
            <a:pPr marL="289036" indent="-289036">
              <a:buFontTx/>
              <a:buChar char="-"/>
            </a:pPr>
            <a:endParaRPr lang="en-US" sz="1800" dirty="0"/>
          </a:p>
          <a:p>
            <a:pPr marL="289036" indent="-289036">
              <a:buFontTx/>
              <a:buChar char="-"/>
            </a:pPr>
            <a:r>
              <a:rPr lang="en-US" sz="1800" dirty="0"/>
              <a:t>(Water ski analogy)</a:t>
            </a:r>
          </a:p>
          <a:p>
            <a:pPr marL="289036" indent="-289036">
              <a:buFontTx/>
              <a:buChar char="-"/>
            </a:pPr>
            <a:endParaRPr lang="en-US" sz="1800" dirty="0"/>
          </a:p>
          <a:p>
            <a:pPr marL="289036" indent="-289036">
              <a:buFontTx/>
              <a:buChar char="-"/>
            </a:pPr>
            <a:r>
              <a:rPr lang="en-US" sz="1800" dirty="0"/>
              <a:t>Kevin, CFO – Will discuss our best of class financial results</a:t>
            </a:r>
          </a:p>
        </p:txBody>
      </p:sp>
      <p:sp>
        <p:nvSpPr>
          <p:cNvPr id="4" name="Slide Number Placeholder 3"/>
          <p:cNvSpPr>
            <a:spLocks noGrp="1"/>
          </p:cNvSpPr>
          <p:nvPr>
            <p:ph type="sldNum" sz="quarter" idx="10"/>
          </p:nvPr>
        </p:nvSpPr>
        <p:spPr/>
        <p:txBody>
          <a:bodyPr/>
          <a:lstStyle/>
          <a:p>
            <a:fld id="{EE0E08D6-2D0A-4362-8A6E-E8DEA453D526}" type="slidenum">
              <a:rPr lang="en-US" smtClean="0"/>
              <a:t>55</a:t>
            </a:fld>
            <a:endParaRPr lang="en-US"/>
          </a:p>
        </p:txBody>
      </p:sp>
    </p:spTree>
    <p:extLst>
      <p:ext uri="{BB962C8B-B14F-4D97-AF65-F5344CB8AC3E}">
        <p14:creationId xmlns:p14="http://schemas.microsoft.com/office/powerpoint/2010/main" val="3028915177"/>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9036" indent="-289036">
              <a:buFontTx/>
              <a:buChar char="-"/>
            </a:pPr>
            <a:r>
              <a:rPr lang="en-US" sz="1800" dirty="0"/>
              <a:t>Mike – Why invest in Bank First</a:t>
            </a:r>
          </a:p>
          <a:p>
            <a:pPr marL="289036" indent="-289036">
              <a:buFontTx/>
              <a:buChar char="-"/>
            </a:pPr>
            <a:endParaRPr lang="en-US" sz="1800" dirty="0"/>
          </a:p>
          <a:p>
            <a:pPr marL="289036" indent="-289036">
              <a:buFontTx/>
              <a:buChar char="-"/>
            </a:pPr>
            <a:r>
              <a:rPr lang="en-US" sz="1800" dirty="0"/>
              <a:t>Jennifer, SVP Enterprise Risk Management – If we want to be a top performing bank we have to understand our regulatory environment and execute compliance better than our peers </a:t>
            </a:r>
          </a:p>
          <a:p>
            <a:pPr marL="289036" indent="-289036">
              <a:buFontTx/>
              <a:buChar char="-"/>
            </a:pPr>
            <a:endParaRPr lang="en-US" sz="1800" dirty="0"/>
          </a:p>
          <a:p>
            <a:pPr marL="289036" indent="-289036">
              <a:buFontTx/>
              <a:buChar char="-"/>
            </a:pPr>
            <a:r>
              <a:rPr lang="en-US" sz="1800" dirty="0"/>
              <a:t>(Water ski analogy)</a:t>
            </a:r>
          </a:p>
          <a:p>
            <a:pPr marL="289036" indent="-289036">
              <a:buFontTx/>
              <a:buChar char="-"/>
            </a:pPr>
            <a:endParaRPr lang="en-US" sz="1800" dirty="0"/>
          </a:p>
          <a:p>
            <a:pPr marL="289036" indent="-289036">
              <a:buFontTx/>
              <a:buChar char="-"/>
            </a:pPr>
            <a:r>
              <a:rPr lang="en-US" sz="1800" dirty="0"/>
              <a:t>Kevin, CFO – Will discuss our best of class financial results</a:t>
            </a:r>
          </a:p>
        </p:txBody>
      </p:sp>
      <p:sp>
        <p:nvSpPr>
          <p:cNvPr id="4" name="Slide Number Placeholder 3"/>
          <p:cNvSpPr>
            <a:spLocks noGrp="1"/>
          </p:cNvSpPr>
          <p:nvPr>
            <p:ph type="sldNum" sz="quarter" idx="10"/>
          </p:nvPr>
        </p:nvSpPr>
        <p:spPr/>
        <p:txBody>
          <a:bodyPr/>
          <a:lstStyle/>
          <a:p>
            <a:fld id="{EE0E08D6-2D0A-4362-8A6E-E8DEA453D526}" type="slidenum">
              <a:rPr lang="en-US" smtClean="0"/>
              <a:t>56</a:t>
            </a:fld>
            <a:endParaRPr lang="en-US"/>
          </a:p>
        </p:txBody>
      </p:sp>
    </p:spTree>
    <p:extLst>
      <p:ext uri="{BB962C8B-B14F-4D97-AF65-F5344CB8AC3E}">
        <p14:creationId xmlns:p14="http://schemas.microsoft.com/office/powerpoint/2010/main" val="2706204017"/>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9036" indent="-289036">
              <a:buFontTx/>
              <a:buChar char="-"/>
            </a:pPr>
            <a:r>
              <a:rPr lang="en-US" sz="1800" dirty="0"/>
              <a:t>Mike – Why invest in Bank First</a:t>
            </a:r>
          </a:p>
          <a:p>
            <a:pPr marL="289036" indent="-289036">
              <a:buFontTx/>
              <a:buChar char="-"/>
            </a:pPr>
            <a:endParaRPr lang="en-US" sz="1800" dirty="0"/>
          </a:p>
          <a:p>
            <a:pPr marL="289036" indent="-289036">
              <a:buFontTx/>
              <a:buChar char="-"/>
            </a:pPr>
            <a:r>
              <a:rPr lang="en-US" sz="1800" dirty="0"/>
              <a:t>Jennifer, SVP Enterprise Risk Management – If we want to be a top performing bank we have to understand our regulatory environment and execute compliance better than our peers </a:t>
            </a:r>
          </a:p>
          <a:p>
            <a:pPr marL="289036" indent="-289036">
              <a:buFontTx/>
              <a:buChar char="-"/>
            </a:pPr>
            <a:endParaRPr lang="en-US" sz="1800" dirty="0"/>
          </a:p>
          <a:p>
            <a:pPr marL="289036" indent="-289036">
              <a:buFontTx/>
              <a:buChar char="-"/>
            </a:pPr>
            <a:r>
              <a:rPr lang="en-US" sz="1800" dirty="0"/>
              <a:t>(Water ski analogy)</a:t>
            </a:r>
          </a:p>
          <a:p>
            <a:pPr marL="289036" indent="-289036">
              <a:buFontTx/>
              <a:buChar char="-"/>
            </a:pPr>
            <a:endParaRPr lang="en-US" sz="1800" dirty="0"/>
          </a:p>
          <a:p>
            <a:pPr marL="289036" indent="-289036">
              <a:buFontTx/>
              <a:buChar char="-"/>
            </a:pPr>
            <a:r>
              <a:rPr lang="en-US" sz="1800" dirty="0"/>
              <a:t>Kevin, CFO – Will discuss our best of class financial results</a:t>
            </a:r>
          </a:p>
        </p:txBody>
      </p:sp>
      <p:sp>
        <p:nvSpPr>
          <p:cNvPr id="4" name="Slide Number Placeholder 3"/>
          <p:cNvSpPr>
            <a:spLocks noGrp="1"/>
          </p:cNvSpPr>
          <p:nvPr>
            <p:ph type="sldNum" sz="quarter" idx="10"/>
          </p:nvPr>
        </p:nvSpPr>
        <p:spPr/>
        <p:txBody>
          <a:bodyPr/>
          <a:lstStyle/>
          <a:p>
            <a:fld id="{EE0E08D6-2D0A-4362-8A6E-E8DEA453D526}" type="slidenum">
              <a:rPr lang="en-US" smtClean="0"/>
              <a:t>57</a:t>
            </a:fld>
            <a:endParaRPr lang="en-US"/>
          </a:p>
        </p:txBody>
      </p:sp>
    </p:spTree>
    <p:extLst>
      <p:ext uri="{BB962C8B-B14F-4D97-AF65-F5344CB8AC3E}">
        <p14:creationId xmlns:p14="http://schemas.microsoft.com/office/powerpoint/2010/main" val="3899076830"/>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9036" indent="-289036">
              <a:buFontTx/>
              <a:buChar char="-"/>
            </a:pPr>
            <a:r>
              <a:rPr lang="en-US" sz="1800" dirty="0"/>
              <a:t>Mike – Why invest in Bank First</a:t>
            </a:r>
          </a:p>
          <a:p>
            <a:pPr marL="289036" indent="-289036">
              <a:buFontTx/>
              <a:buChar char="-"/>
            </a:pPr>
            <a:endParaRPr lang="en-US" sz="1800" dirty="0"/>
          </a:p>
          <a:p>
            <a:pPr marL="289036" indent="-289036">
              <a:buFontTx/>
              <a:buChar char="-"/>
            </a:pPr>
            <a:r>
              <a:rPr lang="en-US" sz="1800" dirty="0"/>
              <a:t>Jennifer, SVP Enterprise Risk Management – If we want to be a top performing bank we have to understand our regulatory environment and execute compliance better than our peers </a:t>
            </a:r>
          </a:p>
          <a:p>
            <a:pPr marL="289036" indent="-289036">
              <a:buFontTx/>
              <a:buChar char="-"/>
            </a:pPr>
            <a:endParaRPr lang="en-US" sz="1800" dirty="0"/>
          </a:p>
          <a:p>
            <a:pPr marL="289036" indent="-289036">
              <a:buFontTx/>
              <a:buChar char="-"/>
            </a:pPr>
            <a:r>
              <a:rPr lang="en-US" sz="1800" dirty="0"/>
              <a:t>(Water ski analogy)</a:t>
            </a:r>
          </a:p>
          <a:p>
            <a:pPr marL="289036" indent="-289036">
              <a:buFontTx/>
              <a:buChar char="-"/>
            </a:pPr>
            <a:endParaRPr lang="en-US" sz="1800" dirty="0"/>
          </a:p>
          <a:p>
            <a:pPr marL="289036" indent="-289036">
              <a:buFontTx/>
              <a:buChar char="-"/>
            </a:pPr>
            <a:r>
              <a:rPr lang="en-US" sz="1800" dirty="0"/>
              <a:t>Kevin, CFO – Will discuss our best of class financial results</a:t>
            </a:r>
          </a:p>
        </p:txBody>
      </p:sp>
      <p:sp>
        <p:nvSpPr>
          <p:cNvPr id="4" name="Slide Number Placeholder 3"/>
          <p:cNvSpPr>
            <a:spLocks noGrp="1"/>
          </p:cNvSpPr>
          <p:nvPr>
            <p:ph type="sldNum" sz="quarter" idx="10"/>
          </p:nvPr>
        </p:nvSpPr>
        <p:spPr/>
        <p:txBody>
          <a:bodyPr/>
          <a:lstStyle/>
          <a:p>
            <a:fld id="{EE0E08D6-2D0A-4362-8A6E-E8DEA453D526}" type="slidenum">
              <a:rPr lang="en-US" smtClean="0"/>
              <a:t>58</a:t>
            </a:fld>
            <a:endParaRPr lang="en-US"/>
          </a:p>
        </p:txBody>
      </p:sp>
    </p:spTree>
    <p:extLst>
      <p:ext uri="{BB962C8B-B14F-4D97-AF65-F5344CB8AC3E}">
        <p14:creationId xmlns:p14="http://schemas.microsoft.com/office/powerpoint/2010/main" val="1158347792"/>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9036" indent="-289036">
              <a:buFontTx/>
              <a:buChar char="-"/>
            </a:pPr>
            <a:r>
              <a:rPr lang="en-US" sz="1800" dirty="0"/>
              <a:t>Mike – Why invest in Bank First</a:t>
            </a:r>
          </a:p>
          <a:p>
            <a:pPr marL="289036" indent="-289036">
              <a:buFontTx/>
              <a:buChar char="-"/>
            </a:pPr>
            <a:endParaRPr lang="en-US" sz="1800" dirty="0"/>
          </a:p>
          <a:p>
            <a:pPr marL="289036" indent="-289036">
              <a:buFontTx/>
              <a:buChar char="-"/>
            </a:pPr>
            <a:r>
              <a:rPr lang="en-US" sz="1800" dirty="0"/>
              <a:t>Jennifer, SVP Enterprise Risk Management – If we want to be a top performing bank we have to understand our regulatory environment and execute compliance better than our peers </a:t>
            </a:r>
          </a:p>
          <a:p>
            <a:pPr marL="289036" indent="-289036">
              <a:buFontTx/>
              <a:buChar char="-"/>
            </a:pPr>
            <a:endParaRPr lang="en-US" sz="1800" dirty="0"/>
          </a:p>
          <a:p>
            <a:pPr marL="289036" indent="-289036">
              <a:buFontTx/>
              <a:buChar char="-"/>
            </a:pPr>
            <a:r>
              <a:rPr lang="en-US" sz="1800" dirty="0"/>
              <a:t>(Water ski analogy)</a:t>
            </a:r>
          </a:p>
          <a:p>
            <a:pPr marL="289036" indent="-289036">
              <a:buFontTx/>
              <a:buChar char="-"/>
            </a:pPr>
            <a:endParaRPr lang="en-US" sz="1800" dirty="0"/>
          </a:p>
          <a:p>
            <a:pPr marL="289036" indent="-289036">
              <a:buFontTx/>
              <a:buChar char="-"/>
            </a:pPr>
            <a:r>
              <a:rPr lang="en-US" sz="1800" dirty="0"/>
              <a:t>Kevin, CFO – Will discuss our best of class financial results</a:t>
            </a:r>
          </a:p>
        </p:txBody>
      </p:sp>
      <p:sp>
        <p:nvSpPr>
          <p:cNvPr id="4" name="Slide Number Placeholder 3"/>
          <p:cNvSpPr>
            <a:spLocks noGrp="1"/>
          </p:cNvSpPr>
          <p:nvPr>
            <p:ph type="sldNum" sz="quarter" idx="10"/>
          </p:nvPr>
        </p:nvSpPr>
        <p:spPr/>
        <p:txBody>
          <a:bodyPr/>
          <a:lstStyle/>
          <a:p>
            <a:fld id="{EE0E08D6-2D0A-4362-8A6E-E8DEA453D526}" type="slidenum">
              <a:rPr lang="en-US" smtClean="0"/>
              <a:t>59</a:t>
            </a:fld>
            <a:endParaRPr lang="en-US"/>
          </a:p>
        </p:txBody>
      </p:sp>
    </p:spTree>
    <p:extLst>
      <p:ext uri="{BB962C8B-B14F-4D97-AF65-F5344CB8AC3E}">
        <p14:creationId xmlns:p14="http://schemas.microsoft.com/office/powerpoint/2010/main" val="21258327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9036" indent="-289036">
              <a:buFontTx/>
              <a:buChar char="-"/>
            </a:pPr>
            <a:r>
              <a:rPr lang="en-US" sz="1800" dirty="0"/>
              <a:t>Mike – Why invest in Bank First</a:t>
            </a:r>
          </a:p>
          <a:p>
            <a:pPr marL="289036" indent="-289036">
              <a:buFontTx/>
              <a:buChar char="-"/>
            </a:pPr>
            <a:endParaRPr lang="en-US" sz="1800" dirty="0"/>
          </a:p>
          <a:p>
            <a:pPr marL="289036" indent="-289036">
              <a:buFontTx/>
              <a:buChar char="-"/>
            </a:pPr>
            <a:r>
              <a:rPr lang="en-US" sz="1800" dirty="0"/>
              <a:t>Jennifer, SVP Enterprise Risk Management – If we want to be a top performing bank we have to understand our regulatory environment and execute compliance better than our peers </a:t>
            </a:r>
          </a:p>
          <a:p>
            <a:pPr marL="289036" indent="-289036">
              <a:buFontTx/>
              <a:buChar char="-"/>
            </a:pPr>
            <a:endParaRPr lang="en-US" sz="1800" dirty="0"/>
          </a:p>
          <a:p>
            <a:pPr marL="289036" indent="-289036">
              <a:buFontTx/>
              <a:buChar char="-"/>
            </a:pPr>
            <a:r>
              <a:rPr lang="en-US" sz="1800" dirty="0"/>
              <a:t>(Water ski analogy)</a:t>
            </a:r>
          </a:p>
          <a:p>
            <a:pPr marL="289036" indent="-289036">
              <a:buFontTx/>
              <a:buChar char="-"/>
            </a:pPr>
            <a:endParaRPr lang="en-US" sz="1800" dirty="0"/>
          </a:p>
          <a:p>
            <a:pPr marL="289036" indent="-289036">
              <a:buFontTx/>
              <a:buChar char="-"/>
            </a:pPr>
            <a:r>
              <a:rPr lang="en-US" sz="1800" dirty="0"/>
              <a:t>Kevin, CFO – Will discuss our best of class financial results</a:t>
            </a:r>
          </a:p>
        </p:txBody>
      </p:sp>
      <p:sp>
        <p:nvSpPr>
          <p:cNvPr id="4" name="Slide Number Placeholder 3"/>
          <p:cNvSpPr>
            <a:spLocks noGrp="1"/>
          </p:cNvSpPr>
          <p:nvPr>
            <p:ph type="sldNum" sz="quarter" idx="10"/>
          </p:nvPr>
        </p:nvSpPr>
        <p:spPr/>
        <p:txBody>
          <a:bodyPr/>
          <a:lstStyle/>
          <a:p>
            <a:fld id="{EE0E08D6-2D0A-4362-8A6E-E8DEA453D526}" type="slidenum">
              <a:rPr lang="en-US" smtClean="0"/>
              <a:t>6</a:t>
            </a:fld>
            <a:endParaRPr lang="en-US"/>
          </a:p>
        </p:txBody>
      </p:sp>
    </p:spTree>
    <p:extLst>
      <p:ext uri="{BB962C8B-B14F-4D97-AF65-F5344CB8AC3E}">
        <p14:creationId xmlns:p14="http://schemas.microsoft.com/office/powerpoint/2010/main" val="4041335207"/>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9036" indent="-289036">
              <a:buFontTx/>
              <a:buChar char="-"/>
            </a:pPr>
            <a:r>
              <a:rPr lang="en-US" sz="1800" dirty="0"/>
              <a:t>Mike – Why invest in Bank First</a:t>
            </a:r>
          </a:p>
          <a:p>
            <a:pPr marL="289036" indent="-289036">
              <a:buFontTx/>
              <a:buChar char="-"/>
            </a:pPr>
            <a:endParaRPr lang="en-US" sz="1800" dirty="0"/>
          </a:p>
          <a:p>
            <a:pPr marL="289036" indent="-289036">
              <a:buFontTx/>
              <a:buChar char="-"/>
            </a:pPr>
            <a:r>
              <a:rPr lang="en-US" sz="1800" dirty="0"/>
              <a:t>Jennifer, SVP Enterprise Risk Management – If we want to be a top performing bank we have to understand our regulatory environment and execute compliance better than our peers </a:t>
            </a:r>
          </a:p>
          <a:p>
            <a:pPr marL="289036" indent="-289036">
              <a:buFontTx/>
              <a:buChar char="-"/>
            </a:pPr>
            <a:endParaRPr lang="en-US" sz="1800" dirty="0"/>
          </a:p>
          <a:p>
            <a:pPr marL="289036" indent="-289036">
              <a:buFontTx/>
              <a:buChar char="-"/>
            </a:pPr>
            <a:r>
              <a:rPr lang="en-US" sz="1800" dirty="0"/>
              <a:t>(Water ski analogy)</a:t>
            </a:r>
          </a:p>
          <a:p>
            <a:pPr marL="289036" indent="-289036">
              <a:buFontTx/>
              <a:buChar char="-"/>
            </a:pPr>
            <a:endParaRPr lang="en-US" sz="1800" dirty="0"/>
          </a:p>
          <a:p>
            <a:pPr marL="289036" indent="-289036">
              <a:buFontTx/>
              <a:buChar char="-"/>
            </a:pPr>
            <a:r>
              <a:rPr lang="en-US" sz="1800" dirty="0"/>
              <a:t>Kevin, CFO – Will discuss our best of class financial results</a:t>
            </a:r>
          </a:p>
        </p:txBody>
      </p:sp>
      <p:sp>
        <p:nvSpPr>
          <p:cNvPr id="4" name="Slide Number Placeholder 3"/>
          <p:cNvSpPr>
            <a:spLocks noGrp="1"/>
          </p:cNvSpPr>
          <p:nvPr>
            <p:ph type="sldNum" sz="quarter" idx="10"/>
          </p:nvPr>
        </p:nvSpPr>
        <p:spPr/>
        <p:txBody>
          <a:bodyPr/>
          <a:lstStyle/>
          <a:p>
            <a:fld id="{EE0E08D6-2D0A-4362-8A6E-E8DEA453D526}" type="slidenum">
              <a:rPr lang="en-US" smtClean="0"/>
              <a:t>60</a:t>
            </a:fld>
            <a:endParaRPr lang="en-US"/>
          </a:p>
        </p:txBody>
      </p:sp>
    </p:spTree>
    <p:extLst>
      <p:ext uri="{BB962C8B-B14F-4D97-AF65-F5344CB8AC3E}">
        <p14:creationId xmlns:p14="http://schemas.microsoft.com/office/powerpoint/2010/main" val="388518012"/>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9036" indent="-289036">
              <a:buFontTx/>
              <a:buChar char="-"/>
            </a:pPr>
            <a:r>
              <a:rPr lang="en-US" sz="1800" dirty="0"/>
              <a:t>Mike – Why invest in Bank First</a:t>
            </a:r>
          </a:p>
          <a:p>
            <a:pPr marL="289036" indent="-289036">
              <a:buFontTx/>
              <a:buChar char="-"/>
            </a:pPr>
            <a:endParaRPr lang="en-US" sz="1800" dirty="0"/>
          </a:p>
          <a:p>
            <a:pPr marL="289036" indent="-289036">
              <a:buFontTx/>
              <a:buChar char="-"/>
            </a:pPr>
            <a:r>
              <a:rPr lang="en-US" sz="1800" dirty="0"/>
              <a:t>Jennifer, SVP Enterprise Risk Management – If we want to be a top performing bank we have to understand our regulatory environment and execute compliance better than our peers </a:t>
            </a:r>
          </a:p>
          <a:p>
            <a:pPr marL="289036" indent="-289036">
              <a:buFontTx/>
              <a:buChar char="-"/>
            </a:pPr>
            <a:endParaRPr lang="en-US" sz="1800" dirty="0"/>
          </a:p>
          <a:p>
            <a:pPr marL="289036" indent="-289036">
              <a:buFontTx/>
              <a:buChar char="-"/>
            </a:pPr>
            <a:r>
              <a:rPr lang="en-US" sz="1800" dirty="0"/>
              <a:t>(Water ski analogy)</a:t>
            </a:r>
          </a:p>
          <a:p>
            <a:pPr marL="289036" indent="-289036">
              <a:buFontTx/>
              <a:buChar char="-"/>
            </a:pPr>
            <a:endParaRPr lang="en-US" sz="1800" dirty="0"/>
          </a:p>
          <a:p>
            <a:pPr marL="289036" indent="-289036">
              <a:buFontTx/>
              <a:buChar char="-"/>
            </a:pPr>
            <a:r>
              <a:rPr lang="en-US" sz="1800" dirty="0"/>
              <a:t>Kevin, CFO – Will discuss our best of class financial results</a:t>
            </a:r>
          </a:p>
        </p:txBody>
      </p:sp>
      <p:sp>
        <p:nvSpPr>
          <p:cNvPr id="4" name="Slide Number Placeholder 3"/>
          <p:cNvSpPr>
            <a:spLocks noGrp="1"/>
          </p:cNvSpPr>
          <p:nvPr>
            <p:ph type="sldNum" sz="quarter" idx="10"/>
          </p:nvPr>
        </p:nvSpPr>
        <p:spPr/>
        <p:txBody>
          <a:bodyPr/>
          <a:lstStyle/>
          <a:p>
            <a:fld id="{EE0E08D6-2D0A-4362-8A6E-E8DEA453D526}" type="slidenum">
              <a:rPr lang="en-US" smtClean="0"/>
              <a:t>61</a:t>
            </a:fld>
            <a:endParaRPr lang="en-US"/>
          </a:p>
        </p:txBody>
      </p:sp>
    </p:spTree>
    <p:extLst>
      <p:ext uri="{BB962C8B-B14F-4D97-AF65-F5344CB8AC3E}">
        <p14:creationId xmlns:p14="http://schemas.microsoft.com/office/powerpoint/2010/main" val="1224401309"/>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9036" indent="-289036">
              <a:buFontTx/>
              <a:buChar char="-"/>
            </a:pPr>
            <a:r>
              <a:rPr lang="en-US" sz="1800" dirty="0"/>
              <a:t>Mike – Why invest in Bank First</a:t>
            </a:r>
          </a:p>
          <a:p>
            <a:pPr marL="289036" indent="-289036">
              <a:buFontTx/>
              <a:buChar char="-"/>
            </a:pPr>
            <a:endParaRPr lang="en-US" sz="1800" dirty="0"/>
          </a:p>
          <a:p>
            <a:pPr marL="289036" indent="-289036">
              <a:buFontTx/>
              <a:buChar char="-"/>
            </a:pPr>
            <a:r>
              <a:rPr lang="en-US" sz="1800" dirty="0"/>
              <a:t>Jennifer, SVP Enterprise Risk Management – If we want to be a top performing bank we have to understand our regulatory environment and execute compliance better than our peers </a:t>
            </a:r>
          </a:p>
          <a:p>
            <a:pPr marL="289036" indent="-289036">
              <a:buFontTx/>
              <a:buChar char="-"/>
            </a:pPr>
            <a:endParaRPr lang="en-US" sz="1800" dirty="0"/>
          </a:p>
          <a:p>
            <a:pPr marL="289036" indent="-289036">
              <a:buFontTx/>
              <a:buChar char="-"/>
            </a:pPr>
            <a:r>
              <a:rPr lang="en-US" sz="1800" dirty="0"/>
              <a:t>(Water ski analogy)</a:t>
            </a:r>
          </a:p>
          <a:p>
            <a:pPr marL="289036" indent="-289036">
              <a:buFontTx/>
              <a:buChar char="-"/>
            </a:pPr>
            <a:endParaRPr lang="en-US" sz="1800" dirty="0"/>
          </a:p>
          <a:p>
            <a:pPr marL="289036" indent="-289036">
              <a:buFontTx/>
              <a:buChar char="-"/>
            </a:pPr>
            <a:r>
              <a:rPr lang="en-US" sz="1800" dirty="0"/>
              <a:t>Kevin, CFO – Will discuss our best of class financial results</a:t>
            </a:r>
          </a:p>
        </p:txBody>
      </p:sp>
      <p:sp>
        <p:nvSpPr>
          <p:cNvPr id="4" name="Slide Number Placeholder 3"/>
          <p:cNvSpPr>
            <a:spLocks noGrp="1"/>
          </p:cNvSpPr>
          <p:nvPr>
            <p:ph type="sldNum" sz="quarter" idx="10"/>
          </p:nvPr>
        </p:nvSpPr>
        <p:spPr/>
        <p:txBody>
          <a:bodyPr/>
          <a:lstStyle/>
          <a:p>
            <a:fld id="{EE0E08D6-2D0A-4362-8A6E-E8DEA453D526}" type="slidenum">
              <a:rPr lang="en-US" smtClean="0"/>
              <a:t>62</a:t>
            </a:fld>
            <a:endParaRPr lang="en-US"/>
          </a:p>
        </p:txBody>
      </p:sp>
    </p:spTree>
    <p:extLst>
      <p:ext uri="{BB962C8B-B14F-4D97-AF65-F5344CB8AC3E}">
        <p14:creationId xmlns:p14="http://schemas.microsoft.com/office/powerpoint/2010/main" val="3925896565"/>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9036" indent="-289036">
              <a:buFontTx/>
              <a:buChar char="-"/>
            </a:pPr>
            <a:r>
              <a:rPr lang="en-US" sz="1800" dirty="0"/>
              <a:t>Mike – Why invest in Bank First</a:t>
            </a:r>
          </a:p>
          <a:p>
            <a:pPr marL="289036" indent="-289036">
              <a:buFontTx/>
              <a:buChar char="-"/>
            </a:pPr>
            <a:endParaRPr lang="en-US" sz="1800" dirty="0"/>
          </a:p>
          <a:p>
            <a:pPr marL="289036" indent="-289036">
              <a:buFontTx/>
              <a:buChar char="-"/>
            </a:pPr>
            <a:r>
              <a:rPr lang="en-US" sz="1800" dirty="0"/>
              <a:t>Jennifer, SVP Enterprise Risk Management – If we want to be a top performing bank we have to understand our regulatory environment and execute compliance better than our peers </a:t>
            </a:r>
          </a:p>
          <a:p>
            <a:pPr marL="289036" indent="-289036">
              <a:buFontTx/>
              <a:buChar char="-"/>
            </a:pPr>
            <a:endParaRPr lang="en-US" sz="1800" dirty="0"/>
          </a:p>
          <a:p>
            <a:pPr marL="289036" indent="-289036">
              <a:buFontTx/>
              <a:buChar char="-"/>
            </a:pPr>
            <a:r>
              <a:rPr lang="en-US" sz="1800" dirty="0"/>
              <a:t>(Water ski analogy)</a:t>
            </a:r>
          </a:p>
          <a:p>
            <a:pPr marL="289036" indent="-289036">
              <a:buFontTx/>
              <a:buChar char="-"/>
            </a:pPr>
            <a:endParaRPr lang="en-US" sz="1800" dirty="0"/>
          </a:p>
          <a:p>
            <a:pPr marL="289036" indent="-289036">
              <a:buFontTx/>
              <a:buChar char="-"/>
            </a:pPr>
            <a:r>
              <a:rPr lang="en-US" sz="1800" dirty="0"/>
              <a:t>Kevin, CFO – Will discuss our best of class financial results</a:t>
            </a:r>
          </a:p>
        </p:txBody>
      </p:sp>
      <p:sp>
        <p:nvSpPr>
          <p:cNvPr id="4" name="Slide Number Placeholder 3"/>
          <p:cNvSpPr>
            <a:spLocks noGrp="1"/>
          </p:cNvSpPr>
          <p:nvPr>
            <p:ph type="sldNum" sz="quarter" idx="10"/>
          </p:nvPr>
        </p:nvSpPr>
        <p:spPr/>
        <p:txBody>
          <a:bodyPr/>
          <a:lstStyle/>
          <a:p>
            <a:fld id="{EE0E08D6-2D0A-4362-8A6E-E8DEA453D526}" type="slidenum">
              <a:rPr lang="en-US" smtClean="0"/>
              <a:t>63</a:t>
            </a:fld>
            <a:endParaRPr lang="en-US"/>
          </a:p>
        </p:txBody>
      </p:sp>
    </p:spTree>
    <p:extLst>
      <p:ext uri="{BB962C8B-B14F-4D97-AF65-F5344CB8AC3E}">
        <p14:creationId xmlns:p14="http://schemas.microsoft.com/office/powerpoint/2010/main" val="1190026692"/>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9036" indent="-289036">
              <a:buFontTx/>
              <a:buChar char="-"/>
            </a:pPr>
            <a:r>
              <a:rPr lang="en-US" sz="1800" dirty="0"/>
              <a:t>Mike – Why invest in Bank First</a:t>
            </a:r>
          </a:p>
          <a:p>
            <a:pPr marL="289036" indent="-289036">
              <a:buFontTx/>
              <a:buChar char="-"/>
            </a:pPr>
            <a:endParaRPr lang="en-US" sz="1800" dirty="0"/>
          </a:p>
          <a:p>
            <a:pPr marL="289036" indent="-289036">
              <a:buFontTx/>
              <a:buChar char="-"/>
            </a:pPr>
            <a:r>
              <a:rPr lang="en-US" sz="1800" dirty="0"/>
              <a:t>Jennifer, SVP Enterprise Risk Management – If we want to be a top performing bank we have to understand our regulatory environment and execute compliance better than our peers </a:t>
            </a:r>
          </a:p>
          <a:p>
            <a:pPr marL="289036" indent="-289036">
              <a:buFontTx/>
              <a:buChar char="-"/>
            </a:pPr>
            <a:endParaRPr lang="en-US" sz="1800" dirty="0"/>
          </a:p>
          <a:p>
            <a:pPr marL="289036" indent="-289036">
              <a:buFontTx/>
              <a:buChar char="-"/>
            </a:pPr>
            <a:r>
              <a:rPr lang="en-US" sz="1800" dirty="0"/>
              <a:t>(Water ski analogy)</a:t>
            </a:r>
          </a:p>
          <a:p>
            <a:pPr marL="289036" indent="-289036">
              <a:buFontTx/>
              <a:buChar char="-"/>
            </a:pPr>
            <a:endParaRPr lang="en-US" sz="1800" dirty="0"/>
          </a:p>
          <a:p>
            <a:pPr marL="289036" indent="-289036">
              <a:buFontTx/>
              <a:buChar char="-"/>
            </a:pPr>
            <a:r>
              <a:rPr lang="en-US" sz="1800" dirty="0"/>
              <a:t>Kevin, CFO – Will discuss our best of class financial results</a:t>
            </a:r>
          </a:p>
        </p:txBody>
      </p:sp>
      <p:sp>
        <p:nvSpPr>
          <p:cNvPr id="4" name="Slide Number Placeholder 3"/>
          <p:cNvSpPr>
            <a:spLocks noGrp="1"/>
          </p:cNvSpPr>
          <p:nvPr>
            <p:ph type="sldNum" sz="quarter" idx="10"/>
          </p:nvPr>
        </p:nvSpPr>
        <p:spPr/>
        <p:txBody>
          <a:bodyPr/>
          <a:lstStyle/>
          <a:p>
            <a:fld id="{EE0E08D6-2D0A-4362-8A6E-E8DEA453D526}" type="slidenum">
              <a:rPr lang="en-US" smtClean="0"/>
              <a:t>64</a:t>
            </a:fld>
            <a:endParaRPr lang="en-US"/>
          </a:p>
        </p:txBody>
      </p:sp>
    </p:spTree>
    <p:extLst>
      <p:ext uri="{BB962C8B-B14F-4D97-AF65-F5344CB8AC3E}">
        <p14:creationId xmlns:p14="http://schemas.microsoft.com/office/powerpoint/2010/main" val="391873958"/>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9036" indent="-289036">
              <a:buFontTx/>
              <a:buChar char="-"/>
            </a:pPr>
            <a:r>
              <a:rPr lang="en-US" sz="1800" dirty="0"/>
              <a:t>Mike – Why invest in Bank First</a:t>
            </a:r>
          </a:p>
          <a:p>
            <a:pPr marL="289036" indent="-289036">
              <a:buFontTx/>
              <a:buChar char="-"/>
            </a:pPr>
            <a:endParaRPr lang="en-US" sz="1800" dirty="0"/>
          </a:p>
          <a:p>
            <a:pPr marL="289036" indent="-289036">
              <a:buFontTx/>
              <a:buChar char="-"/>
            </a:pPr>
            <a:r>
              <a:rPr lang="en-US" sz="1800" dirty="0"/>
              <a:t>Jennifer, SVP Enterprise Risk Management – If we want to be a top performing bank we have to understand our regulatory environment and execute compliance better than our peers </a:t>
            </a:r>
          </a:p>
          <a:p>
            <a:pPr marL="289036" indent="-289036">
              <a:buFontTx/>
              <a:buChar char="-"/>
            </a:pPr>
            <a:endParaRPr lang="en-US" sz="1800" dirty="0"/>
          </a:p>
          <a:p>
            <a:pPr marL="289036" indent="-289036">
              <a:buFontTx/>
              <a:buChar char="-"/>
            </a:pPr>
            <a:r>
              <a:rPr lang="en-US" sz="1800" dirty="0"/>
              <a:t>(Water ski analogy)</a:t>
            </a:r>
          </a:p>
          <a:p>
            <a:pPr marL="289036" indent="-289036">
              <a:buFontTx/>
              <a:buChar char="-"/>
            </a:pPr>
            <a:endParaRPr lang="en-US" sz="1800" dirty="0"/>
          </a:p>
          <a:p>
            <a:pPr marL="289036" indent="-289036">
              <a:buFontTx/>
              <a:buChar char="-"/>
            </a:pPr>
            <a:r>
              <a:rPr lang="en-US" sz="1800" dirty="0"/>
              <a:t>Kevin, CFO – Will discuss our best of class financial results</a:t>
            </a:r>
          </a:p>
        </p:txBody>
      </p:sp>
      <p:sp>
        <p:nvSpPr>
          <p:cNvPr id="4" name="Slide Number Placeholder 3"/>
          <p:cNvSpPr>
            <a:spLocks noGrp="1"/>
          </p:cNvSpPr>
          <p:nvPr>
            <p:ph type="sldNum" sz="quarter" idx="10"/>
          </p:nvPr>
        </p:nvSpPr>
        <p:spPr/>
        <p:txBody>
          <a:bodyPr/>
          <a:lstStyle/>
          <a:p>
            <a:fld id="{EE0E08D6-2D0A-4362-8A6E-E8DEA453D526}" type="slidenum">
              <a:rPr lang="en-US" smtClean="0"/>
              <a:t>65</a:t>
            </a:fld>
            <a:endParaRPr lang="en-US"/>
          </a:p>
        </p:txBody>
      </p:sp>
    </p:spTree>
    <p:extLst>
      <p:ext uri="{BB962C8B-B14F-4D97-AF65-F5344CB8AC3E}">
        <p14:creationId xmlns:p14="http://schemas.microsoft.com/office/powerpoint/2010/main" val="1234914498"/>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9036" indent="-289036">
              <a:buFontTx/>
              <a:buChar char="-"/>
            </a:pPr>
            <a:r>
              <a:rPr lang="en-US" sz="1800" dirty="0"/>
              <a:t>Mike – Why invest in Bank First</a:t>
            </a:r>
          </a:p>
          <a:p>
            <a:pPr marL="289036" indent="-289036">
              <a:buFontTx/>
              <a:buChar char="-"/>
            </a:pPr>
            <a:endParaRPr lang="en-US" sz="1800" dirty="0"/>
          </a:p>
          <a:p>
            <a:pPr marL="289036" indent="-289036">
              <a:buFontTx/>
              <a:buChar char="-"/>
            </a:pPr>
            <a:r>
              <a:rPr lang="en-US" sz="1800" dirty="0"/>
              <a:t>Jennifer, SVP Enterprise Risk Management – If we want to be a top performing bank we have to understand our regulatory environment and execute compliance better than our peers </a:t>
            </a:r>
          </a:p>
          <a:p>
            <a:pPr marL="289036" indent="-289036">
              <a:buFontTx/>
              <a:buChar char="-"/>
            </a:pPr>
            <a:endParaRPr lang="en-US" sz="1800" dirty="0"/>
          </a:p>
          <a:p>
            <a:pPr marL="289036" indent="-289036">
              <a:buFontTx/>
              <a:buChar char="-"/>
            </a:pPr>
            <a:r>
              <a:rPr lang="en-US" sz="1800" dirty="0"/>
              <a:t>(Water ski analogy)</a:t>
            </a:r>
          </a:p>
          <a:p>
            <a:pPr marL="289036" indent="-289036">
              <a:buFontTx/>
              <a:buChar char="-"/>
            </a:pPr>
            <a:endParaRPr lang="en-US" sz="1800" dirty="0"/>
          </a:p>
          <a:p>
            <a:pPr marL="289036" indent="-289036">
              <a:buFontTx/>
              <a:buChar char="-"/>
            </a:pPr>
            <a:r>
              <a:rPr lang="en-US" sz="1800" dirty="0"/>
              <a:t>Kevin, CFO – Will discuss our best of class financial results</a:t>
            </a:r>
          </a:p>
        </p:txBody>
      </p:sp>
      <p:sp>
        <p:nvSpPr>
          <p:cNvPr id="4" name="Slide Number Placeholder 3"/>
          <p:cNvSpPr>
            <a:spLocks noGrp="1"/>
          </p:cNvSpPr>
          <p:nvPr>
            <p:ph type="sldNum" sz="quarter" idx="10"/>
          </p:nvPr>
        </p:nvSpPr>
        <p:spPr/>
        <p:txBody>
          <a:bodyPr/>
          <a:lstStyle/>
          <a:p>
            <a:fld id="{EE0E08D6-2D0A-4362-8A6E-E8DEA453D526}" type="slidenum">
              <a:rPr lang="en-US" smtClean="0"/>
              <a:t>66</a:t>
            </a:fld>
            <a:endParaRPr lang="en-US"/>
          </a:p>
        </p:txBody>
      </p:sp>
    </p:spTree>
    <p:extLst>
      <p:ext uri="{BB962C8B-B14F-4D97-AF65-F5344CB8AC3E}">
        <p14:creationId xmlns:p14="http://schemas.microsoft.com/office/powerpoint/2010/main" val="3116524693"/>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9036" indent="-289036">
              <a:buFontTx/>
              <a:buChar char="-"/>
            </a:pPr>
            <a:r>
              <a:rPr lang="en-US" sz="1800" dirty="0"/>
              <a:t>Mike – Why invest in Bank First</a:t>
            </a:r>
          </a:p>
          <a:p>
            <a:pPr marL="289036" indent="-289036">
              <a:buFontTx/>
              <a:buChar char="-"/>
            </a:pPr>
            <a:endParaRPr lang="en-US" sz="1800" dirty="0"/>
          </a:p>
          <a:p>
            <a:pPr marL="289036" indent="-289036">
              <a:buFontTx/>
              <a:buChar char="-"/>
            </a:pPr>
            <a:r>
              <a:rPr lang="en-US" sz="1800" dirty="0"/>
              <a:t>Jennifer, SVP Enterprise Risk Management – If we want to be a top performing bank we have to understand our regulatory environment and execute compliance better than our peers </a:t>
            </a:r>
          </a:p>
          <a:p>
            <a:pPr marL="289036" indent="-289036">
              <a:buFontTx/>
              <a:buChar char="-"/>
            </a:pPr>
            <a:endParaRPr lang="en-US" sz="1800" dirty="0"/>
          </a:p>
          <a:p>
            <a:pPr marL="289036" indent="-289036">
              <a:buFontTx/>
              <a:buChar char="-"/>
            </a:pPr>
            <a:r>
              <a:rPr lang="en-US" sz="1800" dirty="0"/>
              <a:t>(Water ski analogy)</a:t>
            </a:r>
          </a:p>
          <a:p>
            <a:pPr marL="289036" indent="-289036">
              <a:buFontTx/>
              <a:buChar char="-"/>
            </a:pPr>
            <a:endParaRPr lang="en-US" sz="1800" dirty="0"/>
          </a:p>
          <a:p>
            <a:pPr marL="289036" indent="-289036">
              <a:buFontTx/>
              <a:buChar char="-"/>
            </a:pPr>
            <a:r>
              <a:rPr lang="en-US" sz="1800" dirty="0"/>
              <a:t>Kevin, CFO – Will discuss our best of class financial results</a:t>
            </a:r>
          </a:p>
        </p:txBody>
      </p:sp>
      <p:sp>
        <p:nvSpPr>
          <p:cNvPr id="4" name="Slide Number Placeholder 3"/>
          <p:cNvSpPr>
            <a:spLocks noGrp="1"/>
          </p:cNvSpPr>
          <p:nvPr>
            <p:ph type="sldNum" sz="quarter" idx="10"/>
          </p:nvPr>
        </p:nvSpPr>
        <p:spPr/>
        <p:txBody>
          <a:bodyPr/>
          <a:lstStyle/>
          <a:p>
            <a:fld id="{EE0E08D6-2D0A-4362-8A6E-E8DEA453D526}" type="slidenum">
              <a:rPr lang="en-US" smtClean="0"/>
              <a:t>67</a:t>
            </a:fld>
            <a:endParaRPr lang="en-US"/>
          </a:p>
        </p:txBody>
      </p:sp>
    </p:spTree>
    <p:extLst>
      <p:ext uri="{BB962C8B-B14F-4D97-AF65-F5344CB8AC3E}">
        <p14:creationId xmlns:p14="http://schemas.microsoft.com/office/powerpoint/2010/main" val="586914568"/>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9036" indent="-289036">
              <a:buFontTx/>
              <a:buChar char="-"/>
            </a:pPr>
            <a:r>
              <a:rPr lang="en-US" sz="1800" dirty="0"/>
              <a:t>Mike – Why invest in Bank First</a:t>
            </a:r>
          </a:p>
          <a:p>
            <a:pPr marL="289036" indent="-289036">
              <a:buFontTx/>
              <a:buChar char="-"/>
            </a:pPr>
            <a:endParaRPr lang="en-US" sz="1800" dirty="0"/>
          </a:p>
          <a:p>
            <a:pPr marL="289036" indent="-289036">
              <a:buFontTx/>
              <a:buChar char="-"/>
            </a:pPr>
            <a:r>
              <a:rPr lang="en-US" sz="1800" dirty="0"/>
              <a:t>Jennifer, SVP Enterprise Risk Management – If we want to be a top performing bank we have to understand our regulatory environment and execute compliance better than our peers </a:t>
            </a:r>
          </a:p>
          <a:p>
            <a:pPr marL="289036" indent="-289036">
              <a:buFontTx/>
              <a:buChar char="-"/>
            </a:pPr>
            <a:endParaRPr lang="en-US" sz="1800" dirty="0"/>
          </a:p>
          <a:p>
            <a:pPr marL="289036" indent="-289036">
              <a:buFontTx/>
              <a:buChar char="-"/>
            </a:pPr>
            <a:r>
              <a:rPr lang="en-US" sz="1800" dirty="0"/>
              <a:t>(Water ski analogy)</a:t>
            </a:r>
          </a:p>
          <a:p>
            <a:pPr marL="289036" indent="-289036">
              <a:buFontTx/>
              <a:buChar char="-"/>
            </a:pPr>
            <a:endParaRPr lang="en-US" sz="1800" dirty="0"/>
          </a:p>
          <a:p>
            <a:pPr marL="289036" indent="-289036">
              <a:buFontTx/>
              <a:buChar char="-"/>
            </a:pPr>
            <a:r>
              <a:rPr lang="en-US" sz="1800" dirty="0"/>
              <a:t>Kevin, CFO – Will discuss our best of class financial results</a:t>
            </a:r>
          </a:p>
        </p:txBody>
      </p:sp>
      <p:sp>
        <p:nvSpPr>
          <p:cNvPr id="4" name="Slide Number Placeholder 3"/>
          <p:cNvSpPr>
            <a:spLocks noGrp="1"/>
          </p:cNvSpPr>
          <p:nvPr>
            <p:ph type="sldNum" sz="quarter" idx="10"/>
          </p:nvPr>
        </p:nvSpPr>
        <p:spPr/>
        <p:txBody>
          <a:bodyPr/>
          <a:lstStyle/>
          <a:p>
            <a:fld id="{EE0E08D6-2D0A-4362-8A6E-E8DEA453D526}" type="slidenum">
              <a:rPr lang="en-US" smtClean="0"/>
              <a:t>68</a:t>
            </a:fld>
            <a:endParaRPr lang="en-US"/>
          </a:p>
        </p:txBody>
      </p:sp>
    </p:spTree>
    <p:extLst>
      <p:ext uri="{BB962C8B-B14F-4D97-AF65-F5344CB8AC3E}">
        <p14:creationId xmlns:p14="http://schemas.microsoft.com/office/powerpoint/2010/main" val="364257126"/>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9036" indent="-289036">
              <a:buFontTx/>
              <a:buChar char="-"/>
            </a:pPr>
            <a:r>
              <a:rPr lang="en-US" sz="1800" dirty="0"/>
              <a:t>Mike – Why invest in Bank First</a:t>
            </a:r>
          </a:p>
          <a:p>
            <a:pPr marL="289036" indent="-289036">
              <a:buFontTx/>
              <a:buChar char="-"/>
            </a:pPr>
            <a:endParaRPr lang="en-US" sz="1800" dirty="0"/>
          </a:p>
          <a:p>
            <a:pPr marL="289036" indent="-289036">
              <a:buFontTx/>
              <a:buChar char="-"/>
            </a:pPr>
            <a:r>
              <a:rPr lang="en-US" sz="1800" dirty="0"/>
              <a:t>Jennifer, SVP Enterprise Risk Management – If we want to be a top performing bank we have to understand our regulatory environment and execute compliance better than our peers </a:t>
            </a:r>
          </a:p>
          <a:p>
            <a:pPr marL="289036" indent="-289036">
              <a:buFontTx/>
              <a:buChar char="-"/>
            </a:pPr>
            <a:endParaRPr lang="en-US" sz="1800" dirty="0"/>
          </a:p>
          <a:p>
            <a:pPr marL="289036" indent="-289036">
              <a:buFontTx/>
              <a:buChar char="-"/>
            </a:pPr>
            <a:r>
              <a:rPr lang="en-US" sz="1800" dirty="0"/>
              <a:t>(Water ski analogy)</a:t>
            </a:r>
          </a:p>
          <a:p>
            <a:pPr marL="289036" indent="-289036">
              <a:buFontTx/>
              <a:buChar char="-"/>
            </a:pPr>
            <a:endParaRPr lang="en-US" sz="1800" dirty="0"/>
          </a:p>
          <a:p>
            <a:pPr marL="289036" indent="-289036">
              <a:buFontTx/>
              <a:buChar char="-"/>
            </a:pPr>
            <a:r>
              <a:rPr lang="en-US" sz="1800" dirty="0"/>
              <a:t>Kevin, CFO – Will discuss our best of class financial results</a:t>
            </a:r>
          </a:p>
        </p:txBody>
      </p:sp>
      <p:sp>
        <p:nvSpPr>
          <p:cNvPr id="4" name="Slide Number Placeholder 3"/>
          <p:cNvSpPr>
            <a:spLocks noGrp="1"/>
          </p:cNvSpPr>
          <p:nvPr>
            <p:ph type="sldNum" sz="quarter" idx="10"/>
          </p:nvPr>
        </p:nvSpPr>
        <p:spPr/>
        <p:txBody>
          <a:bodyPr/>
          <a:lstStyle/>
          <a:p>
            <a:fld id="{EE0E08D6-2D0A-4362-8A6E-E8DEA453D526}" type="slidenum">
              <a:rPr lang="en-US" smtClean="0"/>
              <a:t>69</a:t>
            </a:fld>
            <a:endParaRPr lang="en-US"/>
          </a:p>
        </p:txBody>
      </p:sp>
    </p:spTree>
    <p:extLst>
      <p:ext uri="{BB962C8B-B14F-4D97-AF65-F5344CB8AC3E}">
        <p14:creationId xmlns:p14="http://schemas.microsoft.com/office/powerpoint/2010/main" val="912232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9036" indent="-289036">
              <a:buFontTx/>
              <a:buChar char="-"/>
            </a:pPr>
            <a:r>
              <a:rPr lang="en-US" sz="1800" dirty="0"/>
              <a:t>Mike – Why invest in Bank First</a:t>
            </a:r>
          </a:p>
          <a:p>
            <a:pPr marL="289036" indent="-289036">
              <a:buFontTx/>
              <a:buChar char="-"/>
            </a:pPr>
            <a:endParaRPr lang="en-US" sz="1800" dirty="0"/>
          </a:p>
          <a:p>
            <a:pPr marL="289036" indent="-289036">
              <a:buFontTx/>
              <a:buChar char="-"/>
            </a:pPr>
            <a:r>
              <a:rPr lang="en-US" sz="1800" dirty="0"/>
              <a:t>Jennifer, SVP Enterprise Risk Management – If we want to be a top performing bank we have to understand our regulatory environment and execute compliance better than our peers </a:t>
            </a:r>
          </a:p>
          <a:p>
            <a:pPr marL="289036" indent="-289036">
              <a:buFontTx/>
              <a:buChar char="-"/>
            </a:pPr>
            <a:endParaRPr lang="en-US" sz="1800" dirty="0"/>
          </a:p>
          <a:p>
            <a:pPr marL="289036" indent="-289036">
              <a:buFontTx/>
              <a:buChar char="-"/>
            </a:pPr>
            <a:r>
              <a:rPr lang="en-US" sz="1800" dirty="0"/>
              <a:t>(Water ski analogy)</a:t>
            </a:r>
          </a:p>
          <a:p>
            <a:pPr marL="289036" indent="-289036">
              <a:buFontTx/>
              <a:buChar char="-"/>
            </a:pPr>
            <a:endParaRPr lang="en-US" sz="1800" dirty="0"/>
          </a:p>
          <a:p>
            <a:pPr marL="289036" indent="-289036">
              <a:buFontTx/>
              <a:buChar char="-"/>
            </a:pPr>
            <a:r>
              <a:rPr lang="en-US" sz="1800" dirty="0"/>
              <a:t>Kevin, CFO – Will discuss our best of class financial results</a:t>
            </a:r>
          </a:p>
        </p:txBody>
      </p:sp>
      <p:sp>
        <p:nvSpPr>
          <p:cNvPr id="4" name="Slide Number Placeholder 3"/>
          <p:cNvSpPr>
            <a:spLocks noGrp="1"/>
          </p:cNvSpPr>
          <p:nvPr>
            <p:ph type="sldNum" sz="quarter" idx="10"/>
          </p:nvPr>
        </p:nvSpPr>
        <p:spPr/>
        <p:txBody>
          <a:bodyPr/>
          <a:lstStyle/>
          <a:p>
            <a:fld id="{EE0E08D6-2D0A-4362-8A6E-E8DEA453D526}" type="slidenum">
              <a:rPr lang="en-US" smtClean="0"/>
              <a:t>7</a:t>
            </a:fld>
            <a:endParaRPr lang="en-US"/>
          </a:p>
        </p:txBody>
      </p:sp>
    </p:spTree>
    <p:extLst>
      <p:ext uri="{BB962C8B-B14F-4D97-AF65-F5344CB8AC3E}">
        <p14:creationId xmlns:p14="http://schemas.microsoft.com/office/powerpoint/2010/main" val="2344536908"/>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9036" indent="-289036">
              <a:buFontTx/>
              <a:buChar char="-"/>
            </a:pPr>
            <a:r>
              <a:rPr lang="en-US" sz="1800" dirty="0"/>
              <a:t>Mike – Why invest in Bank First</a:t>
            </a:r>
          </a:p>
          <a:p>
            <a:pPr marL="289036" indent="-289036">
              <a:buFontTx/>
              <a:buChar char="-"/>
            </a:pPr>
            <a:endParaRPr lang="en-US" sz="1800" dirty="0"/>
          </a:p>
          <a:p>
            <a:pPr marL="289036" indent="-289036">
              <a:buFontTx/>
              <a:buChar char="-"/>
            </a:pPr>
            <a:r>
              <a:rPr lang="en-US" sz="1800" dirty="0"/>
              <a:t>Jennifer, SVP Enterprise Risk Management – If we want to be a top performing bank we have to understand our regulatory environment and execute compliance better than our peers </a:t>
            </a:r>
          </a:p>
          <a:p>
            <a:pPr marL="289036" indent="-289036">
              <a:buFontTx/>
              <a:buChar char="-"/>
            </a:pPr>
            <a:endParaRPr lang="en-US" sz="1800" dirty="0"/>
          </a:p>
          <a:p>
            <a:pPr marL="289036" indent="-289036">
              <a:buFontTx/>
              <a:buChar char="-"/>
            </a:pPr>
            <a:r>
              <a:rPr lang="en-US" sz="1800" dirty="0"/>
              <a:t>(Water ski analogy)</a:t>
            </a:r>
          </a:p>
          <a:p>
            <a:pPr marL="289036" indent="-289036">
              <a:buFontTx/>
              <a:buChar char="-"/>
            </a:pPr>
            <a:endParaRPr lang="en-US" sz="1800" dirty="0"/>
          </a:p>
          <a:p>
            <a:pPr marL="289036" indent="-289036">
              <a:buFontTx/>
              <a:buChar char="-"/>
            </a:pPr>
            <a:r>
              <a:rPr lang="en-US" sz="1800" dirty="0"/>
              <a:t>Kevin, CFO – Will discuss our best of class financial results</a:t>
            </a:r>
          </a:p>
        </p:txBody>
      </p:sp>
      <p:sp>
        <p:nvSpPr>
          <p:cNvPr id="4" name="Slide Number Placeholder 3"/>
          <p:cNvSpPr>
            <a:spLocks noGrp="1"/>
          </p:cNvSpPr>
          <p:nvPr>
            <p:ph type="sldNum" sz="quarter" idx="10"/>
          </p:nvPr>
        </p:nvSpPr>
        <p:spPr/>
        <p:txBody>
          <a:bodyPr/>
          <a:lstStyle/>
          <a:p>
            <a:fld id="{EE0E08D6-2D0A-4362-8A6E-E8DEA453D526}" type="slidenum">
              <a:rPr lang="en-US" smtClean="0"/>
              <a:t>70</a:t>
            </a:fld>
            <a:endParaRPr lang="en-US"/>
          </a:p>
        </p:txBody>
      </p:sp>
    </p:spTree>
    <p:extLst>
      <p:ext uri="{BB962C8B-B14F-4D97-AF65-F5344CB8AC3E}">
        <p14:creationId xmlns:p14="http://schemas.microsoft.com/office/powerpoint/2010/main" val="26597269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9036" indent="-289036">
              <a:buFontTx/>
              <a:buChar char="-"/>
            </a:pPr>
            <a:r>
              <a:rPr lang="en-US" sz="1800" dirty="0"/>
              <a:t>Mike – Why invest in Bank First</a:t>
            </a:r>
          </a:p>
          <a:p>
            <a:pPr marL="289036" indent="-289036">
              <a:buFontTx/>
              <a:buChar char="-"/>
            </a:pPr>
            <a:endParaRPr lang="en-US" sz="1800" dirty="0"/>
          </a:p>
          <a:p>
            <a:pPr marL="289036" indent="-289036">
              <a:buFontTx/>
              <a:buChar char="-"/>
            </a:pPr>
            <a:r>
              <a:rPr lang="en-US" sz="1800" dirty="0"/>
              <a:t>Jennifer, SVP Enterprise Risk Management – If we want to be a top performing bank we have to understand our regulatory environment and execute compliance better than our peers </a:t>
            </a:r>
          </a:p>
          <a:p>
            <a:pPr marL="289036" indent="-289036">
              <a:buFontTx/>
              <a:buChar char="-"/>
            </a:pPr>
            <a:endParaRPr lang="en-US" sz="1800" dirty="0"/>
          </a:p>
          <a:p>
            <a:pPr marL="289036" indent="-289036">
              <a:buFontTx/>
              <a:buChar char="-"/>
            </a:pPr>
            <a:r>
              <a:rPr lang="en-US" sz="1800" dirty="0"/>
              <a:t>(Water ski analogy)</a:t>
            </a:r>
          </a:p>
          <a:p>
            <a:pPr marL="289036" indent="-289036">
              <a:buFontTx/>
              <a:buChar char="-"/>
            </a:pPr>
            <a:endParaRPr lang="en-US" sz="1800" dirty="0"/>
          </a:p>
          <a:p>
            <a:pPr marL="289036" indent="-289036">
              <a:buFontTx/>
              <a:buChar char="-"/>
            </a:pPr>
            <a:r>
              <a:rPr lang="en-US" sz="1800" dirty="0"/>
              <a:t>Kevin, CFO – Will discuss our best of class financial results</a:t>
            </a:r>
          </a:p>
        </p:txBody>
      </p:sp>
      <p:sp>
        <p:nvSpPr>
          <p:cNvPr id="4" name="Slide Number Placeholder 3"/>
          <p:cNvSpPr>
            <a:spLocks noGrp="1"/>
          </p:cNvSpPr>
          <p:nvPr>
            <p:ph type="sldNum" sz="quarter" idx="10"/>
          </p:nvPr>
        </p:nvSpPr>
        <p:spPr/>
        <p:txBody>
          <a:bodyPr/>
          <a:lstStyle/>
          <a:p>
            <a:fld id="{EE0E08D6-2D0A-4362-8A6E-E8DEA453D526}" type="slidenum">
              <a:rPr lang="en-US" smtClean="0"/>
              <a:t>8</a:t>
            </a:fld>
            <a:endParaRPr lang="en-US"/>
          </a:p>
        </p:txBody>
      </p:sp>
    </p:spTree>
    <p:extLst>
      <p:ext uri="{BB962C8B-B14F-4D97-AF65-F5344CB8AC3E}">
        <p14:creationId xmlns:p14="http://schemas.microsoft.com/office/powerpoint/2010/main" val="42328090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9036" indent="-289036">
              <a:buFontTx/>
              <a:buChar char="-"/>
            </a:pPr>
            <a:r>
              <a:rPr lang="en-US" sz="1800" dirty="0"/>
              <a:t>Mike – Why invest in Bank First</a:t>
            </a:r>
          </a:p>
          <a:p>
            <a:pPr marL="289036" indent="-289036">
              <a:buFontTx/>
              <a:buChar char="-"/>
            </a:pPr>
            <a:endParaRPr lang="en-US" sz="1800" dirty="0"/>
          </a:p>
          <a:p>
            <a:pPr marL="289036" indent="-289036">
              <a:buFontTx/>
              <a:buChar char="-"/>
            </a:pPr>
            <a:r>
              <a:rPr lang="en-US" sz="1800" dirty="0"/>
              <a:t>Jennifer, SVP Enterprise Risk Management – If we want to be a top performing bank we have to understand our regulatory environment and execute compliance better than our peers </a:t>
            </a:r>
          </a:p>
          <a:p>
            <a:pPr marL="289036" indent="-289036">
              <a:buFontTx/>
              <a:buChar char="-"/>
            </a:pPr>
            <a:endParaRPr lang="en-US" sz="1800" dirty="0"/>
          </a:p>
          <a:p>
            <a:pPr marL="289036" indent="-289036">
              <a:buFontTx/>
              <a:buChar char="-"/>
            </a:pPr>
            <a:r>
              <a:rPr lang="en-US" sz="1800" dirty="0"/>
              <a:t>(Water ski analogy)</a:t>
            </a:r>
          </a:p>
          <a:p>
            <a:pPr marL="289036" indent="-289036">
              <a:buFontTx/>
              <a:buChar char="-"/>
            </a:pPr>
            <a:endParaRPr lang="en-US" sz="1800" dirty="0"/>
          </a:p>
          <a:p>
            <a:pPr marL="289036" indent="-289036">
              <a:buFontTx/>
              <a:buChar char="-"/>
            </a:pPr>
            <a:r>
              <a:rPr lang="en-US" sz="1800" dirty="0"/>
              <a:t>Kevin, CFO – Will discuss our best of class financial results</a:t>
            </a:r>
          </a:p>
        </p:txBody>
      </p:sp>
      <p:sp>
        <p:nvSpPr>
          <p:cNvPr id="4" name="Slide Number Placeholder 3"/>
          <p:cNvSpPr>
            <a:spLocks noGrp="1"/>
          </p:cNvSpPr>
          <p:nvPr>
            <p:ph type="sldNum" sz="quarter" idx="10"/>
          </p:nvPr>
        </p:nvSpPr>
        <p:spPr/>
        <p:txBody>
          <a:bodyPr/>
          <a:lstStyle/>
          <a:p>
            <a:fld id="{EE0E08D6-2D0A-4362-8A6E-E8DEA453D526}" type="slidenum">
              <a:rPr lang="en-US" smtClean="0"/>
              <a:t>9</a:t>
            </a:fld>
            <a:endParaRPr lang="en-US"/>
          </a:p>
        </p:txBody>
      </p:sp>
    </p:spTree>
    <p:extLst>
      <p:ext uri="{BB962C8B-B14F-4D97-AF65-F5344CB8AC3E}">
        <p14:creationId xmlns:p14="http://schemas.microsoft.com/office/powerpoint/2010/main" val="26114248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53F3FF8-6056-46BA-870D-19BE9A9EE4EE}" type="datetime1">
              <a:rPr lang="en-US" smtClean="0"/>
              <a:t>7/28/2017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2B0F4C-37A1-4503-98F7-8A7F21577811}" type="slidenum">
              <a:rPr lang="en-US" smtClean="0"/>
              <a:pPr/>
              <a:t>‹#›</a:t>
            </a:fld>
            <a:endParaRPr lang="en-US"/>
          </a:p>
        </p:txBody>
      </p:sp>
    </p:spTree>
    <p:extLst>
      <p:ext uri="{BB962C8B-B14F-4D97-AF65-F5344CB8AC3E}">
        <p14:creationId xmlns:p14="http://schemas.microsoft.com/office/powerpoint/2010/main" val="160548937"/>
      </p:ext>
    </p:extLst>
  </p:cSld>
  <p:clrMapOvr>
    <a:masterClrMapping/>
  </p:clrMapOvr>
  <p:transition spd="slow">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DE5A158-FFBE-4FD4-8587-BAC0F64D699C}" type="datetime1">
              <a:rPr lang="en-US" smtClean="0"/>
              <a:t>7/28/2017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2B0F4C-37A1-4503-98F7-8A7F21577811}" type="slidenum">
              <a:rPr lang="en-US" smtClean="0"/>
              <a:pPr/>
              <a:t>‹#›</a:t>
            </a:fld>
            <a:endParaRPr lang="en-US"/>
          </a:p>
        </p:txBody>
      </p:sp>
    </p:spTree>
    <p:extLst>
      <p:ext uri="{BB962C8B-B14F-4D97-AF65-F5344CB8AC3E}">
        <p14:creationId xmlns:p14="http://schemas.microsoft.com/office/powerpoint/2010/main" val="3029038764"/>
      </p:ext>
    </p:extLst>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FD15936-DBFF-40AC-88BD-DD4601D13DA6}" type="datetime1">
              <a:rPr lang="en-US" smtClean="0"/>
              <a:t>7/28/2017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2B0F4C-37A1-4503-98F7-8A7F21577811}" type="slidenum">
              <a:rPr lang="en-US" smtClean="0"/>
              <a:pPr/>
              <a:t>‹#›</a:t>
            </a:fld>
            <a:endParaRPr lang="en-US"/>
          </a:p>
        </p:txBody>
      </p:sp>
    </p:spTree>
    <p:extLst>
      <p:ext uri="{BB962C8B-B14F-4D97-AF65-F5344CB8AC3E}">
        <p14:creationId xmlns:p14="http://schemas.microsoft.com/office/powerpoint/2010/main" val="2254778716"/>
      </p:ext>
    </p:extLst>
  </p:cSld>
  <p:clrMapOvr>
    <a:masterClrMapping/>
  </p:clrMapOvr>
  <p:transition spd="slow">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6F5B95BF-3EF9-4FBE-AD5F-D6C8A31C8407}" type="datetime1">
              <a:rPr lang="en-US" smtClean="0"/>
              <a:t>7/28/2017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3DEBDC-E1A3-48E1-889E-17553ADF5D77}" type="slidenum">
              <a:rPr lang="en-US" smtClean="0"/>
              <a:t>‹#›</a:t>
            </a:fld>
            <a:endParaRPr lang="en-US"/>
          </a:p>
        </p:txBody>
      </p:sp>
    </p:spTree>
    <p:extLst>
      <p:ext uri="{BB962C8B-B14F-4D97-AF65-F5344CB8AC3E}">
        <p14:creationId xmlns:p14="http://schemas.microsoft.com/office/powerpoint/2010/main" val="23641295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1DA5EC6-5825-4FAF-B214-ABC33972EFA9}" type="datetime1">
              <a:rPr lang="en-US" smtClean="0"/>
              <a:t>7/28/2017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3DEBDC-E1A3-48E1-889E-17553ADF5D77}" type="slidenum">
              <a:rPr lang="en-US" smtClean="0"/>
              <a:t>‹#›</a:t>
            </a:fld>
            <a:endParaRPr lang="en-US"/>
          </a:p>
        </p:txBody>
      </p:sp>
    </p:spTree>
    <p:extLst>
      <p:ext uri="{BB962C8B-B14F-4D97-AF65-F5344CB8AC3E}">
        <p14:creationId xmlns:p14="http://schemas.microsoft.com/office/powerpoint/2010/main" val="16964116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8AA5BF7-7516-4188-ADB0-4065B8D3B9B0}" type="datetime1">
              <a:rPr lang="en-US" smtClean="0"/>
              <a:t>7/28/2017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3DEBDC-E1A3-48E1-889E-17553ADF5D77}" type="slidenum">
              <a:rPr lang="en-US" smtClean="0"/>
              <a:t>‹#›</a:t>
            </a:fld>
            <a:endParaRPr lang="en-US"/>
          </a:p>
        </p:txBody>
      </p:sp>
    </p:spTree>
    <p:extLst>
      <p:ext uri="{BB962C8B-B14F-4D97-AF65-F5344CB8AC3E}">
        <p14:creationId xmlns:p14="http://schemas.microsoft.com/office/powerpoint/2010/main" val="5936365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4104ADA-AE3E-4C1A-95BE-8091948294A6}" type="datetime1">
              <a:rPr lang="en-US" smtClean="0"/>
              <a:t>7/28/2017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3DEBDC-E1A3-48E1-889E-17553ADF5D77}" type="slidenum">
              <a:rPr lang="en-US" smtClean="0"/>
              <a:t>‹#›</a:t>
            </a:fld>
            <a:endParaRPr lang="en-US"/>
          </a:p>
        </p:txBody>
      </p:sp>
    </p:spTree>
    <p:extLst>
      <p:ext uri="{BB962C8B-B14F-4D97-AF65-F5344CB8AC3E}">
        <p14:creationId xmlns:p14="http://schemas.microsoft.com/office/powerpoint/2010/main" val="30152198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0988015-E3AE-4889-8086-52E21CB84AF3}" type="datetime1">
              <a:rPr lang="en-US" smtClean="0"/>
              <a:t>7/28/2017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E3DEBDC-E1A3-48E1-889E-17553ADF5D77}" type="slidenum">
              <a:rPr lang="en-US" smtClean="0"/>
              <a:t>‹#›</a:t>
            </a:fld>
            <a:endParaRPr lang="en-US"/>
          </a:p>
        </p:txBody>
      </p:sp>
    </p:spTree>
    <p:extLst>
      <p:ext uri="{BB962C8B-B14F-4D97-AF65-F5344CB8AC3E}">
        <p14:creationId xmlns:p14="http://schemas.microsoft.com/office/powerpoint/2010/main" val="3025423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626CD6E-F466-4BE9-9166-36A1BF44D78C}" type="datetime1">
              <a:rPr lang="en-US" smtClean="0"/>
              <a:t>7/28/2017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E3DEBDC-E1A3-48E1-889E-17553ADF5D77}" type="slidenum">
              <a:rPr lang="en-US" smtClean="0"/>
              <a:t>‹#›</a:t>
            </a:fld>
            <a:endParaRPr lang="en-US"/>
          </a:p>
        </p:txBody>
      </p:sp>
    </p:spTree>
    <p:extLst>
      <p:ext uri="{BB962C8B-B14F-4D97-AF65-F5344CB8AC3E}">
        <p14:creationId xmlns:p14="http://schemas.microsoft.com/office/powerpoint/2010/main" val="35620417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2B6D03-83B5-4D54-9E25-A57C88B50CF1}" type="datetime1">
              <a:rPr lang="en-US" smtClean="0"/>
              <a:t>7/28/2017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E3DEBDC-E1A3-48E1-889E-17553ADF5D77}" type="slidenum">
              <a:rPr lang="en-US" smtClean="0"/>
              <a:t>‹#›</a:t>
            </a:fld>
            <a:endParaRPr lang="en-US"/>
          </a:p>
        </p:txBody>
      </p:sp>
    </p:spTree>
    <p:extLst>
      <p:ext uri="{BB962C8B-B14F-4D97-AF65-F5344CB8AC3E}">
        <p14:creationId xmlns:p14="http://schemas.microsoft.com/office/powerpoint/2010/main" val="368366314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CB31B39-5C02-40C3-8EE3-0EB1D99FA825}" type="datetime1">
              <a:rPr lang="en-US" smtClean="0"/>
              <a:t>7/28/2017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3DEBDC-E1A3-48E1-889E-17553ADF5D77}" type="slidenum">
              <a:rPr lang="en-US" smtClean="0"/>
              <a:t>‹#›</a:t>
            </a:fld>
            <a:endParaRPr lang="en-US"/>
          </a:p>
        </p:txBody>
      </p:sp>
    </p:spTree>
    <p:extLst>
      <p:ext uri="{BB962C8B-B14F-4D97-AF65-F5344CB8AC3E}">
        <p14:creationId xmlns:p14="http://schemas.microsoft.com/office/powerpoint/2010/main" val="28217925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1889343-8724-4BE6-AF4C-849E2DAB6C03}" type="datetime1">
              <a:rPr lang="en-US" smtClean="0"/>
              <a:t>7/28/2017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2B0F4C-37A1-4503-98F7-8A7F21577811}" type="slidenum">
              <a:rPr lang="en-US" smtClean="0"/>
              <a:pPr/>
              <a:t>‹#›</a:t>
            </a:fld>
            <a:endParaRPr lang="en-US"/>
          </a:p>
        </p:txBody>
      </p:sp>
    </p:spTree>
    <p:extLst>
      <p:ext uri="{BB962C8B-B14F-4D97-AF65-F5344CB8AC3E}">
        <p14:creationId xmlns:p14="http://schemas.microsoft.com/office/powerpoint/2010/main" val="1195214370"/>
      </p:ext>
    </p:extLst>
  </p:cSld>
  <p:clrMapOvr>
    <a:masterClrMapping/>
  </p:clrMapOvr>
  <p:transition spd="slow">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FD2004F-EEB1-446D-8251-3FEF0BD7B2A4}" type="datetime1">
              <a:rPr lang="en-US" smtClean="0"/>
              <a:t>7/28/2017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3DEBDC-E1A3-48E1-889E-17553ADF5D77}" type="slidenum">
              <a:rPr lang="en-US" smtClean="0"/>
              <a:t>‹#›</a:t>
            </a:fld>
            <a:endParaRPr lang="en-US"/>
          </a:p>
        </p:txBody>
      </p:sp>
    </p:spTree>
    <p:extLst>
      <p:ext uri="{BB962C8B-B14F-4D97-AF65-F5344CB8AC3E}">
        <p14:creationId xmlns:p14="http://schemas.microsoft.com/office/powerpoint/2010/main" val="403680970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8D4E9F-A8A7-4B8A-AB9C-D67802A91109}" type="datetime1">
              <a:rPr lang="en-US" smtClean="0"/>
              <a:t>7/28/2017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3DEBDC-E1A3-48E1-889E-17553ADF5D77}" type="slidenum">
              <a:rPr lang="en-US" smtClean="0"/>
              <a:t>‹#›</a:t>
            </a:fld>
            <a:endParaRPr lang="en-US"/>
          </a:p>
        </p:txBody>
      </p:sp>
    </p:spTree>
    <p:extLst>
      <p:ext uri="{BB962C8B-B14F-4D97-AF65-F5344CB8AC3E}">
        <p14:creationId xmlns:p14="http://schemas.microsoft.com/office/powerpoint/2010/main" val="81289022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9D60C5D-5809-42F1-BD23-D6E9858D940D}" type="datetime1">
              <a:rPr lang="en-US" smtClean="0"/>
              <a:t>7/28/2017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3DEBDC-E1A3-48E1-889E-17553ADF5D77}" type="slidenum">
              <a:rPr lang="en-US" smtClean="0"/>
              <a:t>‹#›</a:t>
            </a:fld>
            <a:endParaRPr lang="en-US"/>
          </a:p>
        </p:txBody>
      </p:sp>
    </p:spTree>
    <p:extLst>
      <p:ext uri="{BB962C8B-B14F-4D97-AF65-F5344CB8AC3E}">
        <p14:creationId xmlns:p14="http://schemas.microsoft.com/office/powerpoint/2010/main" val="29836111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7"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7" y="4589464"/>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FC40D17-FAEA-4C84-A9D3-8E759ECBD186}" type="datetime1">
              <a:rPr lang="en-US" smtClean="0"/>
              <a:t>7/28/2017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2B0F4C-37A1-4503-98F7-8A7F21577811}" type="slidenum">
              <a:rPr lang="en-US" smtClean="0"/>
              <a:pPr/>
              <a:t>‹#›</a:t>
            </a:fld>
            <a:endParaRPr lang="en-US"/>
          </a:p>
        </p:txBody>
      </p:sp>
    </p:spTree>
    <p:extLst>
      <p:ext uri="{BB962C8B-B14F-4D97-AF65-F5344CB8AC3E}">
        <p14:creationId xmlns:p14="http://schemas.microsoft.com/office/powerpoint/2010/main" val="1110317807"/>
      </p:ext>
    </p:extLst>
  </p:cSld>
  <p:clrMapOvr>
    <a:masterClrMapping/>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EA64EBB-DBFE-416D-BC45-4AA543283526}" type="datetime1">
              <a:rPr lang="en-US" smtClean="0"/>
              <a:t>7/28/2017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2B0F4C-37A1-4503-98F7-8A7F21577811}" type="slidenum">
              <a:rPr lang="en-US" smtClean="0"/>
              <a:pPr/>
              <a:t>‹#›</a:t>
            </a:fld>
            <a:endParaRPr lang="en-US"/>
          </a:p>
        </p:txBody>
      </p:sp>
    </p:spTree>
    <p:extLst>
      <p:ext uri="{BB962C8B-B14F-4D97-AF65-F5344CB8AC3E}">
        <p14:creationId xmlns:p14="http://schemas.microsoft.com/office/powerpoint/2010/main" val="3146779638"/>
      </p:ext>
    </p:extLst>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DFC0BB3-A507-4EF1-BD9D-323EA1890621}" type="datetime1">
              <a:rPr lang="en-US" smtClean="0"/>
              <a:t>7/28/2017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F2B0F4C-37A1-4503-98F7-8A7F21577811}" type="slidenum">
              <a:rPr lang="en-US" smtClean="0"/>
              <a:pPr/>
              <a:t>‹#›</a:t>
            </a:fld>
            <a:endParaRPr lang="en-US"/>
          </a:p>
        </p:txBody>
      </p:sp>
    </p:spTree>
    <p:extLst>
      <p:ext uri="{BB962C8B-B14F-4D97-AF65-F5344CB8AC3E}">
        <p14:creationId xmlns:p14="http://schemas.microsoft.com/office/powerpoint/2010/main" val="4031178233"/>
      </p:ext>
    </p:extLst>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4AB9E89-9B9E-4C5E-8041-6E9EA064B8D0}" type="datetime1">
              <a:rPr lang="en-US" smtClean="0"/>
              <a:t>7/28/2017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F2B0F4C-37A1-4503-98F7-8A7F21577811}" type="slidenum">
              <a:rPr lang="en-US" smtClean="0"/>
              <a:pPr/>
              <a:t>‹#›</a:t>
            </a:fld>
            <a:endParaRPr lang="en-US"/>
          </a:p>
        </p:txBody>
      </p:sp>
    </p:spTree>
    <p:extLst>
      <p:ext uri="{BB962C8B-B14F-4D97-AF65-F5344CB8AC3E}">
        <p14:creationId xmlns:p14="http://schemas.microsoft.com/office/powerpoint/2010/main" val="262428435"/>
      </p:ext>
    </p:extLst>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8743AF-6655-4FC7-8E53-ADEF780B6A3B}" type="datetime1">
              <a:rPr lang="en-US" smtClean="0"/>
              <a:t>7/28/2017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F2B0F4C-37A1-4503-98F7-8A7F21577811}" type="slidenum">
              <a:rPr lang="en-US" smtClean="0"/>
              <a:pPr/>
              <a:t>‹#›</a:t>
            </a:fld>
            <a:endParaRPr lang="en-US"/>
          </a:p>
        </p:txBody>
      </p:sp>
    </p:spTree>
    <p:extLst>
      <p:ext uri="{BB962C8B-B14F-4D97-AF65-F5344CB8AC3E}">
        <p14:creationId xmlns:p14="http://schemas.microsoft.com/office/powerpoint/2010/main" val="273424883"/>
      </p:ext>
    </p:extLst>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7BA2F8E-0A85-4AAE-B8E1-803D2CE87E66}" type="datetime1">
              <a:rPr lang="en-US" smtClean="0"/>
              <a:t>7/28/2017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2B0F4C-37A1-4503-98F7-8A7F21577811}" type="slidenum">
              <a:rPr lang="en-US" smtClean="0"/>
              <a:pPr/>
              <a:t>‹#›</a:t>
            </a:fld>
            <a:endParaRPr lang="en-US"/>
          </a:p>
        </p:txBody>
      </p:sp>
    </p:spTree>
    <p:extLst>
      <p:ext uri="{BB962C8B-B14F-4D97-AF65-F5344CB8AC3E}">
        <p14:creationId xmlns:p14="http://schemas.microsoft.com/office/powerpoint/2010/main" val="562129233"/>
      </p:ext>
    </p:extLst>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391" y="987426"/>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36FC43E-944D-4705-A662-8B105B598559}" type="datetime1">
              <a:rPr lang="en-US" smtClean="0"/>
              <a:t>7/28/2017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2B0F4C-37A1-4503-98F7-8A7F21577811}" type="slidenum">
              <a:rPr lang="en-US" smtClean="0"/>
              <a:pPr/>
              <a:t>‹#›</a:t>
            </a:fld>
            <a:endParaRPr lang="en-US"/>
          </a:p>
        </p:txBody>
      </p:sp>
    </p:spTree>
    <p:extLst>
      <p:ext uri="{BB962C8B-B14F-4D97-AF65-F5344CB8AC3E}">
        <p14:creationId xmlns:p14="http://schemas.microsoft.com/office/powerpoint/2010/main" val="3752871373"/>
      </p:ext>
    </p:extLst>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6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6F2E39-CEE4-4D8D-8463-33D22C9F9B41}" type="datetime1">
              <a:rPr lang="en-US" smtClean="0"/>
              <a:t>7/28/2017</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2B0F4C-37A1-4503-98F7-8A7F21577811}" type="slidenum">
              <a:rPr lang="en-US" smtClean="0"/>
              <a:pPr/>
              <a:t>‹#›</a:t>
            </a:fld>
            <a:endParaRPr lang="en-US"/>
          </a:p>
        </p:txBody>
      </p:sp>
    </p:spTree>
    <p:extLst>
      <p:ext uri="{BB962C8B-B14F-4D97-AF65-F5344CB8AC3E}">
        <p14:creationId xmlns:p14="http://schemas.microsoft.com/office/powerpoint/2010/main" val="23702101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fade/>
  </p:transition>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70CA35-AC39-498D-8BF9-D0B9072CFB31}" type="datetime1">
              <a:rPr lang="en-US" smtClean="0"/>
              <a:t>7/28/2017</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3DEBDC-E1A3-48E1-889E-17553ADF5D77}" type="slidenum">
              <a:rPr lang="en-US" smtClean="0"/>
              <a:t>‹#›</a:t>
            </a:fld>
            <a:endParaRPr lang="en-US"/>
          </a:p>
        </p:txBody>
      </p:sp>
    </p:spTree>
    <p:extLst>
      <p:ext uri="{BB962C8B-B14F-4D97-AF65-F5344CB8AC3E}">
        <p14:creationId xmlns:p14="http://schemas.microsoft.com/office/powerpoint/2010/main" val="208618381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9.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0.xml"/><Relationship Id="rId1" Type="http://schemas.openxmlformats.org/officeDocument/2006/relationships/slideLayout" Target="../slideLayouts/slideLayout1.xml"/><Relationship Id="rId4" Type="http://schemas.openxmlformats.org/officeDocument/2006/relationships/image" Target="../media/image4.emf"/></Relationships>
</file>

<file path=ppt/slides/_rels/slide3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0.xml"/><Relationship Id="rId1" Type="http://schemas.openxmlformats.org/officeDocument/2006/relationships/slideLayout" Target="../slideLayouts/slideLayout1.xml"/><Relationship Id="rId5" Type="http://schemas.openxmlformats.org/officeDocument/2006/relationships/image" Target="../media/image6.jpg"/><Relationship Id="rId4" Type="http://schemas.openxmlformats.org/officeDocument/2006/relationships/image" Target="../media/image5.gif"/></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314326" y="396551"/>
            <a:ext cx="8515349" cy="6064898"/>
          </a:xfrm>
          <a:prstGeom prst="roundRect">
            <a:avLst/>
          </a:prstGeom>
          <a:solidFill>
            <a:schemeClr val="bg1"/>
          </a:solidFill>
          <a:ln w="25400">
            <a:solidFill>
              <a:srgbClr val="99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4074847"/>
            <a:ext cx="9144000" cy="1334276"/>
          </a:xfrm>
          <a:prstGeom prst="rect">
            <a:avLst/>
          </a:prstGeom>
          <a:solidFill>
            <a:schemeClr val="tx1">
              <a:lumMod val="65000"/>
              <a:lumOff val="35000"/>
            </a:schemeClr>
          </a:solidFill>
          <a:ln>
            <a:solidFill>
              <a:schemeClr val="tx1">
                <a:lumMod val="65000"/>
                <a:lumOff val="35000"/>
              </a:schemeClr>
            </a:solidFill>
          </a:ln>
          <a:effectLst>
            <a:reflection blurRad="6350" stA="50000" endA="300" endPos="5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1143000" y="3871732"/>
            <a:ext cx="6858000" cy="1530000"/>
          </a:xfrm>
        </p:spPr>
        <p:txBody>
          <a:bodyPr>
            <a:normAutofit/>
          </a:bodyPr>
          <a:lstStyle/>
          <a:p>
            <a:pPr>
              <a:lnSpc>
                <a:spcPts val="2000"/>
              </a:lnSpc>
            </a:pPr>
            <a:r>
              <a:rPr lang="en-US" sz="6600" baseline="30000" dirty="0">
                <a:solidFill>
                  <a:schemeClr val="bg1"/>
                </a:solidFill>
                <a:latin typeface="Adobe Caslon Pro" panose="0205050205050A020403" pitchFamily="18" charset="0"/>
              </a:rPr>
              <a:t>Judges Clinic</a:t>
            </a:r>
            <a:br>
              <a:rPr lang="en-US" sz="6600" dirty="0">
                <a:solidFill>
                  <a:schemeClr val="bg1"/>
                </a:solidFill>
                <a:latin typeface="Adobe Caslon Pro" panose="0205050205050A020403" pitchFamily="18" charset="0"/>
              </a:rPr>
            </a:br>
            <a:r>
              <a:rPr lang="en-US" sz="6600" dirty="0">
                <a:solidFill>
                  <a:schemeClr val="bg1"/>
                </a:solidFill>
                <a:latin typeface="Adobe Caslon Pro" panose="0205050205050A020403" pitchFamily="18" charset="0"/>
              </a:rPr>
              <a:t> </a:t>
            </a:r>
            <a:br>
              <a:rPr lang="en-US" baseline="30000" dirty="0">
                <a:solidFill>
                  <a:schemeClr val="bg1"/>
                </a:solidFill>
                <a:latin typeface="Adobe Caslon Pro" panose="0205050205050A020403" pitchFamily="18" charset="0"/>
              </a:rPr>
            </a:br>
            <a:r>
              <a:rPr lang="en-US" sz="2800" dirty="0">
                <a:solidFill>
                  <a:schemeClr val="bg1"/>
                </a:solidFill>
                <a:latin typeface="Myriad Pro Light" panose="020B0403030403020204" pitchFamily="34" charset="0"/>
                <a:cs typeface="Myriad Arabic" panose="01010101010101010101" pitchFamily="50" charset="-78"/>
              </a:rPr>
              <a:t>2017</a:t>
            </a:r>
            <a:endParaRPr lang="en-US" dirty="0">
              <a:solidFill>
                <a:schemeClr val="bg1"/>
              </a:solidFill>
              <a:latin typeface="Adobe Caslon Pro" panose="0205050205050A020403" pitchFamily="18" charset="0"/>
            </a:endParaRPr>
          </a:p>
        </p:txBody>
      </p:sp>
      <p:pic>
        <p:nvPicPr>
          <p:cNvPr id="1026" name="Picture 6" descr="C:\Users\Richard\Documents\100MYDOCS\Water Ski\WBC\LOGOS\WBC_LOG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83260" y="730791"/>
            <a:ext cx="2958744" cy="15718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7260DECC-2492-467B-A430-073114ED38FD}"/>
              </a:ext>
            </a:extLst>
          </p:cNvPr>
          <p:cNvSpPr>
            <a:spLocks noGrp="1"/>
          </p:cNvSpPr>
          <p:nvPr>
            <p:ph type="sldNum" sz="quarter" idx="12"/>
          </p:nvPr>
        </p:nvSpPr>
        <p:spPr/>
        <p:txBody>
          <a:bodyPr/>
          <a:lstStyle/>
          <a:p>
            <a:fld id="{CF2B0F4C-37A1-4503-98F7-8A7F21577811}" type="slidenum">
              <a:rPr lang="en-US" smtClean="0"/>
              <a:pPr/>
              <a:t>1</a:t>
            </a:fld>
            <a:endParaRPr lang="en-US"/>
          </a:p>
        </p:txBody>
      </p:sp>
    </p:spTree>
    <p:extLst>
      <p:ext uri="{BB962C8B-B14F-4D97-AF65-F5344CB8AC3E}">
        <p14:creationId xmlns:p14="http://schemas.microsoft.com/office/powerpoint/2010/main" val="2624838482"/>
      </p:ext>
    </p:extLst>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725" y="323385"/>
            <a:ext cx="8926551" cy="6367347"/>
          </a:xfrm>
          <a:prstGeom prst="rect">
            <a:avLst/>
          </a:prstGeom>
          <a:solidFill>
            <a:schemeClr val="bg1"/>
          </a:solidFill>
          <a:ln w="25400">
            <a:solidFill>
              <a:srgbClr val="99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5206"/>
            <a:ext cx="9144000" cy="1334276"/>
          </a:xfrm>
          <a:prstGeom prst="rect">
            <a:avLst/>
          </a:prstGeom>
          <a:solidFill>
            <a:schemeClr val="tx1">
              <a:lumMod val="65000"/>
              <a:lumOff val="35000"/>
            </a:schemeClr>
          </a:solidFill>
          <a:ln>
            <a:solidFill>
              <a:schemeClr val="tx1">
                <a:lumMod val="65000"/>
                <a:lumOff val="35000"/>
              </a:schemeClr>
            </a:solidFill>
          </a:ln>
          <a:effectLst>
            <a:outerShdw blurRad="76200" dir="18900000" sy="23000" kx="-1200000" algn="bl" rotWithShape="0">
              <a:prstClr val="black">
                <a:alpha val="20000"/>
              </a:prstClr>
            </a:outerShdw>
            <a:reflection blurRad="254000" stA="42000" endPos="23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p:cNvSpPr txBox="1"/>
          <p:nvPr/>
        </p:nvSpPr>
        <p:spPr>
          <a:xfrm>
            <a:off x="318419" y="1493646"/>
            <a:ext cx="7568890" cy="4339650"/>
          </a:xfrm>
          <a:prstGeom prst="rect">
            <a:avLst/>
          </a:prstGeom>
          <a:noFill/>
        </p:spPr>
        <p:txBody>
          <a:bodyPr wrap="square" rtlCol="0">
            <a:spAutoFit/>
          </a:bodyPr>
          <a:lstStyle/>
          <a:p>
            <a:r>
              <a:rPr lang="en-US" sz="2200" b="1" dirty="0"/>
              <a:t>Rope-on-Foot BSP. </a:t>
            </a:r>
            <a:r>
              <a:rPr lang="en-US" sz="2200" dirty="0"/>
              <a:t>The skier shall have both</a:t>
            </a:r>
          </a:p>
          <a:p>
            <a:r>
              <a:rPr lang="en-US" sz="2200" dirty="0"/>
              <a:t>hands free from the handle and the surface of the</a:t>
            </a:r>
          </a:p>
          <a:p>
            <a:r>
              <a:rPr lang="en-US" sz="2200" dirty="0"/>
              <a:t>water and only the lifted foot holds the handle. The</a:t>
            </a:r>
          </a:p>
          <a:p>
            <a:r>
              <a:rPr lang="en-US" sz="2200" dirty="0"/>
              <a:t>rope shall be in line with the center of the skier’s</a:t>
            </a:r>
          </a:p>
          <a:p>
            <a:r>
              <a:rPr lang="en-US" sz="2200" dirty="0"/>
              <a:t>body.</a:t>
            </a:r>
          </a:p>
          <a:p>
            <a:endParaRPr lang="en-US" sz="2200" dirty="0"/>
          </a:p>
          <a:p>
            <a:r>
              <a:rPr lang="en-US" sz="2200" b="1" dirty="0"/>
              <a:t>R</a:t>
            </a:r>
            <a:r>
              <a:rPr lang="en-US" sz="2400" b="1" dirty="0"/>
              <a:t>ope-on-foot BSP allows for instant recognition. There is no required time that this BSP must be held for recognition only that it is displayed whilst in control. So a skier in full control may only release the handle for an instant while a skier who is unsteady may have hold the position longer before stability and control are recognized.</a:t>
            </a:r>
          </a:p>
        </p:txBody>
      </p:sp>
      <p:sp>
        <p:nvSpPr>
          <p:cNvPr id="12" name="Title 2"/>
          <p:cNvSpPr txBox="1">
            <a:spLocks/>
          </p:cNvSpPr>
          <p:nvPr/>
        </p:nvSpPr>
        <p:spPr>
          <a:xfrm>
            <a:off x="206297" y="169221"/>
            <a:ext cx="6858000" cy="1103255"/>
          </a:xfrm>
          <a:prstGeom prst="rect">
            <a:avLst/>
          </a:prstGeom>
        </p:spPr>
        <p:txBody>
          <a:bodyPr vert="horz" lIns="91440" tIns="45720" rIns="91440" bIns="45720" rtlCol="0" anchor="b">
            <a:normAutofit fontScale="85000" lnSpcReduction="20000"/>
          </a:body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5400" b="0" i="0" u="none" strike="noStrike" kern="1200" cap="none" spc="0" normalizeH="0" baseline="0" noProof="0" dirty="0">
                <a:ln>
                  <a:noFill/>
                </a:ln>
                <a:solidFill>
                  <a:schemeClr val="bg1"/>
                </a:solidFill>
                <a:effectLst/>
                <a:uLnTx/>
                <a:uFillTx/>
                <a:ea typeface="+mj-ea"/>
                <a:cs typeface="+mj-cs"/>
              </a:rPr>
              <a:t>BSP – Barefoot</a:t>
            </a:r>
            <a:r>
              <a:rPr kumimoji="0" lang="en-US" sz="5400" b="0" i="0" u="none" strike="noStrike" kern="1200" cap="none" spc="0" normalizeH="0" noProof="0" dirty="0">
                <a:ln>
                  <a:noFill/>
                </a:ln>
                <a:solidFill>
                  <a:schemeClr val="bg1"/>
                </a:solidFill>
                <a:effectLst/>
                <a:uLnTx/>
                <a:uFillTx/>
                <a:ea typeface="+mj-ea"/>
                <a:cs typeface="+mj-cs"/>
              </a:rPr>
              <a:t> Skiing Position</a:t>
            </a:r>
            <a:endParaRPr kumimoji="0" lang="en-US" sz="5400" b="0" i="0" u="none" strike="noStrike" kern="1200" cap="none" spc="0" normalizeH="0" baseline="0" noProof="0" dirty="0">
              <a:ln>
                <a:noFill/>
              </a:ln>
              <a:solidFill>
                <a:schemeClr val="bg1"/>
              </a:solidFill>
              <a:effectLst/>
              <a:uLnTx/>
              <a:uFillTx/>
              <a:ea typeface="+mj-ea"/>
              <a:cs typeface="+mj-cs"/>
            </a:endParaRPr>
          </a:p>
        </p:txBody>
      </p:sp>
      <p:pic>
        <p:nvPicPr>
          <p:cNvPr id="10" name="Picture 6" descr="C:\Users\Richard\Documents\100MYDOCS\Water Ski\WBC\LOGOS\WBC_LOG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6298" y="5883708"/>
            <a:ext cx="1300769" cy="6910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a:extLst>
              <a:ext uri="{FF2B5EF4-FFF2-40B4-BE49-F238E27FC236}">
                <a16:creationId xmlns:a16="http://schemas.microsoft.com/office/drawing/2014/main" id="{14CD5414-CF8A-4AE1-9CBB-0A318F5FD798}"/>
              </a:ext>
            </a:extLst>
          </p:cNvPr>
          <p:cNvSpPr>
            <a:spLocks noGrp="1"/>
          </p:cNvSpPr>
          <p:nvPr>
            <p:ph type="sldNum" sz="quarter" idx="12"/>
          </p:nvPr>
        </p:nvSpPr>
        <p:spPr/>
        <p:txBody>
          <a:bodyPr/>
          <a:lstStyle/>
          <a:p>
            <a:fld id="{CF2B0F4C-37A1-4503-98F7-8A7F21577811}" type="slidenum">
              <a:rPr lang="en-US" smtClean="0"/>
              <a:pPr/>
              <a:t>10</a:t>
            </a:fld>
            <a:endParaRPr lang="en-US"/>
          </a:p>
        </p:txBody>
      </p:sp>
    </p:spTree>
    <p:extLst>
      <p:ext uri="{BB962C8B-B14F-4D97-AF65-F5344CB8AC3E}">
        <p14:creationId xmlns:p14="http://schemas.microsoft.com/office/powerpoint/2010/main" val="427021141"/>
      </p:ext>
    </p:extLst>
  </p:cSld>
  <p:clrMapOvr>
    <a:masterClrMapping/>
  </p:clrMapOvr>
  <p:transition spd="slow">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725" y="323385"/>
            <a:ext cx="8926551" cy="6367347"/>
          </a:xfrm>
          <a:prstGeom prst="rect">
            <a:avLst/>
          </a:prstGeom>
          <a:solidFill>
            <a:schemeClr val="bg1"/>
          </a:solidFill>
          <a:ln w="25400">
            <a:solidFill>
              <a:srgbClr val="99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5206"/>
            <a:ext cx="9144000" cy="1334276"/>
          </a:xfrm>
          <a:prstGeom prst="rect">
            <a:avLst/>
          </a:prstGeom>
          <a:solidFill>
            <a:schemeClr val="tx1">
              <a:lumMod val="65000"/>
              <a:lumOff val="35000"/>
            </a:schemeClr>
          </a:solidFill>
          <a:ln>
            <a:solidFill>
              <a:schemeClr val="tx1">
                <a:lumMod val="65000"/>
                <a:lumOff val="35000"/>
              </a:schemeClr>
            </a:solidFill>
          </a:ln>
          <a:effectLst>
            <a:outerShdw blurRad="76200" dir="18900000" sy="23000" kx="-1200000" algn="bl" rotWithShape="0">
              <a:prstClr val="black">
                <a:alpha val="20000"/>
              </a:prstClr>
            </a:outerShdw>
            <a:reflection blurRad="254000" stA="42000" endPos="23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p:cNvSpPr txBox="1"/>
          <p:nvPr/>
        </p:nvSpPr>
        <p:spPr>
          <a:xfrm>
            <a:off x="318419" y="1493646"/>
            <a:ext cx="7568890" cy="5293757"/>
          </a:xfrm>
          <a:prstGeom prst="rect">
            <a:avLst/>
          </a:prstGeom>
          <a:noFill/>
        </p:spPr>
        <p:txBody>
          <a:bodyPr wrap="square" rtlCol="0">
            <a:spAutoFit/>
          </a:bodyPr>
          <a:lstStyle/>
          <a:p>
            <a:r>
              <a:rPr lang="en-US" sz="2400" b="1" dirty="0"/>
              <a:t>Line BSP. </a:t>
            </a:r>
            <a:r>
              <a:rPr lang="en-US" sz="2400" dirty="0"/>
              <a:t>The skier is backward with the handle</a:t>
            </a:r>
          </a:p>
          <a:p>
            <a:r>
              <a:rPr lang="en-US" sz="2400" dirty="0"/>
              <a:t>held only between the legs.</a:t>
            </a:r>
            <a:endParaRPr lang="en-US" sz="2200" b="1" dirty="0"/>
          </a:p>
          <a:p>
            <a:endParaRPr lang="en-US" sz="2200" b="1" dirty="0"/>
          </a:p>
          <a:p>
            <a:r>
              <a:rPr lang="en-US" sz="2400" b="1" dirty="0"/>
              <a:t>If both hands are on the handle both arms must be on the front of the body and between the legs.</a:t>
            </a:r>
            <a:endParaRPr lang="en-US" sz="2200" b="1" dirty="0"/>
          </a:p>
          <a:p>
            <a:endParaRPr lang="en-US" sz="2200" b="1" dirty="0"/>
          </a:p>
          <a:p>
            <a:r>
              <a:rPr lang="en-US" sz="2200" b="1" dirty="0"/>
              <a:t>Slide-Slide BSP. </a:t>
            </a:r>
            <a:r>
              <a:rPr lang="en-US" sz="2200" dirty="0"/>
              <a:t>Both feet are held in a position at</a:t>
            </a:r>
          </a:p>
          <a:p>
            <a:r>
              <a:rPr lang="en-US" sz="2200" dirty="0"/>
              <a:t>least 90 degrees to the path of the towboat.</a:t>
            </a:r>
          </a:p>
          <a:p>
            <a:endParaRPr lang="en-US" sz="2200" dirty="0"/>
          </a:p>
          <a:p>
            <a:r>
              <a:rPr lang="en-US" sz="2200" b="1" dirty="0"/>
              <a:t>You must be able to clearly see both feet on the water and the skier’s heels must be in front of their toes.</a:t>
            </a:r>
          </a:p>
          <a:p>
            <a:endParaRPr lang="en-US" sz="2200" dirty="0"/>
          </a:p>
          <a:p>
            <a:endParaRPr lang="en-US" sz="2200" dirty="0"/>
          </a:p>
          <a:p>
            <a:endParaRPr lang="en-US" sz="2200" b="1" dirty="0">
              <a:latin typeface="Myriad Pro" pitchFamily="34" charset="0"/>
            </a:endParaRPr>
          </a:p>
          <a:p>
            <a:endParaRPr lang="en-US" sz="2200" b="1" dirty="0">
              <a:latin typeface="Myriad Pro" pitchFamily="34" charset="0"/>
            </a:endParaRPr>
          </a:p>
        </p:txBody>
      </p:sp>
      <p:sp>
        <p:nvSpPr>
          <p:cNvPr id="12" name="Title 2"/>
          <p:cNvSpPr txBox="1">
            <a:spLocks/>
          </p:cNvSpPr>
          <p:nvPr/>
        </p:nvSpPr>
        <p:spPr>
          <a:xfrm>
            <a:off x="206297" y="169221"/>
            <a:ext cx="6858000" cy="1103255"/>
          </a:xfrm>
          <a:prstGeom prst="rect">
            <a:avLst/>
          </a:prstGeom>
        </p:spPr>
        <p:txBody>
          <a:bodyPr vert="horz" lIns="91440" tIns="45720" rIns="91440" bIns="45720" rtlCol="0" anchor="b">
            <a:normAutofit fontScale="85000" lnSpcReduction="20000"/>
          </a:body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5400" b="0" i="0" u="none" strike="noStrike" kern="1200" cap="none" spc="0" normalizeH="0" baseline="0" noProof="0" dirty="0">
                <a:ln>
                  <a:noFill/>
                </a:ln>
                <a:solidFill>
                  <a:schemeClr val="bg1"/>
                </a:solidFill>
                <a:effectLst/>
                <a:uLnTx/>
                <a:uFillTx/>
                <a:ea typeface="+mj-ea"/>
                <a:cs typeface="+mj-cs"/>
              </a:rPr>
              <a:t>BSP – Barefoot</a:t>
            </a:r>
            <a:r>
              <a:rPr kumimoji="0" lang="en-US" sz="5400" b="0" i="0" u="none" strike="noStrike" kern="1200" cap="none" spc="0" normalizeH="0" noProof="0" dirty="0">
                <a:ln>
                  <a:noFill/>
                </a:ln>
                <a:solidFill>
                  <a:schemeClr val="bg1"/>
                </a:solidFill>
                <a:effectLst/>
                <a:uLnTx/>
                <a:uFillTx/>
                <a:ea typeface="+mj-ea"/>
                <a:cs typeface="+mj-cs"/>
              </a:rPr>
              <a:t> Skiing Position</a:t>
            </a:r>
            <a:endParaRPr kumimoji="0" lang="en-US" sz="5400" b="0" i="0" u="none" strike="noStrike" kern="1200" cap="none" spc="0" normalizeH="0" baseline="0" noProof="0" dirty="0">
              <a:ln>
                <a:noFill/>
              </a:ln>
              <a:solidFill>
                <a:schemeClr val="bg1"/>
              </a:solidFill>
              <a:effectLst/>
              <a:uLnTx/>
              <a:uFillTx/>
              <a:ea typeface="+mj-ea"/>
              <a:cs typeface="+mj-cs"/>
            </a:endParaRPr>
          </a:p>
        </p:txBody>
      </p:sp>
      <p:pic>
        <p:nvPicPr>
          <p:cNvPr id="10" name="Picture 6" descr="C:\Users\Richard\Documents\100MYDOCS\Water Ski\WBC\LOGOS\WBC_LOG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6298" y="5883708"/>
            <a:ext cx="1300769" cy="6910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a:extLst>
              <a:ext uri="{FF2B5EF4-FFF2-40B4-BE49-F238E27FC236}">
                <a16:creationId xmlns:a16="http://schemas.microsoft.com/office/drawing/2014/main" id="{1D18E343-AC1E-4DB1-A52C-25BC6141794F}"/>
              </a:ext>
            </a:extLst>
          </p:cNvPr>
          <p:cNvSpPr>
            <a:spLocks noGrp="1"/>
          </p:cNvSpPr>
          <p:nvPr>
            <p:ph type="sldNum" sz="quarter" idx="12"/>
          </p:nvPr>
        </p:nvSpPr>
        <p:spPr/>
        <p:txBody>
          <a:bodyPr/>
          <a:lstStyle/>
          <a:p>
            <a:fld id="{CF2B0F4C-37A1-4503-98F7-8A7F21577811}" type="slidenum">
              <a:rPr lang="en-US" smtClean="0"/>
              <a:pPr/>
              <a:t>11</a:t>
            </a:fld>
            <a:endParaRPr lang="en-US"/>
          </a:p>
        </p:txBody>
      </p:sp>
    </p:spTree>
    <p:extLst>
      <p:ext uri="{BB962C8B-B14F-4D97-AF65-F5344CB8AC3E}">
        <p14:creationId xmlns:p14="http://schemas.microsoft.com/office/powerpoint/2010/main" val="1244036391"/>
      </p:ext>
    </p:extLst>
  </p:cSld>
  <p:clrMapOvr>
    <a:masterClrMapping/>
  </p:clrMapOvr>
  <p:transition spd="slow">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725" y="323385"/>
            <a:ext cx="8926551" cy="6367347"/>
          </a:xfrm>
          <a:prstGeom prst="rect">
            <a:avLst/>
          </a:prstGeom>
          <a:solidFill>
            <a:schemeClr val="bg1"/>
          </a:solidFill>
          <a:ln w="25400">
            <a:solidFill>
              <a:srgbClr val="99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5206"/>
            <a:ext cx="9144000" cy="1334276"/>
          </a:xfrm>
          <a:prstGeom prst="rect">
            <a:avLst/>
          </a:prstGeom>
          <a:solidFill>
            <a:schemeClr val="tx1">
              <a:lumMod val="65000"/>
              <a:lumOff val="35000"/>
            </a:schemeClr>
          </a:solidFill>
          <a:ln>
            <a:solidFill>
              <a:schemeClr val="tx1">
                <a:lumMod val="65000"/>
                <a:lumOff val="35000"/>
              </a:schemeClr>
            </a:solidFill>
          </a:ln>
          <a:effectLst>
            <a:outerShdw blurRad="76200" dir="18900000" sy="23000" kx="-1200000" algn="bl" rotWithShape="0">
              <a:prstClr val="black">
                <a:alpha val="20000"/>
              </a:prstClr>
            </a:outerShdw>
            <a:reflection blurRad="254000" stA="42000" endPos="23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p:cNvSpPr txBox="1"/>
          <p:nvPr/>
        </p:nvSpPr>
        <p:spPr>
          <a:xfrm>
            <a:off x="318419" y="1493646"/>
            <a:ext cx="7568890" cy="2308324"/>
          </a:xfrm>
          <a:prstGeom prst="rect">
            <a:avLst/>
          </a:prstGeom>
          <a:noFill/>
        </p:spPr>
        <p:txBody>
          <a:bodyPr wrap="square" rtlCol="0">
            <a:spAutoFit/>
          </a:bodyPr>
          <a:lstStyle/>
          <a:p>
            <a:r>
              <a:rPr lang="en-US" sz="2400" b="1" dirty="0"/>
              <a:t>BSP is instantly recognizable. That means the skier is not required to hold BSP for a pause between tricks but must display to the judge that they are in control and are able to hold the necessary positions at will. Once the judge has recognized BSP it is not necessary to hold it any longer and the skier may move onto the next trick.</a:t>
            </a:r>
            <a:endParaRPr lang="en-US" sz="2400" b="1" dirty="0">
              <a:latin typeface="Myriad Pro" pitchFamily="34" charset="0"/>
            </a:endParaRPr>
          </a:p>
        </p:txBody>
      </p:sp>
      <p:sp>
        <p:nvSpPr>
          <p:cNvPr id="12" name="Title 2"/>
          <p:cNvSpPr txBox="1">
            <a:spLocks/>
          </p:cNvSpPr>
          <p:nvPr/>
        </p:nvSpPr>
        <p:spPr>
          <a:xfrm>
            <a:off x="206297" y="169221"/>
            <a:ext cx="6858000" cy="1103255"/>
          </a:xfrm>
          <a:prstGeom prst="rect">
            <a:avLst/>
          </a:prstGeom>
        </p:spPr>
        <p:txBody>
          <a:bodyPr vert="horz" lIns="91440" tIns="45720" rIns="91440" bIns="45720" rtlCol="0" anchor="b">
            <a:normAutofit fontScale="85000" lnSpcReduction="20000"/>
          </a:body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5400" b="0" i="0" u="none" strike="noStrike" kern="1200" cap="none" spc="0" normalizeH="0" baseline="0" noProof="0" dirty="0">
                <a:ln>
                  <a:noFill/>
                </a:ln>
                <a:solidFill>
                  <a:schemeClr val="bg1"/>
                </a:solidFill>
                <a:effectLst/>
                <a:uLnTx/>
                <a:uFillTx/>
                <a:latin typeface="Adobe Caslon Pro" pitchFamily="18" charset="0"/>
                <a:ea typeface="+mj-ea"/>
                <a:cs typeface="+mj-cs"/>
              </a:rPr>
              <a:t>BSP – Barefoot</a:t>
            </a:r>
            <a:r>
              <a:rPr kumimoji="0" lang="en-US" sz="5400" b="0" i="0" u="none" strike="noStrike" kern="1200" cap="none" spc="0" normalizeH="0" noProof="0" dirty="0">
                <a:ln>
                  <a:noFill/>
                </a:ln>
                <a:solidFill>
                  <a:schemeClr val="bg1"/>
                </a:solidFill>
                <a:effectLst/>
                <a:uLnTx/>
                <a:uFillTx/>
                <a:latin typeface="Adobe Caslon Pro" pitchFamily="18" charset="0"/>
                <a:ea typeface="+mj-ea"/>
                <a:cs typeface="+mj-cs"/>
              </a:rPr>
              <a:t> Skiing Position</a:t>
            </a:r>
            <a:endParaRPr kumimoji="0" lang="en-US" sz="5400" b="0" i="0" u="none" strike="noStrike" kern="1200" cap="none" spc="0" normalizeH="0" baseline="0" noProof="0" dirty="0">
              <a:ln>
                <a:noFill/>
              </a:ln>
              <a:solidFill>
                <a:schemeClr val="bg1"/>
              </a:solidFill>
              <a:effectLst/>
              <a:uLnTx/>
              <a:uFillTx/>
              <a:latin typeface="Adobe Caslon Pro" pitchFamily="18" charset="0"/>
              <a:ea typeface="+mj-ea"/>
              <a:cs typeface="+mj-cs"/>
            </a:endParaRPr>
          </a:p>
        </p:txBody>
      </p:sp>
      <p:pic>
        <p:nvPicPr>
          <p:cNvPr id="10" name="Picture 6" descr="C:\Users\Richard\Documents\100MYDOCS\Water Ski\WBC\LOGOS\WBC_LOG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6298" y="5883708"/>
            <a:ext cx="1300769" cy="6910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a:extLst>
              <a:ext uri="{FF2B5EF4-FFF2-40B4-BE49-F238E27FC236}">
                <a16:creationId xmlns:a16="http://schemas.microsoft.com/office/drawing/2014/main" id="{465CC0E4-D363-46E5-98D1-4FDBB6FA7DC3}"/>
              </a:ext>
            </a:extLst>
          </p:cNvPr>
          <p:cNvSpPr>
            <a:spLocks noGrp="1"/>
          </p:cNvSpPr>
          <p:nvPr>
            <p:ph type="sldNum" sz="quarter" idx="12"/>
          </p:nvPr>
        </p:nvSpPr>
        <p:spPr/>
        <p:txBody>
          <a:bodyPr/>
          <a:lstStyle/>
          <a:p>
            <a:fld id="{CF2B0F4C-37A1-4503-98F7-8A7F21577811}" type="slidenum">
              <a:rPr lang="en-US" smtClean="0"/>
              <a:pPr/>
              <a:t>12</a:t>
            </a:fld>
            <a:endParaRPr lang="en-US"/>
          </a:p>
        </p:txBody>
      </p:sp>
    </p:spTree>
    <p:extLst>
      <p:ext uri="{BB962C8B-B14F-4D97-AF65-F5344CB8AC3E}">
        <p14:creationId xmlns:p14="http://schemas.microsoft.com/office/powerpoint/2010/main" val="1485533420"/>
      </p:ext>
    </p:extLst>
  </p:cSld>
  <p:clrMapOvr>
    <a:masterClrMapping/>
  </p:clrMapOvr>
  <p:transition spd="slow">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725" y="323385"/>
            <a:ext cx="8926551" cy="6367347"/>
          </a:xfrm>
          <a:prstGeom prst="rect">
            <a:avLst/>
          </a:prstGeom>
          <a:solidFill>
            <a:schemeClr val="bg1"/>
          </a:solidFill>
          <a:ln w="25400">
            <a:solidFill>
              <a:srgbClr val="99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5206"/>
            <a:ext cx="9144000" cy="1334276"/>
          </a:xfrm>
          <a:prstGeom prst="rect">
            <a:avLst/>
          </a:prstGeom>
          <a:solidFill>
            <a:schemeClr val="tx1">
              <a:lumMod val="65000"/>
              <a:lumOff val="35000"/>
            </a:schemeClr>
          </a:solidFill>
          <a:ln>
            <a:solidFill>
              <a:schemeClr val="tx1">
                <a:lumMod val="65000"/>
                <a:lumOff val="35000"/>
              </a:schemeClr>
            </a:solidFill>
          </a:ln>
          <a:effectLst>
            <a:outerShdw blurRad="76200" dir="18900000" sy="23000" kx="-1200000" algn="bl" rotWithShape="0">
              <a:prstClr val="black">
                <a:alpha val="20000"/>
              </a:prstClr>
            </a:outerShdw>
            <a:reflection blurRad="254000" stA="42000" endPos="23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p:cNvSpPr txBox="1"/>
          <p:nvPr/>
        </p:nvSpPr>
        <p:spPr>
          <a:xfrm>
            <a:off x="376396" y="1764467"/>
            <a:ext cx="8191134" cy="4339650"/>
          </a:xfrm>
          <a:prstGeom prst="rect">
            <a:avLst/>
          </a:prstGeom>
          <a:noFill/>
        </p:spPr>
        <p:txBody>
          <a:bodyPr wrap="square" rtlCol="0">
            <a:spAutoFit/>
          </a:bodyPr>
          <a:lstStyle/>
          <a:p>
            <a:pPr marL="342900" indent="-342900">
              <a:buFontTx/>
              <a:buChar char="-"/>
            </a:pPr>
            <a:r>
              <a:rPr lang="en-US" sz="2200" b="1" dirty="0" err="1"/>
              <a:t>Planing</a:t>
            </a:r>
            <a:r>
              <a:rPr lang="en-US" sz="2200" b="1" dirty="0"/>
              <a:t> Speed.  </a:t>
            </a:r>
            <a:r>
              <a:rPr lang="en-US" sz="2200" dirty="0"/>
              <a:t>The planning speed/rpm shall be given in units of 1 </a:t>
            </a:r>
            <a:r>
              <a:rPr lang="en-US" sz="2200" dirty="0" err="1"/>
              <a:t>kph</a:t>
            </a:r>
            <a:r>
              <a:rPr lang="en-US" sz="2200" dirty="0"/>
              <a:t>/1/2mph/100rpm with a tolerance of +/- 5kph/3mph/200rpm.  Once the planning speed/rpm is achieved it shall be held according to the skier’s instructions.</a:t>
            </a:r>
          </a:p>
          <a:p>
            <a:pPr marL="342900" indent="-342900">
              <a:buFontTx/>
              <a:buChar char="-"/>
            </a:pPr>
            <a:r>
              <a:rPr lang="en-US" sz="2200" b="1" dirty="0"/>
              <a:t>Start Speed.</a:t>
            </a:r>
            <a:r>
              <a:rPr lang="en-US" sz="2200" dirty="0"/>
              <a:t> The Skier’s requested speed for the start portion of the pass and shall be given in 1 </a:t>
            </a:r>
            <a:r>
              <a:rPr lang="en-US" sz="2200" dirty="0" err="1"/>
              <a:t>kph</a:t>
            </a:r>
            <a:r>
              <a:rPr lang="en-US" sz="2200" dirty="0"/>
              <a:t>/1/2 mph with a tolerance of +/- 1kph/1/2mph.</a:t>
            </a:r>
          </a:p>
          <a:p>
            <a:pPr marL="342900" indent="-342900">
              <a:buFontTx/>
              <a:buChar char="-"/>
            </a:pPr>
            <a:r>
              <a:rPr lang="en-US" sz="2200" b="1" dirty="0"/>
              <a:t>Course Speed. </a:t>
            </a:r>
            <a:r>
              <a:rPr lang="en-US" sz="2200" dirty="0"/>
              <a:t>The Skier’s requested speed through the course  shall be given in 1 </a:t>
            </a:r>
            <a:r>
              <a:rPr lang="en-US" sz="2200" dirty="0" err="1"/>
              <a:t>kph</a:t>
            </a:r>
            <a:r>
              <a:rPr lang="en-US" sz="2200" dirty="0"/>
              <a:t>/1/2 mph with a tolerance of +/- 1kph/1/2mph in tricks/slalom and 1.5kph/1mph in jump.</a:t>
            </a:r>
          </a:p>
          <a:p>
            <a:endParaRPr lang="en-US" sz="2800" b="1" dirty="0">
              <a:latin typeface="Myriad Pro" pitchFamily="34" charset="0"/>
            </a:endParaRPr>
          </a:p>
          <a:p>
            <a:endParaRPr lang="en-US" sz="2800" b="1" dirty="0">
              <a:latin typeface="Myriad Pro" pitchFamily="34" charset="0"/>
            </a:endParaRPr>
          </a:p>
        </p:txBody>
      </p:sp>
      <p:sp>
        <p:nvSpPr>
          <p:cNvPr id="12" name="Title 2"/>
          <p:cNvSpPr txBox="1">
            <a:spLocks/>
          </p:cNvSpPr>
          <p:nvPr/>
        </p:nvSpPr>
        <p:spPr>
          <a:xfrm>
            <a:off x="206297" y="169221"/>
            <a:ext cx="6858000" cy="1103255"/>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90000"/>
              </a:lnSpc>
              <a:spcBef>
                <a:spcPct val="0"/>
              </a:spcBef>
              <a:spcAft>
                <a:spcPts val="0"/>
              </a:spcAft>
              <a:buClrTx/>
              <a:buSzTx/>
              <a:buFontTx/>
              <a:buNone/>
              <a:tabLst/>
              <a:defRPr/>
            </a:pPr>
            <a:r>
              <a:rPr lang="en-US" sz="5400" dirty="0">
                <a:solidFill>
                  <a:schemeClr val="bg1"/>
                </a:solidFill>
                <a:ea typeface="+mj-ea"/>
                <a:cs typeface="+mj-cs"/>
              </a:rPr>
              <a:t>Speed</a:t>
            </a:r>
            <a:endParaRPr kumimoji="0" lang="en-US" sz="5400" b="0" i="0" u="none" strike="noStrike" kern="1200" cap="none" spc="0" normalizeH="0" baseline="0" noProof="0" dirty="0">
              <a:ln>
                <a:noFill/>
              </a:ln>
              <a:solidFill>
                <a:schemeClr val="bg1"/>
              </a:solidFill>
              <a:effectLst/>
              <a:uLnTx/>
              <a:uFillTx/>
              <a:ea typeface="+mj-ea"/>
              <a:cs typeface="+mj-cs"/>
            </a:endParaRPr>
          </a:p>
        </p:txBody>
      </p:sp>
      <p:pic>
        <p:nvPicPr>
          <p:cNvPr id="10" name="Picture 6" descr="C:\Users\Richard\Documents\100MYDOCS\Water Ski\WBC\LOGOS\WBC_LOG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6298" y="5883708"/>
            <a:ext cx="1300769" cy="6910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a:extLst>
              <a:ext uri="{FF2B5EF4-FFF2-40B4-BE49-F238E27FC236}">
                <a16:creationId xmlns:a16="http://schemas.microsoft.com/office/drawing/2014/main" id="{C192F86F-18D7-4E0F-A6BD-480EBD3AB46C}"/>
              </a:ext>
            </a:extLst>
          </p:cNvPr>
          <p:cNvSpPr>
            <a:spLocks noGrp="1"/>
          </p:cNvSpPr>
          <p:nvPr>
            <p:ph type="sldNum" sz="quarter" idx="12"/>
          </p:nvPr>
        </p:nvSpPr>
        <p:spPr/>
        <p:txBody>
          <a:bodyPr/>
          <a:lstStyle/>
          <a:p>
            <a:fld id="{CF2B0F4C-37A1-4503-98F7-8A7F21577811}" type="slidenum">
              <a:rPr lang="en-US" smtClean="0"/>
              <a:pPr/>
              <a:t>13</a:t>
            </a:fld>
            <a:endParaRPr lang="en-US"/>
          </a:p>
        </p:txBody>
      </p:sp>
    </p:spTree>
    <p:extLst>
      <p:ext uri="{BB962C8B-B14F-4D97-AF65-F5344CB8AC3E}">
        <p14:creationId xmlns:p14="http://schemas.microsoft.com/office/powerpoint/2010/main" val="1135397945"/>
      </p:ext>
    </p:extLst>
  </p:cSld>
  <p:clrMapOvr>
    <a:masterClrMapping/>
  </p:clrMapOvr>
  <p:transition spd="slow">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725" y="323385"/>
            <a:ext cx="8926551" cy="6367347"/>
          </a:xfrm>
          <a:prstGeom prst="rect">
            <a:avLst/>
          </a:prstGeom>
          <a:solidFill>
            <a:schemeClr val="bg1"/>
          </a:solidFill>
          <a:ln w="25400">
            <a:solidFill>
              <a:srgbClr val="99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5206"/>
            <a:ext cx="9144000" cy="1334276"/>
          </a:xfrm>
          <a:prstGeom prst="rect">
            <a:avLst/>
          </a:prstGeom>
          <a:solidFill>
            <a:schemeClr val="tx1">
              <a:lumMod val="65000"/>
              <a:lumOff val="35000"/>
            </a:schemeClr>
          </a:solidFill>
          <a:ln>
            <a:solidFill>
              <a:schemeClr val="tx1">
                <a:lumMod val="65000"/>
                <a:lumOff val="35000"/>
              </a:schemeClr>
            </a:solidFill>
          </a:ln>
          <a:effectLst>
            <a:outerShdw blurRad="76200" dir="18900000" sy="23000" kx="-1200000" algn="bl" rotWithShape="0">
              <a:prstClr val="black">
                <a:alpha val="20000"/>
              </a:prstClr>
            </a:outerShdw>
            <a:reflection blurRad="254000" stA="42000" endPos="23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p:cNvSpPr txBox="1"/>
          <p:nvPr/>
        </p:nvSpPr>
        <p:spPr>
          <a:xfrm>
            <a:off x="376396" y="1613310"/>
            <a:ext cx="8230891" cy="3077766"/>
          </a:xfrm>
          <a:prstGeom prst="rect">
            <a:avLst/>
          </a:prstGeom>
          <a:noFill/>
        </p:spPr>
        <p:txBody>
          <a:bodyPr wrap="square" rtlCol="0">
            <a:spAutoFit/>
          </a:bodyPr>
          <a:lstStyle/>
          <a:p>
            <a:r>
              <a:rPr lang="en-US" sz="2000" dirty="0"/>
              <a:t>Should the skier achieve BSP before start speed has been reached the boat shall proceed directly to course speed. </a:t>
            </a:r>
          </a:p>
          <a:p>
            <a:endParaRPr lang="en-US" sz="2000" dirty="0"/>
          </a:p>
          <a:p>
            <a:r>
              <a:rPr lang="en-US" sz="2000" b="1" dirty="0"/>
              <a:t>The Driver must attempt to drive to the exact requested speed and never intentionally use the speed tolerance.</a:t>
            </a:r>
          </a:p>
          <a:p>
            <a:endParaRPr lang="en-US" sz="2000" dirty="0"/>
          </a:p>
          <a:p>
            <a:endParaRPr lang="en-US" sz="2000" dirty="0"/>
          </a:p>
          <a:p>
            <a:endParaRPr lang="en-US" sz="2200" dirty="0"/>
          </a:p>
          <a:p>
            <a:endParaRPr lang="en-US" sz="2800" b="1" dirty="0">
              <a:latin typeface="Myriad Pro" pitchFamily="34" charset="0"/>
            </a:endParaRPr>
          </a:p>
        </p:txBody>
      </p:sp>
      <p:sp>
        <p:nvSpPr>
          <p:cNvPr id="12" name="Title 2"/>
          <p:cNvSpPr txBox="1">
            <a:spLocks/>
          </p:cNvSpPr>
          <p:nvPr/>
        </p:nvSpPr>
        <p:spPr>
          <a:xfrm>
            <a:off x="206297" y="169221"/>
            <a:ext cx="6858000" cy="1103255"/>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90000"/>
              </a:lnSpc>
              <a:spcBef>
                <a:spcPct val="0"/>
              </a:spcBef>
              <a:spcAft>
                <a:spcPts val="0"/>
              </a:spcAft>
              <a:buClrTx/>
              <a:buSzTx/>
              <a:buFontTx/>
              <a:buNone/>
              <a:tabLst/>
              <a:defRPr/>
            </a:pPr>
            <a:r>
              <a:rPr lang="en-US" sz="5400" dirty="0">
                <a:solidFill>
                  <a:schemeClr val="bg1"/>
                </a:solidFill>
                <a:ea typeface="+mj-ea"/>
                <a:cs typeface="+mj-cs"/>
              </a:rPr>
              <a:t>Speed</a:t>
            </a:r>
            <a:endParaRPr kumimoji="0" lang="en-US" sz="5400" b="0" i="0" u="none" strike="noStrike" kern="1200" cap="none" spc="0" normalizeH="0" baseline="0" noProof="0" dirty="0">
              <a:ln>
                <a:noFill/>
              </a:ln>
              <a:solidFill>
                <a:schemeClr val="bg1"/>
              </a:solidFill>
              <a:effectLst/>
              <a:uLnTx/>
              <a:uFillTx/>
              <a:ea typeface="+mj-ea"/>
              <a:cs typeface="+mj-cs"/>
            </a:endParaRPr>
          </a:p>
        </p:txBody>
      </p:sp>
      <p:pic>
        <p:nvPicPr>
          <p:cNvPr id="10" name="Picture 6" descr="C:\Users\Richard\Documents\100MYDOCS\Water Ski\WBC\LOGOS\WBC_LOG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6298" y="5883708"/>
            <a:ext cx="1300769" cy="6910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a:extLst>
              <a:ext uri="{FF2B5EF4-FFF2-40B4-BE49-F238E27FC236}">
                <a16:creationId xmlns:a16="http://schemas.microsoft.com/office/drawing/2014/main" id="{2CE82625-1425-4D0E-99D9-8D1DB7C8485B}"/>
              </a:ext>
            </a:extLst>
          </p:cNvPr>
          <p:cNvSpPr>
            <a:spLocks noGrp="1"/>
          </p:cNvSpPr>
          <p:nvPr>
            <p:ph type="sldNum" sz="quarter" idx="12"/>
          </p:nvPr>
        </p:nvSpPr>
        <p:spPr/>
        <p:txBody>
          <a:bodyPr/>
          <a:lstStyle/>
          <a:p>
            <a:fld id="{CF2B0F4C-37A1-4503-98F7-8A7F21577811}" type="slidenum">
              <a:rPr lang="en-US" smtClean="0"/>
              <a:pPr/>
              <a:t>14</a:t>
            </a:fld>
            <a:endParaRPr lang="en-US"/>
          </a:p>
        </p:txBody>
      </p:sp>
    </p:spTree>
    <p:extLst>
      <p:ext uri="{BB962C8B-B14F-4D97-AF65-F5344CB8AC3E}">
        <p14:creationId xmlns:p14="http://schemas.microsoft.com/office/powerpoint/2010/main" val="1823506948"/>
      </p:ext>
    </p:extLst>
  </p:cSld>
  <p:clrMapOvr>
    <a:masterClrMapping/>
  </p:clrMapOvr>
  <p:transition spd="slow">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725" y="323385"/>
            <a:ext cx="8926551" cy="6367347"/>
          </a:xfrm>
          <a:prstGeom prst="rect">
            <a:avLst/>
          </a:prstGeom>
          <a:solidFill>
            <a:schemeClr val="bg1"/>
          </a:solidFill>
          <a:ln w="25400">
            <a:solidFill>
              <a:srgbClr val="99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5206"/>
            <a:ext cx="9144000" cy="1334276"/>
          </a:xfrm>
          <a:prstGeom prst="rect">
            <a:avLst/>
          </a:prstGeom>
          <a:solidFill>
            <a:schemeClr val="tx1">
              <a:lumMod val="65000"/>
              <a:lumOff val="35000"/>
            </a:schemeClr>
          </a:solidFill>
          <a:ln>
            <a:solidFill>
              <a:schemeClr val="tx1">
                <a:lumMod val="65000"/>
                <a:lumOff val="35000"/>
              </a:schemeClr>
            </a:solidFill>
          </a:ln>
          <a:effectLst>
            <a:outerShdw blurRad="76200" dir="18900000" sy="23000" kx="-1200000" algn="bl" rotWithShape="0">
              <a:prstClr val="black">
                <a:alpha val="20000"/>
              </a:prstClr>
            </a:outerShdw>
            <a:reflection blurRad="254000" stA="42000" endPos="23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p:cNvSpPr txBox="1"/>
          <p:nvPr/>
        </p:nvSpPr>
        <p:spPr>
          <a:xfrm>
            <a:off x="356519" y="1916610"/>
            <a:ext cx="7568890" cy="3046988"/>
          </a:xfrm>
          <a:prstGeom prst="rect">
            <a:avLst/>
          </a:prstGeom>
          <a:noFill/>
        </p:spPr>
        <p:txBody>
          <a:bodyPr wrap="square" rtlCol="0">
            <a:spAutoFit/>
          </a:bodyPr>
          <a:lstStyle/>
          <a:p>
            <a:r>
              <a:rPr lang="en-US" sz="2400" dirty="0"/>
              <a:t>Speed Notification. On achieving course speed, the driver shall notify the towboat Judge(s) by calling “speed.”</a:t>
            </a:r>
          </a:p>
          <a:p>
            <a:endParaRPr lang="en-US" sz="2400" dirty="0"/>
          </a:p>
          <a:p>
            <a:r>
              <a:rPr lang="en-US" sz="2400" b="1" dirty="0"/>
              <a:t>The driver must announce when they have achieved the requested speed so the judges can be aware if they are before or past the course buoys where the speed is required to have been achieved. </a:t>
            </a:r>
          </a:p>
          <a:p>
            <a:endParaRPr lang="en-US" sz="2400" b="1" dirty="0">
              <a:solidFill>
                <a:srgbClr val="0070C0"/>
              </a:solidFill>
              <a:latin typeface="Myriad Pro" pitchFamily="34" charset="0"/>
            </a:endParaRPr>
          </a:p>
        </p:txBody>
      </p:sp>
      <p:sp>
        <p:nvSpPr>
          <p:cNvPr id="12" name="Title 2"/>
          <p:cNvSpPr txBox="1">
            <a:spLocks/>
          </p:cNvSpPr>
          <p:nvPr/>
        </p:nvSpPr>
        <p:spPr>
          <a:xfrm>
            <a:off x="206297" y="169221"/>
            <a:ext cx="6858000" cy="1103255"/>
          </a:xfrm>
          <a:prstGeom prst="rect">
            <a:avLst/>
          </a:prstGeom>
        </p:spPr>
        <p:txBody>
          <a:bodyPr vert="horz" lIns="91440" tIns="45720" rIns="91440" bIns="45720" rtlCol="0" anchor="b">
            <a:normAutofit/>
          </a:bodyPr>
          <a:lstStyle/>
          <a:p>
            <a:pPr lvl="0">
              <a:lnSpc>
                <a:spcPct val="90000"/>
              </a:lnSpc>
              <a:spcBef>
                <a:spcPct val="0"/>
              </a:spcBef>
              <a:defRPr/>
            </a:pPr>
            <a:r>
              <a:rPr lang="en-US" sz="5400" dirty="0">
                <a:solidFill>
                  <a:schemeClr val="bg1"/>
                </a:solidFill>
              </a:rPr>
              <a:t>302: Speed Notification</a:t>
            </a:r>
            <a:endParaRPr kumimoji="0" lang="en-US" sz="5400" b="0" i="0" u="none" strike="noStrike" kern="1200" cap="none" spc="0" normalizeH="0" baseline="0" noProof="0" dirty="0">
              <a:ln>
                <a:noFill/>
              </a:ln>
              <a:solidFill>
                <a:schemeClr val="bg1"/>
              </a:solidFill>
              <a:effectLst/>
              <a:uLnTx/>
              <a:uFillTx/>
              <a:latin typeface="Adobe Caslon Pro" pitchFamily="18" charset="0"/>
              <a:ea typeface="+mj-ea"/>
              <a:cs typeface="+mj-cs"/>
            </a:endParaRPr>
          </a:p>
        </p:txBody>
      </p:sp>
      <p:pic>
        <p:nvPicPr>
          <p:cNvPr id="10" name="Picture 6" descr="C:\Users\Richard\Documents\100MYDOCS\Water Ski\WBC\LOGOS\WBC_LOG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6298" y="5883708"/>
            <a:ext cx="1300769" cy="6910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a:extLst>
              <a:ext uri="{FF2B5EF4-FFF2-40B4-BE49-F238E27FC236}">
                <a16:creationId xmlns:a16="http://schemas.microsoft.com/office/drawing/2014/main" id="{580454C3-8128-4D4F-BAA3-2C12FE904E2D}"/>
              </a:ext>
            </a:extLst>
          </p:cNvPr>
          <p:cNvSpPr>
            <a:spLocks noGrp="1"/>
          </p:cNvSpPr>
          <p:nvPr>
            <p:ph type="sldNum" sz="quarter" idx="12"/>
          </p:nvPr>
        </p:nvSpPr>
        <p:spPr/>
        <p:txBody>
          <a:bodyPr/>
          <a:lstStyle/>
          <a:p>
            <a:fld id="{CF2B0F4C-37A1-4503-98F7-8A7F21577811}" type="slidenum">
              <a:rPr lang="en-US" smtClean="0"/>
              <a:pPr/>
              <a:t>15</a:t>
            </a:fld>
            <a:endParaRPr lang="en-US"/>
          </a:p>
        </p:txBody>
      </p:sp>
    </p:spTree>
    <p:extLst>
      <p:ext uri="{BB962C8B-B14F-4D97-AF65-F5344CB8AC3E}">
        <p14:creationId xmlns:p14="http://schemas.microsoft.com/office/powerpoint/2010/main" val="1563002055"/>
      </p:ext>
    </p:extLst>
  </p:cSld>
  <p:clrMapOvr>
    <a:masterClrMapping/>
  </p:clrMapOvr>
  <p:transition spd="slow">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725" y="323385"/>
            <a:ext cx="8926551" cy="6367347"/>
          </a:xfrm>
          <a:prstGeom prst="rect">
            <a:avLst/>
          </a:prstGeom>
          <a:solidFill>
            <a:schemeClr val="bg1"/>
          </a:solidFill>
          <a:ln w="25400">
            <a:solidFill>
              <a:srgbClr val="99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5206"/>
            <a:ext cx="9144000" cy="1334276"/>
          </a:xfrm>
          <a:prstGeom prst="rect">
            <a:avLst/>
          </a:prstGeom>
          <a:solidFill>
            <a:schemeClr val="tx1">
              <a:lumMod val="65000"/>
              <a:lumOff val="35000"/>
            </a:schemeClr>
          </a:solidFill>
          <a:ln>
            <a:solidFill>
              <a:schemeClr val="tx1">
                <a:lumMod val="65000"/>
                <a:lumOff val="35000"/>
              </a:schemeClr>
            </a:solidFill>
          </a:ln>
          <a:effectLst>
            <a:outerShdw blurRad="76200" dir="18900000" sy="23000" kx="-1200000" algn="bl" rotWithShape="0">
              <a:prstClr val="black">
                <a:alpha val="20000"/>
              </a:prstClr>
            </a:outerShdw>
            <a:reflection blurRad="254000" stA="42000" endPos="23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p:cNvSpPr txBox="1"/>
          <p:nvPr/>
        </p:nvSpPr>
        <p:spPr>
          <a:xfrm>
            <a:off x="356519" y="1916610"/>
            <a:ext cx="7568890" cy="2739211"/>
          </a:xfrm>
          <a:prstGeom prst="rect">
            <a:avLst/>
          </a:prstGeom>
          <a:noFill/>
        </p:spPr>
        <p:txBody>
          <a:bodyPr wrap="square" rtlCol="0">
            <a:spAutoFit/>
          </a:bodyPr>
          <a:lstStyle/>
          <a:p>
            <a:r>
              <a:rPr lang="en-US" sz="2400" b="1" dirty="0"/>
              <a:t>This rule allows for exceptions to the rules only if there is no alternative. This is necessary to cover situations such as, but not limited to, the tower in the boat is lower than required height and there is no way to raise the attachment point or the lake is shorter than the required minimum.  </a:t>
            </a:r>
          </a:p>
          <a:p>
            <a:endParaRPr lang="en-US" sz="2800" b="1" dirty="0">
              <a:latin typeface="Myriad Pro" pitchFamily="34" charset="0"/>
            </a:endParaRPr>
          </a:p>
        </p:txBody>
      </p:sp>
      <p:sp>
        <p:nvSpPr>
          <p:cNvPr id="12" name="Title 2"/>
          <p:cNvSpPr txBox="1">
            <a:spLocks/>
          </p:cNvSpPr>
          <p:nvPr/>
        </p:nvSpPr>
        <p:spPr>
          <a:xfrm>
            <a:off x="206297" y="169221"/>
            <a:ext cx="7963668" cy="1103255"/>
          </a:xfrm>
          <a:prstGeom prst="rect">
            <a:avLst/>
          </a:prstGeom>
        </p:spPr>
        <p:txBody>
          <a:bodyPr vert="horz" lIns="91440" tIns="45720" rIns="91440" bIns="45720" rtlCol="0" anchor="b">
            <a:noAutofit/>
          </a:bodyPr>
          <a:lstStyle/>
          <a:p>
            <a:pPr lvl="0">
              <a:lnSpc>
                <a:spcPct val="90000"/>
              </a:lnSpc>
              <a:spcBef>
                <a:spcPct val="0"/>
              </a:spcBef>
              <a:defRPr/>
            </a:pPr>
            <a:r>
              <a:rPr lang="en-US" sz="4700" dirty="0">
                <a:solidFill>
                  <a:schemeClr val="bg1"/>
                </a:solidFill>
              </a:rPr>
              <a:t>203: Exceptions to the rules</a:t>
            </a:r>
            <a:endParaRPr kumimoji="0" lang="en-US" sz="4700" b="0" i="0" u="none" strike="noStrike" kern="1200" cap="none" spc="0" normalizeH="0" baseline="0" noProof="0" dirty="0">
              <a:ln>
                <a:noFill/>
              </a:ln>
              <a:solidFill>
                <a:schemeClr val="bg1"/>
              </a:solidFill>
              <a:effectLst/>
              <a:uLnTx/>
              <a:uFillTx/>
              <a:latin typeface="Adobe Caslon Pro" pitchFamily="18" charset="0"/>
              <a:ea typeface="+mj-ea"/>
              <a:cs typeface="+mj-cs"/>
            </a:endParaRPr>
          </a:p>
        </p:txBody>
      </p:sp>
      <p:pic>
        <p:nvPicPr>
          <p:cNvPr id="10" name="Picture 6" descr="C:\Users\Richard\Documents\100MYDOCS\Water Ski\WBC\LOGOS\WBC_LOG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6298" y="5883708"/>
            <a:ext cx="1300769" cy="6910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a:extLst>
              <a:ext uri="{FF2B5EF4-FFF2-40B4-BE49-F238E27FC236}">
                <a16:creationId xmlns:a16="http://schemas.microsoft.com/office/drawing/2014/main" id="{2C1BEC77-3B8A-47D3-A0BC-C7E513C4345E}"/>
              </a:ext>
            </a:extLst>
          </p:cNvPr>
          <p:cNvSpPr>
            <a:spLocks noGrp="1"/>
          </p:cNvSpPr>
          <p:nvPr>
            <p:ph type="sldNum" sz="quarter" idx="12"/>
          </p:nvPr>
        </p:nvSpPr>
        <p:spPr/>
        <p:txBody>
          <a:bodyPr/>
          <a:lstStyle/>
          <a:p>
            <a:fld id="{CF2B0F4C-37A1-4503-98F7-8A7F21577811}" type="slidenum">
              <a:rPr lang="en-US" smtClean="0"/>
              <a:pPr/>
              <a:t>16</a:t>
            </a:fld>
            <a:endParaRPr lang="en-US"/>
          </a:p>
        </p:txBody>
      </p:sp>
    </p:spTree>
    <p:extLst>
      <p:ext uri="{BB962C8B-B14F-4D97-AF65-F5344CB8AC3E}">
        <p14:creationId xmlns:p14="http://schemas.microsoft.com/office/powerpoint/2010/main" val="3509058548"/>
      </p:ext>
    </p:extLst>
  </p:cSld>
  <p:clrMapOvr>
    <a:masterClrMapping/>
  </p:clrMapOvr>
  <p:transition spd="slow">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725" y="323385"/>
            <a:ext cx="8926551" cy="6367347"/>
          </a:xfrm>
          <a:prstGeom prst="rect">
            <a:avLst/>
          </a:prstGeom>
          <a:solidFill>
            <a:schemeClr val="bg1"/>
          </a:solidFill>
          <a:ln w="25400">
            <a:solidFill>
              <a:srgbClr val="99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5206"/>
            <a:ext cx="9144000" cy="1334276"/>
          </a:xfrm>
          <a:prstGeom prst="rect">
            <a:avLst/>
          </a:prstGeom>
          <a:solidFill>
            <a:schemeClr val="tx1">
              <a:lumMod val="65000"/>
              <a:lumOff val="35000"/>
            </a:schemeClr>
          </a:solidFill>
          <a:ln>
            <a:solidFill>
              <a:schemeClr val="tx1">
                <a:lumMod val="65000"/>
                <a:lumOff val="35000"/>
              </a:schemeClr>
            </a:solidFill>
          </a:ln>
          <a:effectLst>
            <a:outerShdw blurRad="76200" dir="18900000" sy="23000" kx="-1200000" algn="bl" rotWithShape="0">
              <a:prstClr val="black">
                <a:alpha val="20000"/>
              </a:prstClr>
            </a:outerShdw>
            <a:reflection blurRad="254000" stA="42000" endPos="23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p:cNvSpPr txBox="1"/>
          <p:nvPr/>
        </p:nvSpPr>
        <p:spPr>
          <a:xfrm>
            <a:off x="356519" y="1916610"/>
            <a:ext cx="7568890" cy="2369880"/>
          </a:xfrm>
          <a:prstGeom prst="rect">
            <a:avLst/>
          </a:prstGeom>
          <a:noFill/>
        </p:spPr>
        <p:txBody>
          <a:bodyPr wrap="square" rtlCol="0">
            <a:spAutoFit/>
          </a:bodyPr>
          <a:lstStyle/>
          <a:p>
            <a:r>
              <a:rPr lang="en-US" sz="2400" b="1" dirty="0"/>
              <a:t>Defines the requirements for restarting after interrupting or stopping tournament. An interruption is a short delay with everyone maintaining readiness. A stoppage is a long delay with a possibility of no restart in a reasonable period. </a:t>
            </a:r>
          </a:p>
          <a:p>
            <a:r>
              <a:rPr lang="en-US" sz="2800" dirty="0"/>
              <a:t> </a:t>
            </a:r>
          </a:p>
        </p:txBody>
      </p:sp>
      <p:sp>
        <p:nvSpPr>
          <p:cNvPr id="12" name="Title 2"/>
          <p:cNvSpPr txBox="1">
            <a:spLocks/>
          </p:cNvSpPr>
          <p:nvPr/>
        </p:nvSpPr>
        <p:spPr>
          <a:xfrm>
            <a:off x="206297" y="169221"/>
            <a:ext cx="8281720" cy="1103255"/>
          </a:xfrm>
          <a:prstGeom prst="rect">
            <a:avLst/>
          </a:prstGeom>
        </p:spPr>
        <p:txBody>
          <a:bodyPr vert="horz" lIns="91440" tIns="45720" rIns="91440" bIns="45720" rtlCol="0" anchor="b">
            <a:normAutofit fontScale="85000" lnSpcReduction="10000"/>
          </a:body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5400" b="0" i="0" u="none" strike="noStrike" kern="1200" cap="none" spc="0" normalizeH="0" baseline="0" noProof="0" dirty="0">
                <a:ln>
                  <a:noFill/>
                </a:ln>
                <a:solidFill>
                  <a:schemeClr val="bg1"/>
                </a:solidFill>
                <a:effectLst/>
                <a:uLnTx/>
                <a:uFillTx/>
                <a:ea typeface="+mj-ea"/>
                <a:cs typeface="+mj-cs"/>
              </a:rPr>
              <a:t>209: Interruptions and stoppages</a:t>
            </a:r>
          </a:p>
        </p:txBody>
      </p:sp>
      <p:pic>
        <p:nvPicPr>
          <p:cNvPr id="10" name="Picture 6" descr="C:\Users\Richard\Documents\100MYDOCS\Water Ski\WBC\LOGOS\WBC_LOG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6298" y="5883708"/>
            <a:ext cx="1300769" cy="6910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a:extLst>
              <a:ext uri="{FF2B5EF4-FFF2-40B4-BE49-F238E27FC236}">
                <a16:creationId xmlns:a16="http://schemas.microsoft.com/office/drawing/2014/main" id="{09AA0CDA-2308-4AE6-87E5-E7B034486BF5}"/>
              </a:ext>
            </a:extLst>
          </p:cNvPr>
          <p:cNvSpPr>
            <a:spLocks noGrp="1"/>
          </p:cNvSpPr>
          <p:nvPr>
            <p:ph type="sldNum" sz="quarter" idx="12"/>
          </p:nvPr>
        </p:nvSpPr>
        <p:spPr/>
        <p:txBody>
          <a:bodyPr/>
          <a:lstStyle/>
          <a:p>
            <a:fld id="{CF2B0F4C-37A1-4503-98F7-8A7F21577811}" type="slidenum">
              <a:rPr lang="en-US" smtClean="0"/>
              <a:pPr/>
              <a:t>17</a:t>
            </a:fld>
            <a:endParaRPr lang="en-US"/>
          </a:p>
        </p:txBody>
      </p:sp>
    </p:spTree>
    <p:extLst>
      <p:ext uri="{BB962C8B-B14F-4D97-AF65-F5344CB8AC3E}">
        <p14:creationId xmlns:p14="http://schemas.microsoft.com/office/powerpoint/2010/main" val="3583772708"/>
      </p:ext>
    </p:extLst>
  </p:cSld>
  <p:clrMapOvr>
    <a:masterClrMapping/>
  </p:clrMapOvr>
  <p:transition spd="slow">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725" y="323385"/>
            <a:ext cx="8926551" cy="6367347"/>
          </a:xfrm>
          <a:prstGeom prst="rect">
            <a:avLst/>
          </a:prstGeom>
          <a:solidFill>
            <a:schemeClr val="bg1"/>
          </a:solidFill>
          <a:ln w="25400">
            <a:solidFill>
              <a:srgbClr val="99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5206"/>
            <a:ext cx="9144000" cy="1334276"/>
          </a:xfrm>
          <a:prstGeom prst="rect">
            <a:avLst/>
          </a:prstGeom>
          <a:solidFill>
            <a:schemeClr val="tx1">
              <a:lumMod val="65000"/>
              <a:lumOff val="35000"/>
            </a:schemeClr>
          </a:solidFill>
          <a:ln>
            <a:solidFill>
              <a:schemeClr val="tx1">
                <a:lumMod val="65000"/>
                <a:lumOff val="35000"/>
              </a:schemeClr>
            </a:solidFill>
          </a:ln>
          <a:effectLst>
            <a:outerShdw blurRad="76200" dir="18900000" sy="23000" kx="-1200000" algn="bl" rotWithShape="0">
              <a:prstClr val="black">
                <a:alpha val="20000"/>
              </a:prstClr>
            </a:outerShdw>
            <a:reflection blurRad="254000" stA="42000" endPos="23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p:cNvSpPr txBox="1"/>
          <p:nvPr/>
        </p:nvSpPr>
        <p:spPr>
          <a:xfrm>
            <a:off x="356519" y="1599061"/>
            <a:ext cx="7568890" cy="4647426"/>
          </a:xfrm>
          <a:prstGeom prst="rect">
            <a:avLst/>
          </a:prstGeom>
          <a:noFill/>
        </p:spPr>
        <p:txBody>
          <a:bodyPr wrap="square" rtlCol="0">
            <a:spAutoFit/>
          </a:bodyPr>
          <a:lstStyle/>
          <a:p>
            <a:pPr marL="457200" indent="-457200">
              <a:buFontTx/>
              <a:buChar char="-"/>
            </a:pPr>
            <a:r>
              <a:rPr lang="en-US" sz="2400" dirty="0"/>
              <a:t>Failure of a skier to wear a wet suit, proper protection and floatation under a dry suit or helmet in the jump event.</a:t>
            </a:r>
          </a:p>
          <a:p>
            <a:pPr marL="457200" indent="-457200">
              <a:buFontTx/>
              <a:buChar char="-"/>
            </a:pPr>
            <a:r>
              <a:rPr lang="en-US" sz="2400" dirty="0"/>
              <a:t>If in the opinion of the CJ, SD and a majority of event judges his competing would be a danger to himself or others.</a:t>
            </a:r>
          </a:p>
          <a:p>
            <a:pPr marL="457200" indent="-457200">
              <a:buFontTx/>
              <a:buChar char="-"/>
            </a:pPr>
            <a:r>
              <a:rPr lang="en-US" sz="2400" dirty="0"/>
              <a:t>If a skier is not a the starting dock and in a condition to ski when the towboat is ready.</a:t>
            </a:r>
          </a:p>
          <a:p>
            <a:pPr marL="457200" indent="-457200">
              <a:buFontTx/>
              <a:buChar char="-"/>
            </a:pPr>
            <a:r>
              <a:rPr lang="en-US" sz="2400" dirty="0"/>
              <a:t>If the skier does not immediately indicate his readiness to go after the expiry of the 10 second call.</a:t>
            </a:r>
          </a:p>
          <a:p>
            <a:endParaRPr lang="en-US" sz="2800" b="1" dirty="0">
              <a:latin typeface="Myriad Pro" pitchFamily="34" charset="0"/>
            </a:endParaRPr>
          </a:p>
          <a:p>
            <a:endParaRPr lang="en-US" sz="2800" b="1" dirty="0">
              <a:latin typeface="Myriad Pro" pitchFamily="34" charset="0"/>
            </a:endParaRPr>
          </a:p>
        </p:txBody>
      </p:sp>
      <p:sp>
        <p:nvSpPr>
          <p:cNvPr id="12" name="Title 2"/>
          <p:cNvSpPr txBox="1">
            <a:spLocks/>
          </p:cNvSpPr>
          <p:nvPr/>
        </p:nvSpPr>
        <p:spPr>
          <a:xfrm>
            <a:off x="206297" y="169221"/>
            <a:ext cx="6858000" cy="1103255"/>
          </a:xfrm>
          <a:prstGeom prst="rect">
            <a:avLst/>
          </a:prstGeom>
        </p:spPr>
        <p:txBody>
          <a:bodyPr vert="horz" lIns="91440" tIns="45720" rIns="91440" bIns="45720" rtlCol="0" anchor="b">
            <a:normAutofit/>
          </a:bodyPr>
          <a:lstStyle/>
          <a:p>
            <a:pPr lvl="0">
              <a:lnSpc>
                <a:spcPct val="90000"/>
              </a:lnSpc>
              <a:spcBef>
                <a:spcPct val="0"/>
              </a:spcBef>
              <a:defRPr/>
            </a:pPr>
            <a:r>
              <a:rPr lang="en-US" sz="5400" dirty="0">
                <a:solidFill>
                  <a:schemeClr val="bg1"/>
                </a:solidFill>
              </a:rPr>
              <a:t>210: Disqualification</a:t>
            </a:r>
            <a:endParaRPr kumimoji="0" lang="en-US" sz="5400" b="0" i="0" u="none" strike="noStrike" kern="1200" cap="none" spc="0" normalizeH="0" baseline="0" noProof="0" dirty="0">
              <a:ln>
                <a:noFill/>
              </a:ln>
              <a:solidFill>
                <a:schemeClr val="bg1"/>
              </a:solidFill>
              <a:effectLst/>
              <a:uLnTx/>
              <a:uFillTx/>
              <a:latin typeface="Adobe Caslon Pro" pitchFamily="18" charset="0"/>
              <a:ea typeface="+mj-ea"/>
              <a:cs typeface="+mj-cs"/>
            </a:endParaRPr>
          </a:p>
        </p:txBody>
      </p:sp>
      <p:pic>
        <p:nvPicPr>
          <p:cNvPr id="10" name="Picture 6" descr="C:\Users\Richard\Documents\100MYDOCS\Water Ski\WBC\LOGOS\WBC_LOG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6298" y="5883708"/>
            <a:ext cx="1300769" cy="6910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a:extLst>
              <a:ext uri="{FF2B5EF4-FFF2-40B4-BE49-F238E27FC236}">
                <a16:creationId xmlns:a16="http://schemas.microsoft.com/office/drawing/2014/main" id="{97D5F20B-D7A1-4281-91B4-3C8698A9109D}"/>
              </a:ext>
            </a:extLst>
          </p:cNvPr>
          <p:cNvSpPr>
            <a:spLocks noGrp="1"/>
          </p:cNvSpPr>
          <p:nvPr>
            <p:ph type="sldNum" sz="quarter" idx="12"/>
          </p:nvPr>
        </p:nvSpPr>
        <p:spPr/>
        <p:txBody>
          <a:bodyPr/>
          <a:lstStyle/>
          <a:p>
            <a:fld id="{CF2B0F4C-37A1-4503-98F7-8A7F21577811}" type="slidenum">
              <a:rPr lang="en-US" smtClean="0"/>
              <a:pPr/>
              <a:t>18</a:t>
            </a:fld>
            <a:endParaRPr lang="en-US"/>
          </a:p>
        </p:txBody>
      </p:sp>
    </p:spTree>
    <p:extLst>
      <p:ext uri="{BB962C8B-B14F-4D97-AF65-F5344CB8AC3E}">
        <p14:creationId xmlns:p14="http://schemas.microsoft.com/office/powerpoint/2010/main" val="644782983"/>
      </p:ext>
    </p:extLst>
  </p:cSld>
  <p:clrMapOvr>
    <a:masterClrMapping/>
  </p:clrMapOvr>
  <p:transition spd="slow">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725" y="323385"/>
            <a:ext cx="8926551" cy="6367347"/>
          </a:xfrm>
          <a:prstGeom prst="rect">
            <a:avLst/>
          </a:prstGeom>
          <a:solidFill>
            <a:schemeClr val="bg1"/>
          </a:solidFill>
          <a:ln w="25400">
            <a:solidFill>
              <a:srgbClr val="99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5206"/>
            <a:ext cx="9144000" cy="1334276"/>
          </a:xfrm>
          <a:prstGeom prst="rect">
            <a:avLst/>
          </a:prstGeom>
          <a:solidFill>
            <a:schemeClr val="tx1">
              <a:lumMod val="65000"/>
              <a:lumOff val="35000"/>
            </a:schemeClr>
          </a:solidFill>
          <a:ln>
            <a:solidFill>
              <a:schemeClr val="tx1">
                <a:lumMod val="65000"/>
                <a:lumOff val="35000"/>
              </a:schemeClr>
            </a:solidFill>
          </a:ln>
          <a:effectLst>
            <a:outerShdw blurRad="76200" dir="18900000" sy="23000" kx="-1200000" algn="bl" rotWithShape="0">
              <a:prstClr val="black">
                <a:alpha val="20000"/>
              </a:prstClr>
            </a:outerShdw>
            <a:reflection blurRad="254000" stA="42000" endPos="23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p:cNvSpPr txBox="1"/>
          <p:nvPr/>
        </p:nvSpPr>
        <p:spPr>
          <a:xfrm>
            <a:off x="356519" y="1916610"/>
            <a:ext cx="7568890" cy="4154984"/>
          </a:xfrm>
          <a:prstGeom prst="rect">
            <a:avLst/>
          </a:prstGeom>
          <a:noFill/>
        </p:spPr>
        <p:txBody>
          <a:bodyPr wrap="square" rtlCol="0">
            <a:spAutoFit/>
          </a:bodyPr>
          <a:lstStyle/>
          <a:p>
            <a:r>
              <a:rPr lang="en-US" sz="2400" b="1" dirty="0"/>
              <a:t>(A) As Soon As Possible. </a:t>
            </a:r>
            <a:r>
              <a:rPr lang="en-US" sz="2400" dirty="0"/>
              <a:t>Event results, electronic, paper or both shall be officially posted as soon as reasonably possible after the conclusion of the event. If the results are not available 30 minutes after the last skier of the day, the official posting will be delayed (except after the last final) until 30 minutes after the start of the next day’s competition proceedings.</a:t>
            </a:r>
            <a:r>
              <a:rPr lang="en-US" sz="2400" b="1" dirty="0"/>
              <a:t> </a:t>
            </a:r>
            <a:endParaRPr lang="en-US" sz="2400" dirty="0"/>
          </a:p>
          <a:p>
            <a:r>
              <a:rPr lang="en-US" sz="2400" b="1" dirty="0"/>
              <a:t>(B) Time of Posting. </a:t>
            </a:r>
            <a:r>
              <a:rPr lang="en-US" sz="2400" dirty="0"/>
              <a:t>The Chief Judge shall record the official time of posting on the event result sheet (electronic or paper copy).</a:t>
            </a:r>
          </a:p>
          <a:p>
            <a:r>
              <a:rPr lang="en-US" sz="2400" dirty="0"/>
              <a:t> </a:t>
            </a:r>
          </a:p>
        </p:txBody>
      </p:sp>
      <p:sp>
        <p:nvSpPr>
          <p:cNvPr id="12" name="Title 2"/>
          <p:cNvSpPr txBox="1">
            <a:spLocks/>
          </p:cNvSpPr>
          <p:nvPr/>
        </p:nvSpPr>
        <p:spPr>
          <a:xfrm>
            <a:off x="206297" y="169221"/>
            <a:ext cx="6858000" cy="1103255"/>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5400" b="0" i="0" u="none" strike="noStrike" kern="1200" cap="none" spc="0" normalizeH="0" baseline="0" noProof="0" dirty="0">
                <a:ln>
                  <a:noFill/>
                </a:ln>
                <a:solidFill>
                  <a:schemeClr val="bg1"/>
                </a:solidFill>
                <a:effectLst/>
                <a:uLnTx/>
                <a:uFillTx/>
                <a:ea typeface="+mj-ea"/>
                <a:cs typeface="+mj-cs"/>
              </a:rPr>
              <a:t>211: Posting</a:t>
            </a:r>
          </a:p>
        </p:txBody>
      </p:sp>
      <p:pic>
        <p:nvPicPr>
          <p:cNvPr id="10" name="Picture 6" descr="C:\Users\Richard\Documents\100MYDOCS\Water Ski\WBC\LOGOS\WBC_LOG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6298" y="5883708"/>
            <a:ext cx="1300769" cy="6910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a:extLst>
              <a:ext uri="{FF2B5EF4-FFF2-40B4-BE49-F238E27FC236}">
                <a16:creationId xmlns:a16="http://schemas.microsoft.com/office/drawing/2014/main" id="{E0911AD6-D732-49A8-802C-F49B9CFFCC7D}"/>
              </a:ext>
            </a:extLst>
          </p:cNvPr>
          <p:cNvSpPr>
            <a:spLocks noGrp="1"/>
          </p:cNvSpPr>
          <p:nvPr>
            <p:ph type="sldNum" sz="quarter" idx="12"/>
          </p:nvPr>
        </p:nvSpPr>
        <p:spPr/>
        <p:txBody>
          <a:bodyPr/>
          <a:lstStyle/>
          <a:p>
            <a:fld id="{CF2B0F4C-37A1-4503-98F7-8A7F21577811}" type="slidenum">
              <a:rPr lang="en-US" smtClean="0"/>
              <a:pPr/>
              <a:t>19</a:t>
            </a:fld>
            <a:endParaRPr lang="en-US"/>
          </a:p>
        </p:txBody>
      </p:sp>
    </p:spTree>
    <p:extLst>
      <p:ext uri="{BB962C8B-B14F-4D97-AF65-F5344CB8AC3E}">
        <p14:creationId xmlns:p14="http://schemas.microsoft.com/office/powerpoint/2010/main" val="4101610095"/>
      </p:ext>
    </p:extLst>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725" y="327545"/>
            <a:ext cx="8926551" cy="6298542"/>
          </a:xfrm>
          <a:prstGeom prst="rect">
            <a:avLst/>
          </a:prstGeom>
          <a:solidFill>
            <a:schemeClr val="bg1"/>
          </a:solidFill>
          <a:ln w="25400">
            <a:solidFill>
              <a:srgbClr val="99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5206"/>
            <a:ext cx="9144000" cy="1334276"/>
          </a:xfrm>
          <a:prstGeom prst="rect">
            <a:avLst/>
          </a:prstGeom>
          <a:solidFill>
            <a:schemeClr val="tx1">
              <a:lumMod val="65000"/>
              <a:lumOff val="35000"/>
            </a:schemeClr>
          </a:solidFill>
          <a:ln>
            <a:solidFill>
              <a:schemeClr val="tx1">
                <a:lumMod val="65000"/>
                <a:lumOff val="35000"/>
              </a:schemeClr>
            </a:solidFill>
          </a:ln>
          <a:effectLst>
            <a:outerShdw blurRad="76200" dir="18900000" sy="23000" kx="-1200000" algn="bl" rotWithShape="0">
              <a:prstClr val="black">
                <a:alpha val="20000"/>
              </a:prstClr>
            </a:outerShdw>
            <a:reflection blurRad="254000" stA="42000" endPos="23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p:cNvSpPr txBox="1"/>
          <p:nvPr/>
        </p:nvSpPr>
        <p:spPr>
          <a:xfrm>
            <a:off x="356519" y="1916610"/>
            <a:ext cx="7568890" cy="2246769"/>
          </a:xfrm>
          <a:prstGeom prst="rect">
            <a:avLst/>
          </a:prstGeom>
          <a:noFill/>
        </p:spPr>
        <p:txBody>
          <a:bodyPr wrap="square" rtlCol="0">
            <a:spAutoFit/>
          </a:bodyPr>
          <a:lstStyle/>
          <a:p>
            <a:r>
              <a:rPr lang="en-US" sz="2800" b="1" dirty="0"/>
              <a:t>Mike Molepske</a:t>
            </a:r>
          </a:p>
          <a:p>
            <a:r>
              <a:rPr lang="en-US" sz="2800" i="1" dirty="0"/>
              <a:t>	Clinic Instructor</a:t>
            </a:r>
          </a:p>
          <a:p>
            <a:endParaRPr lang="en-US" sz="2800" i="1" dirty="0"/>
          </a:p>
          <a:p>
            <a:r>
              <a:rPr lang="en-US" sz="2800" i="1" dirty="0"/>
              <a:t>Note: </a:t>
            </a:r>
            <a:r>
              <a:rPr lang="en-US" sz="2800" i="1" dirty="0">
                <a:solidFill>
                  <a:srgbClr val="FF0000"/>
                </a:solidFill>
              </a:rPr>
              <a:t>2017 rule changes are highlighted in red.</a:t>
            </a:r>
            <a:endParaRPr lang="en-US" sz="2800" i="1" dirty="0"/>
          </a:p>
          <a:p>
            <a:r>
              <a:rPr lang="en-US" sz="2800" i="1" dirty="0"/>
              <a:t>	</a:t>
            </a:r>
          </a:p>
        </p:txBody>
      </p:sp>
      <p:sp>
        <p:nvSpPr>
          <p:cNvPr id="12" name="Title 2"/>
          <p:cNvSpPr txBox="1">
            <a:spLocks/>
          </p:cNvSpPr>
          <p:nvPr/>
        </p:nvSpPr>
        <p:spPr>
          <a:xfrm>
            <a:off x="206297" y="169221"/>
            <a:ext cx="6858000" cy="1103255"/>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5400" b="0" i="0" u="none" strike="noStrike" kern="1200" cap="none" spc="0" normalizeH="0" baseline="0" noProof="0" dirty="0">
                <a:ln>
                  <a:noFill/>
                </a:ln>
                <a:solidFill>
                  <a:schemeClr val="bg1"/>
                </a:solidFill>
                <a:effectLst/>
                <a:uLnTx/>
                <a:uFillTx/>
                <a:ea typeface="+mj-ea"/>
                <a:cs typeface="+mj-cs"/>
              </a:rPr>
              <a:t>Welcome</a:t>
            </a:r>
          </a:p>
        </p:txBody>
      </p:sp>
      <p:pic>
        <p:nvPicPr>
          <p:cNvPr id="10" name="Picture 6" descr="C:\Users\Richard\Documents\100MYDOCS\Water Ski\WBC\LOGOS\WBC_LOG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6298" y="5883708"/>
            <a:ext cx="1300769" cy="6910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a:extLst>
              <a:ext uri="{FF2B5EF4-FFF2-40B4-BE49-F238E27FC236}">
                <a16:creationId xmlns:a16="http://schemas.microsoft.com/office/drawing/2014/main" id="{41B1C6FD-BF19-4398-AE5E-382FB82346E0}"/>
              </a:ext>
            </a:extLst>
          </p:cNvPr>
          <p:cNvSpPr>
            <a:spLocks noGrp="1"/>
          </p:cNvSpPr>
          <p:nvPr>
            <p:ph type="sldNum" sz="quarter" idx="12"/>
          </p:nvPr>
        </p:nvSpPr>
        <p:spPr/>
        <p:txBody>
          <a:bodyPr/>
          <a:lstStyle/>
          <a:p>
            <a:fld id="{CF2B0F4C-37A1-4503-98F7-8A7F21577811}" type="slidenum">
              <a:rPr lang="en-US" smtClean="0"/>
              <a:pPr/>
              <a:t>2</a:t>
            </a:fld>
            <a:endParaRPr lang="en-US"/>
          </a:p>
        </p:txBody>
      </p:sp>
    </p:spTree>
    <p:extLst>
      <p:ext uri="{BB962C8B-B14F-4D97-AF65-F5344CB8AC3E}">
        <p14:creationId xmlns:p14="http://schemas.microsoft.com/office/powerpoint/2010/main" val="1880128675"/>
      </p:ext>
    </p:extLst>
  </p:cSld>
  <p:clrMapOvr>
    <a:masterClrMapping/>
  </p:clrMapOvr>
  <p:transition spd="slow">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725" y="323385"/>
            <a:ext cx="8926551" cy="6367347"/>
          </a:xfrm>
          <a:prstGeom prst="rect">
            <a:avLst/>
          </a:prstGeom>
          <a:solidFill>
            <a:schemeClr val="bg1"/>
          </a:solidFill>
          <a:ln w="25400">
            <a:solidFill>
              <a:srgbClr val="99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5206"/>
            <a:ext cx="9144000" cy="1334276"/>
          </a:xfrm>
          <a:prstGeom prst="rect">
            <a:avLst/>
          </a:prstGeom>
          <a:solidFill>
            <a:schemeClr val="tx1">
              <a:lumMod val="65000"/>
              <a:lumOff val="35000"/>
            </a:schemeClr>
          </a:solidFill>
          <a:ln>
            <a:solidFill>
              <a:schemeClr val="tx1">
                <a:lumMod val="65000"/>
                <a:lumOff val="35000"/>
              </a:schemeClr>
            </a:solidFill>
          </a:ln>
          <a:effectLst>
            <a:outerShdw blurRad="76200" dir="18900000" sy="23000" kx="-1200000" algn="bl" rotWithShape="0">
              <a:prstClr val="black">
                <a:alpha val="20000"/>
              </a:prstClr>
            </a:outerShdw>
            <a:reflection blurRad="254000" stA="42000" endPos="23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p:cNvSpPr txBox="1"/>
          <p:nvPr/>
        </p:nvSpPr>
        <p:spPr>
          <a:xfrm>
            <a:off x="356519" y="1580716"/>
            <a:ext cx="7568890" cy="4524315"/>
          </a:xfrm>
          <a:prstGeom prst="rect">
            <a:avLst/>
          </a:prstGeom>
          <a:noFill/>
        </p:spPr>
        <p:txBody>
          <a:bodyPr wrap="square" rtlCol="0">
            <a:spAutoFit/>
          </a:bodyPr>
          <a:lstStyle/>
          <a:p>
            <a:r>
              <a:rPr lang="en-US" sz="2400" b="1" dirty="0"/>
              <a:t>When posting results the Chief Judge has a responsibility to the skiers/team reps that they have full opportunity to inspect their sheets and file protests.  When recording the time of posting, the time necessary to get the results to the announcer and actually have them posted on the posting board should be added so the skiers/team reps have the full 30 minutes to review the sheets before protest period expires. It is also stressed that on multi-lake sites the announcement may not be heard and you should strive to ensure that the results are announced and posted on all sites. </a:t>
            </a:r>
          </a:p>
          <a:p>
            <a:endParaRPr lang="en-US" sz="2400" b="1" dirty="0">
              <a:solidFill>
                <a:srgbClr val="0070C0"/>
              </a:solidFill>
              <a:latin typeface="Myriad Pro" pitchFamily="34" charset="0"/>
            </a:endParaRPr>
          </a:p>
        </p:txBody>
      </p:sp>
      <p:sp>
        <p:nvSpPr>
          <p:cNvPr id="12" name="Title 2"/>
          <p:cNvSpPr txBox="1">
            <a:spLocks/>
          </p:cNvSpPr>
          <p:nvPr/>
        </p:nvSpPr>
        <p:spPr>
          <a:xfrm>
            <a:off x="206297" y="169221"/>
            <a:ext cx="6858000" cy="1103255"/>
          </a:xfrm>
          <a:prstGeom prst="rect">
            <a:avLst/>
          </a:prstGeom>
        </p:spPr>
        <p:txBody>
          <a:bodyPr vert="horz" lIns="91440" tIns="45720" rIns="91440" bIns="45720" rtlCol="0" anchor="b">
            <a:normAutofit/>
          </a:bodyPr>
          <a:lstStyle/>
          <a:p>
            <a:pPr>
              <a:lnSpc>
                <a:spcPct val="90000"/>
              </a:lnSpc>
              <a:spcBef>
                <a:spcPct val="0"/>
              </a:spcBef>
              <a:defRPr/>
            </a:pPr>
            <a:r>
              <a:rPr lang="en-US" sz="5400" dirty="0">
                <a:solidFill>
                  <a:schemeClr val="bg1"/>
                </a:solidFill>
              </a:rPr>
              <a:t>211: Posting</a:t>
            </a:r>
          </a:p>
        </p:txBody>
      </p:sp>
      <p:pic>
        <p:nvPicPr>
          <p:cNvPr id="10" name="Picture 6" descr="C:\Users\Richard\Documents\100MYDOCS\Water Ski\WBC\LOGOS\WBC_LOG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6298" y="5883708"/>
            <a:ext cx="1300769" cy="6910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a:extLst>
              <a:ext uri="{FF2B5EF4-FFF2-40B4-BE49-F238E27FC236}">
                <a16:creationId xmlns:a16="http://schemas.microsoft.com/office/drawing/2014/main" id="{693E491E-13BB-4EB7-A792-1E9FA2B9F3DB}"/>
              </a:ext>
            </a:extLst>
          </p:cNvPr>
          <p:cNvSpPr>
            <a:spLocks noGrp="1"/>
          </p:cNvSpPr>
          <p:nvPr>
            <p:ph type="sldNum" sz="quarter" idx="12"/>
          </p:nvPr>
        </p:nvSpPr>
        <p:spPr/>
        <p:txBody>
          <a:bodyPr/>
          <a:lstStyle/>
          <a:p>
            <a:fld id="{CF2B0F4C-37A1-4503-98F7-8A7F21577811}" type="slidenum">
              <a:rPr lang="en-US" smtClean="0"/>
              <a:pPr/>
              <a:t>20</a:t>
            </a:fld>
            <a:endParaRPr lang="en-US"/>
          </a:p>
        </p:txBody>
      </p:sp>
    </p:spTree>
    <p:extLst>
      <p:ext uri="{BB962C8B-B14F-4D97-AF65-F5344CB8AC3E}">
        <p14:creationId xmlns:p14="http://schemas.microsoft.com/office/powerpoint/2010/main" val="4243744814"/>
      </p:ext>
    </p:extLst>
  </p:cSld>
  <p:clrMapOvr>
    <a:masterClrMapping/>
  </p:clrMapOvr>
  <p:transition spd="slow">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725" y="323385"/>
            <a:ext cx="8926551" cy="6367347"/>
          </a:xfrm>
          <a:prstGeom prst="rect">
            <a:avLst/>
          </a:prstGeom>
          <a:solidFill>
            <a:schemeClr val="bg1"/>
          </a:solidFill>
          <a:ln w="25400">
            <a:solidFill>
              <a:srgbClr val="99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1334276"/>
          </a:xfrm>
          <a:prstGeom prst="rect">
            <a:avLst/>
          </a:prstGeom>
          <a:solidFill>
            <a:schemeClr val="tx1">
              <a:lumMod val="65000"/>
              <a:lumOff val="35000"/>
            </a:schemeClr>
          </a:solidFill>
          <a:ln>
            <a:solidFill>
              <a:schemeClr val="tx1">
                <a:lumMod val="65000"/>
                <a:lumOff val="35000"/>
              </a:schemeClr>
            </a:solidFill>
          </a:ln>
          <a:effectLst>
            <a:outerShdw blurRad="76200" dir="18900000" sy="23000" kx="-1200000" algn="bl" rotWithShape="0">
              <a:prstClr val="black">
                <a:alpha val="20000"/>
              </a:prstClr>
            </a:outerShdw>
            <a:reflection blurRad="254000" stA="42000" endPos="23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p:cNvSpPr txBox="1"/>
          <p:nvPr/>
        </p:nvSpPr>
        <p:spPr>
          <a:xfrm>
            <a:off x="336640" y="1713198"/>
            <a:ext cx="7568890" cy="4093428"/>
          </a:xfrm>
          <a:prstGeom prst="rect">
            <a:avLst/>
          </a:prstGeom>
          <a:noFill/>
        </p:spPr>
        <p:txBody>
          <a:bodyPr wrap="square" rtlCol="0">
            <a:spAutoFit/>
          </a:bodyPr>
          <a:lstStyle/>
          <a:p>
            <a:r>
              <a:rPr lang="en-US" sz="2000" b="1" dirty="0"/>
              <a:t>Slalom and Trick Event.</a:t>
            </a:r>
          </a:p>
          <a:p>
            <a:r>
              <a:rPr lang="en-US" sz="2000" dirty="0"/>
              <a:t>(1) </a:t>
            </a:r>
            <a:r>
              <a:rPr lang="en-US" sz="2000" b="1" dirty="0"/>
              <a:t>WBC Ranking List (RL) Tournament. </a:t>
            </a:r>
            <a:r>
              <a:rPr lang="en-US" sz="2000" dirty="0"/>
              <a:t>The minimum qualifications of the event judges shall be two Level 3 Judges and one Level 4 Judge. Combinations of other level judges are allowed; however there shall never be more than one level 4 Judge. A single Level 1 or Level 2 Judge may be used.</a:t>
            </a:r>
          </a:p>
          <a:p>
            <a:r>
              <a:rPr lang="en-US" sz="2000" dirty="0"/>
              <a:t>(2) </a:t>
            </a:r>
            <a:r>
              <a:rPr lang="en-US" sz="2000" b="1" dirty="0"/>
              <a:t>WBC Record Capability (RC) Tournament.</a:t>
            </a:r>
            <a:endParaRPr lang="en-US" sz="2000" dirty="0"/>
          </a:p>
          <a:p>
            <a:r>
              <a:rPr lang="en-US" sz="2000" dirty="0"/>
              <a:t>The minimum qualifications of the Event Judges shall be one Level 2 Judge, one Level 3 Judge and one Level 4 Judge. Combinations of other level judges are allowed; however there shall never be less than one Level 2 Judge and never more than one Level 4 Judge in the towboat.  A single Level 1 or Level 2 Judge may be used.</a:t>
            </a:r>
          </a:p>
          <a:p>
            <a:endParaRPr lang="en-US" sz="2000" b="1" dirty="0">
              <a:latin typeface="Myriad Pro" pitchFamily="34" charset="0"/>
            </a:endParaRPr>
          </a:p>
        </p:txBody>
      </p:sp>
      <p:sp>
        <p:nvSpPr>
          <p:cNvPr id="12" name="Title 2"/>
          <p:cNvSpPr txBox="1">
            <a:spLocks/>
          </p:cNvSpPr>
          <p:nvPr/>
        </p:nvSpPr>
        <p:spPr>
          <a:xfrm>
            <a:off x="257097" y="169221"/>
            <a:ext cx="8429704" cy="1103255"/>
          </a:xfrm>
          <a:prstGeom prst="rect">
            <a:avLst/>
          </a:prstGeom>
        </p:spPr>
        <p:txBody>
          <a:bodyPr vert="horz" lIns="91440" tIns="45720" rIns="91440" bIns="45720" rtlCol="0" anchor="b">
            <a:normAutofit fontScale="32500" lnSpcReduction="20000"/>
          </a:bodyPr>
          <a:lstStyle/>
          <a:p>
            <a:pPr>
              <a:lnSpc>
                <a:spcPct val="90000"/>
              </a:lnSpc>
              <a:spcBef>
                <a:spcPct val="0"/>
              </a:spcBef>
              <a:defRPr/>
            </a:pPr>
            <a:endParaRPr lang="en-US" sz="5400" dirty="0">
              <a:solidFill>
                <a:schemeClr val="bg1"/>
              </a:solidFill>
              <a:latin typeface="Adobe Caslon Pro" pitchFamily="18" charset="0"/>
              <a:ea typeface="+mj-ea"/>
              <a:cs typeface="+mj-cs"/>
            </a:endParaRPr>
          </a:p>
          <a:p>
            <a:pPr>
              <a:lnSpc>
                <a:spcPct val="90000"/>
              </a:lnSpc>
              <a:spcBef>
                <a:spcPct val="0"/>
              </a:spcBef>
              <a:defRPr/>
            </a:pPr>
            <a:endParaRPr lang="en-US" sz="5400" b="1" dirty="0">
              <a:solidFill>
                <a:schemeClr val="bg1"/>
              </a:solidFill>
              <a:latin typeface="Adobe Caslon Pro" pitchFamily="18" charset="0"/>
              <a:ea typeface="+mj-ea"/>
              <a:cs typeface="+mj-cs"/>
            </a:endParaRPr>
          </a:p>
          <a:p>
            <a:pPr>
              <a:lnSpc>
                <a:spcPct val="90000"/>
              </a:lnSpc>
              <a:spcBef>
                <a:spcPct val="0"/>
              </a:spcBef>
              <a:defRPr/>
            </a:pPr>
            <a:r>
              <a:rPr lang="en-US" sz="16600" dirty="0">
                <a:solidFill>
                  <a:schemeClr val="bg1"/>
                </a:solidFill>
              </a:rPr>
              <a:t>213: Event Judges</a:t>
            </a: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sz="5400" b="0" i="0" u="none" strike="noStrike" kern="1200" cap="none" spc="0" normalizeH="0" baseline="0" noProof="0" dirty="0">
              <a:ln>
                <a:noFill/>
              </a:ln>
              <a:solidFill>
                <a:schemeClr val="bg1"/>
              </a:solidFill>
              <a:effectLst/>
              <a:uLnTx/>
              <a:uFillTx/>
              <a:latin typeface="Adobe Caslon Pro" pitchFamily="18" charset="0"/>
              <a:ea typeface="+mj-ea"/>
              <a:cs typeface="+mj-cs"/>
            </a:endParaRPr>
          </a:p>
        </p:txBody>
      </p:sp>
      <p:pic>
        <p:nvPicPr>
          <p:cNvPr id="10" name="Picture 6" descr="C:\Users\Richard\Documents\100MYDOCS\Water Ski\WBC\LOGOS\WBC_LOG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6298" y="5883708"/>
            <a:ext cx="1300769" cy="6910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a:extLst>
              <a:ext uri="{FF2B5EF4-FFF2-40B4-BE49-F238E27FC236}">
                <a16:creationId xmlns:a16="http://schemas.microsoft.com/office/drawing/2014/main" id="{87AEAB61-B1C6-4FB0-9342-46C6A6357F3F}"/>
              </a:ext>
            </a:extLst>
          </p:cNvPr>
          <p:cNvSpPr>
            <a:spLocks noGrp="1"/>
          </p:cNvSpPr>
          <p:nvPr>
            <p:ph type="sldNum" sz="quarter" idx="12"/>
          </p:nvPr>
        </p:nvSpPr>
        <p:spPr/>
        <p:txBody>
          <a:bodyPr/>
          <a:lstStyle/>
          <a:p>
            <a:fld id="{CF2B0F4C-37A1-4503-98F7-8A7F21577811}" type="slidenum">
              <a:rPr lang="en-US" smtClean="0"/>
              <a:pPr/>
              <a:t>21</a:t>
            </a:fld>
            <a:endParaRPr lang="en-US"/>
          </a:p>
        </p:txBody>
      </p:sp>
    </p:spTree>
    <p:extLst>
      <p:ext uri="{BB962C8B-B14F-4D97-AF65-F5344CB8AC3E}">
        <p14:creationId xmlns:p14="http://schemas.microsoft.com/office/powerpoint/2010/main" val="393378141"/>
      </p:ext>
    </p:extLst>
  </p:cSld>
  <p:clrMapOvr>
    <a:masterClrMapping/>
  </p:clrMapOvr>
  <p:transition spd="slow">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725" y="323385"/>
            <a:ext cx="8926551" cy="6367347"/>
          </a:xfrm>
          <a:prstGeom prst="rect">
            <a:avLst/>
          </a:prstGeom>
          <a:solidFill>
            <a:schemeClr val="bg1"/>
          </a:solidFill>
          <a:ln w="25400">
            <a:solidFill>
              <a:srgbClr val="99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5206"/>
            <a:ext cx="9144000" cy="1334276"/>
          </a:xfrm>
          <a:prstGeom prst="rect">
            <a:avLst/>
          </a:prstGeom>
          <a:solidFill>
            <a:schemeClr val="tx1">
              <a:lumMod val="65000"/>
              <a:lumOff val="35000"/>
            </a:schemeClr>
          </a:solidFill>
          <a:ln>
            <a:solidFill>
              <a:schemeClr val="tx1">
                <a:lumMod val="65000"/>
                <a:lumOff val="35000"/>
              </a:schemeClr>
            </a:solidFill>
          </a:ln>
          <a:effectLst>
            <a:outerShdw blurRad="76200" dir="18900000" sy="23000" kx="-1200000" algn="bl" rotWithShape="0">
              <a:prstClr val="black">
                <a:alpha val="20000"/>
              </a:prstClr>
            </a:outerShdw>
            <a:reflection blurRad="254000" stA="42000" endPos="23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p:cNvSpPr txBox="1"/>
          <p:nvPr/>
        </p:nvSpPr>
        <p:spPr>
          <a:xfrm>
            <a:off x="356519" y="1653371"/>
            <a:ext cx="7568890" cy="4154984"/>
          </a:xfrm>
          <a:prstGeom prst="rect">
            <a:avLst/>
          </a:prstGeom>
          <a:noFill/>
        </p:spPr>
        <p:txBody>
          <a:bodyPr wrap="square" rtlCol="0">
            <a:spAutoFit/>
          </a:bodyPr>
          <a:lstStyle/>
          <a:p>
            <a:r>
              <a:rPr lang="en-US" sz="2400" dirty="0"/>
              <a:t>(1) </a:t>
            </a:r>
            <a:r>
              <a:rPr lang="en-US" sz="2400" b="1" dirty="0"/>
              <a:t>WBC Ranking List (RL) Tournament. </a:t>
            </a:r>
            <a:r>
              <a:rPr lang="en-US" sz="2400" dirty="0"/>
              <a:t>The minimum qualifications shall be:</a:t>
            </a:r>
          </a:p>
          <a:p>
            <a:r>
              <a:rPr lang="en-US" sz="2400" dirty="0"/>
              <a:t>(a) Boat Judge— Level 3</a:t>
            </a:r>
          </a:p>
          <a:p>
            <a:r>
              <a:rPr lang="en-US" sz="2400" dirty="0"/>
              <a:t>(b) Video Judge 1— Level 3</a:t>
            </a:r>
          </a:p>
          <a:p>
            <a:r>
              <a:rPr lang="en-US" sz="2400" dirty="0"/>
              <a:t>(c) Video Judge 2— Level 4</a:t>
            </a:r>
          </a:p>
          <a:p>
            <a:r>
              <a:rPr lang="en-US" sz="2400" dirty="0"/>
              <a:t>(2) </a:t>
            </a:r>
            <a:r>
              <a:rPr lang="en-US" sz="2400" b="1" dirty="0"/>
              <a:t>WBC Record Capability (RC) Tournament.</a:t>
            </a:r>
            <a:endParaRPr lang="en-US" sz="2400" dirty="0"/>
          </a:p>
          <a:p>
            <a:r>
              <a:rPr lang="en-US" sz="2400" dirty="0"/>
              <a:t>The minimum qualifications shall be:</a:t>
            </a:r>
          </a:p>
          <a:p>
            <a:r>
              <a:rPr lang="en-US" sz="2400" dirty="0"/>
              <a:t>(a) Boat Judge— Level 3</a:t>
            </a:r>
          </a:p>
          <a:p>
            <a:r>
              <a:rPr lang="en-US" sz="2400" dirty="0"/>
              <a:t>(b) Video Judge 1— Level 2</a:t>
            </a:r>
          </a:p>
          <a:p>
            <a:r>
              <a:rPr lang="en-US" sz="2400" dirty="0"/>
              <a:t>(c) Video Judge 2— Level 3</a:t>
            </a:r>
          </a:p>
          <a:p>
            <a:endParaRPr lang="en-US" sz="2400" b="1" dirty="0">
              <a:solidFill>
                <a:srgbClr val="0070C0"/>
              </a:solidFill>
              <a:latin typeface="Myriad Pro" pitchFamily="34" charset="0"/>
            </a:endParaRPr>
          </a:p>
        </p:txBody>
      </p:sp>
      <p:sp>
        <p:nvSpPr>
          <p:cNvPr id="12" name="Title 2"/>
          <p:cNvSpPr txBox="1">
            <a:spLocks/>
          </p:cNvSpPr>
          <p:nvPr/>
        </p:nvSpPr>
        <p:spPr>
          <a:xfrm>
            <a:off x="206296" y="169221"/>
            <a:ext cx="8599773" cy="1103255"/>
          </a:xfrm>
          <a:prstGeom prst="rect">
            <a:avLst/>
          </a:prstGeom>
        </p:spPr>
        <p:txBody>
          <a:bodyPr vert="horz" lIns="91440" tIns="45720" rIns="91440" bIns="45720" rtlCol="0" anchor="b">
            <a:normAutofit fontScale="92500"/>
          </a:body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5400" b="0" i="0" u="none" strike="noStrike" kern="1200" cap="none" spc="0" normalizeH="0" baseline="0" noProof="0" dirty="0">
                <a:ln>
                  <a:noFill/>
                </a:ln>
                <a:solidFill>
                  <a:schemeClr val="bg1"/>
                </a:solidFill>
                <a:effectLst/>
                <a:uLnTx/>
                <a:uFillTx/>
                <a:ea typeface="+mj-ea"/>
                <a:cs typeface="+mj-cs"/>
              </a:rPr>
              <a:t>213:</a:t>
            </a:r>
            <a:r>
              <a:rPr kumimoji="0" lang="en-US" sz="5400" b="0" i="0" u="none" strike="noStrike" kern="1200" cap="none" spc="0" normalizeH="0" noProof="0" dirty="0">
                <a:ln>
                  <a:noFill/>
                </a:ln>
                <a:solidFill>
                  <a:schemeClr val="bg1"/>
                </a:solidFill>
                <a:effectLst/>
                <a:uLnTx/>
                <a:uFillTx/>
                <a:ea typeface="+mj-ea"/>
                <a:cs typeface="+mj-cs"/>
              </a:rPr>
              <a:t> Event Judges – Jump Event</a:t>
            </a:r>
            <a:endParaRPr kumimoji="0" lang="en-US" sz="5400" b="0" i="0" u="none" strike="noStrike" kern="1200" cap="none" spc="0" normalizeH="0" baseline="0" noProof="0" dirty="0">
              <a:ln>
                <a:noFill/>
              </a:ln>
              <a:solidFill>
                <a:schemeClr val="bg1"/>
              </a:solidFill>
              <a:effectLst/>
              <a:uLnTx/>
              <a:uFillTx/>
              <a:ea typeface="+mj-ea"/>
              <a:cs typeface="+mj-cs"/>
            </a:endParaRPr>
          </a:p>
        </p:txBody>
      </p:sp>
      <p:pic>
        <p:nvPicPr>
          <p:cNvPr id="10" name="Picture 6" descr="C:\Users\Richard\Documents\100MYDOCS\Water Ski\WBC\LOGOS\WBC_LOG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6298" y="5883708"/>
            <a:ext cx="1300769" cy="6910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a:extLst>
              <a:ext uri="{FF2B5EF4-FFF2-40B4-BE49-F238E27FC236}">
                <a16:creationId xmlns:a16="http://schemas.microsoft.com/office/drawing/2014/main" id="{81FF90B6-7D25-438B-B8BE-382C7AADAE0C}"/>
              </a:ext>
            </a:extLst>
          </p:cNvPr>
          <p:cNvSpPr>
            <a:spLocks noGrp="1"/>
          </p:cNvSpPr>
          <p:nvPr>
            <p:ph type="sldNum" sz="quarter" idx="12"/>
          </p:nvPr>
        </p:nvSpPr>
        <p:spPr/>
        <p:txBody>
          <a:bodyPr/>
          <a:lstStyle/>
          <a:p>
            <a:fld id="{CF2B0F4C-37A1-4503-98F7-8A7F21577811}" type="slidenum">
              <a:rPr lang="en-US" smtClean="0"/>
              <a:pPr/>
              <a:t>22</a:t>
            </a:fld>
            <a:endParaRPr lang="en-US"/>
          </a:p>
        </p:txBody>
      </p:sp>
    </p:spTree>
    <p:extLst>
      <p:ext uri="{BB962C8B-B14F-4D97-AF65-F5344CB8AC3E}">
        <p14:creationId xmlns:p14="http://schemas.microsoft.com/office/powerpoint/2010/main" val="4042168940"/>
      </p:ext>
    </p:extLst>
  </p:cSld>
  <p:clrMapOvr>
    <a:masterClrMapping/>
  </p:clrMapOvr>
  <p:transition spd="slow">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725" y="323385"/>
            <a:ext cx="8926551" cy="6367347"/>
          </a:xfrm>
          <a:prstGeom prst="rect">
            <a:avLst/>
          </a:prstGeom>
          <a:solidFill>
            <a:schemeClr val="bg1"/>
          </a:solidFill>
          <a:ln w="25400">
            <a:solidFill>
              <a:srgbClr val="99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5206"/>
            <a:ext cx="9144000" cy="1334276"/>
          </a:xfrm>
          <a:prstGeom prst="rect">
            <a:avLst/>
          </a:prstGeom>
          <a:solidFill>
            <a:schemeClr val="tx1">
              <a:lumMod val="65000"/>
              <a:lumOff val="35000"/>
            </a:schemeClr>
          </a:solidFill>
          <a:ln>
            <a:solidFill>
              <a:schemeClr val="tx1">
                <a:lumMod val="65000"/>
                <a:lumOff val="35000"/>
              </a:schemeClr>
            </a:solidFill>
          </a:ln>
          <a:effectLst>
            <a:outerShdw blurRad="76200" dir="18900000" sy="23000" kx="-1200000" algn="bl" rotWithShape="0">
              <a:prstClr val="black">
                <a:alpha val="20000"/>
              </a:prstClr>
            </a:outerShdw>
            <a:reflection blurRad="254000" stA="42000" endPos="23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p:cNvSpPr txBox="1"/>
          <p:nvPr/>
        </p:nvSpPr>
        <p:spPr>
          <a:xfrm>
            <a:off x="387626" y="2062255"/>
            <a:ext cx="8368748" cy="3046988"/>
          </a:xfrm>
          <a:prstGeom prst="rect">
            <a:avLst/>
          </a:prstGeom>
          <a:noFill/>
        </p:spPr>
        <p:txBody>
          <a:bodyPr wrap="square" rtlCol="0">
            <a:spAutoFit/>
          </a:bodyPr>
          <a:lstStyle/>
          <a:p>
            <a:r>
              <a:rPr lang="en-US" sz="2400" dirty="0"/>
              <a:t>All boat crews for RL and RC tournaments must, as a minimum, meet the RL requirements. At RC tournaments it is not always possible to have every boat crew meet RC requirements. As CJ it is your responsibility to ensure a RC qualified crew staffs those divisions that have potential record-breaking skiers. If any boat crew does not meet RC requirements then that event is RL and not RC whilst other events with the correct boat crews can be RC capable.</a:t>
            </a:r>
            <a:endParaRPr lang="en-US" sz="2400" dirty="0">
              <a:latin typeface="Myriad Pro" pitchFamily="34" charset="0"/>
            </a:endParaRPr>
          </a:p>
        </p:txBody>
      </p:sp>
      <p:sp>
        <p:nvSpPr>
          <p:cNvPr id="12" name="Title 2"/>
          <p:cNvSpPr txBox="1">
            <a:spLocks/>
          </p:cNvSpPr>
          <p:nvPr/>
        </p:nvSpPr>
        <p:spPr>
          <a:xfrm>
            <a:off x="206297" y="169221"/>
            <a:ext cx="6858000" cy="1103255"/>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5400" b="0" i="0" u="none" strike="noStrike" kern="1200" cap="none" spc="0" normalizeH="0" baseline="0" noProof="0" dirty="0">
                <a:ln>
                  <a:noFill/>
                </a:ln>
                <a:solidFill>
                  <a:schemeClr val="bg1"/>
                </a:solidFill>
                <a:effectLst/>
                <a:uLnTx/>
                <a:uFillTx/>
                <a:ea typeface="+mj-ea"/>
                <a:cs typeface="+mj-cs"/>
              </a:rPr>
              <a:t>213</a:t>
            </a:r>
            <a:r>
              <a:rPr lang="en-US" sz="5400" dirty="0">
                <a:solidFill>
                  <a:schemeClr val="bg1"/>
                </a:solidFill>
                <a:ea typeface="+mj-ea"/>
                <a:cs typeface="+mj-cs"/>
              </a:rPr>
              <a:t>: Event Judges</a:t>
            </a:r>
            <a:endParaRPr kumimoji="0" lang="en-US" sz="5400" b="0" i="0" u="none" strike="noStrike" kern="1200" cap="none" spc="0" normalizeH="0" baseline="0" noProof="0" dirty="0">
              <a:ln>
                <a:noFill/>
              </a:ln>
              <a:solidFill>
                <a:schemeClr val="bg1"/>
              </a:solidFill>
              <a:effectLst/>
              <a:uLnTx/>
              <a:uFillTx/>
              <a:ea typeface="+mj-ea"/>
              <a:cs typeface="+mj-cs"/>
            </a:endParaRPr>
          </a:p>
        </p:txBody>
      </p:sp>
      <p:pic>
        <p:nvPicPr>
          <p:cNvPr id="10" name="Picture 6" descr="C:\Users\Richard\Documents\100MYDOCS\Water Ski\WBC\LOGOS\WBC_LOG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6298" y="5883708"/>
            <a:ext cx="1300769" cy="6910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a:extLst>
              <a:ext uri="{FF2B5EF4-FFF2-40B4-BE49-F238E27FC236}">
                <a16:creationId xmlns:a16="http://schemas.microsoft.com/office/drawing/2014/main" id="{B22A132B-31F2-40FE-BD20-59CD7070A72F}"/>
              </a:ext>
            </a:extLst>
          </p:cNvPr>
          <p:cNvSpPr>
            <a:spLocks noGrp="1"/>
          </p:cNvSpPr>
          <p:nvPr>
            <p:ph type="sldNum" sz="quarter" idx="12"/>
          </p:nvPr>
        </p:nvSpPr>
        <p:spPr/>
        <p:txBody>
          <a:bodyPr/>
          <a:lstStyle/>
          <a:p>
            <a:fld id="{CF2B0F4C-37A1-4503-98F7-8A7F21577811}" type="slidenum">
              <a:rPr lang="en-US" smtClean="0"/>
              <a:pPr/>
              <a:t>23</a:t>
            </a:fld>
            <a:endParaRPr lang="en-US"/>
          </a:p>
        </p:txBody>
      </p:sp>
    </p:spTree>
    <p:extLst>
      <p:ext uri="{BB962C8B-B14F-4D97-AF65-F5344CB8AC3E}">
        <p14:creationId xmlns:p14="http://schemas.microsoft.com/office/powerpoint/2010/main" val="4020006190"/>
      </p:ext>
    </p:extLst>
  </p:cSld>
  <p:clrMapOvr>
    <a:masterClrMapping/>
  </p:clrMapOvr>
  <p:transition spd="slow">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725" y="323385"/>
            <a:ext cx="8926551" cy="6367347"/>
          </a:xfrm>
          <a:prstGeom prst="rect">
            <a:avLst/>
          </a:prstGeom>
          <a:solidFill>
            <a:schemeClr val="bg1"/>
          </a:solidFill>
          <a:ln w="25400">
            <a:solidFill>
              <a:srgbClr val="99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9" name="Rectangle 8"/>
          <p:cNvSpPr/>
          <p:nvPr/>
        </p:nvSpPr>
        <p:spPr>
          <a:xfrm>
            <a:off x="0" y="5206"/>
            <a:ext cx="9144000" cy="1334276"/>
          </a:xfrm>
          <a:prstGeom prst="rect">
            <a:avLst/>
          </a:prstGeom>
          <a:solidFill>
            <a:schemeClr val="tx1">
              <a:lumMod val="65000"/>
              <a:lumOff val="35000"/>
            </a:schemeClr>
          </a:solidFill>
          <a:ln>
            <a:solidFill>
              <a:schemeClr val="tx1">
                <a:lumMod val="65000"/>
                <a:lumOff val="35000"/>
              </a:schemeClr>
            </a:solidFill>
          </a:ln>
          <a:effectLst>
            <a:outerShdw blurRad="76200" dir="18900000" sy="23000" kx="-1200000" algn="bl" rotWithShape="0">
              <a:prstClr val="black">
                <a:alpha val="20000"/>
              </a:prstClr>
            </a:outerShdw>
            <a:reflection blurRad="254000" stA="42000" endPos="23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itle 2"/>
          <p:cNvSpPr txBox="1">
            <a:spLocks/>
          </p:cNvSpPr>
          <p:nvPr/>
        </p:nvSpPr>
        <p:spPr>
          <a:xfrm>
            <a:off x="206297" y="169221"/>
            <a:ext cx="8684796" cy="1103255"/>
          </a:xfrm>
          <a:prstGeom prst="rect">
            <a:avLst/>
          </a:prstGeom>
        </p:spPr>
        <p:txBody>
          <a:bodyPr vert="horz" lIns="91440" tIns="45720" rIns="91440" bIns="45720" rtlCol="0" anchor="b">
            <a:normAutofit/>
          </a:bodyPr>
          <a:lstStyle/>
          <a:p>
            <a:pPr>
              <a:lnSpc>
                <a:spcPct val="90000"/>
              </a:lnSpc>
              <a:spcBef>
                <a:spcPct val="0"/>
              </a:spcBef>
              <a:defRPr/>
            </a:pPr>
            <a:r>
              <a:rPr lang="en-US" sz="5400" dirty="0">
                <a:solidFill>
                  <a:schemeClr val="bg1"/>
                </a:solidFill>
              </a:rPr>
              <a:t>214: RL tournaments Rounds</a:t>
            </a:r>
            <a:endParaRPr kumimoji="0" lang="en-US" sz="5400" b="0" i="0" u="none" strike="noStrike" kern="1200" cap="none" spc="0" normalizeH="0" noProof="0" dirty="0">
              <a:ln>
                <a:noFill/>
              </a:ln>
              <a:solidFill>
                <a:schemeClr val="bg1"/>
              </a:solidFill>
              <a:effectLst/>
              <a:uLnTx/>
              <a:uFillTx/>
              <a:latin typeface="Adobe Caslon Pro" pitchFamily="18" charset="0"/>
              <a:ea typeface="+mj-ea"/>
              <a:cs typeface="+mj-cs"/>
            </a:endParaRPr>
          </a:p>
        </p:txBody>
      </p:sp>
      <p:pic>
        <p:nvPicPr>
          <p:cNvPr id="10" name="Picture 6" descr="C:\Users\Richard\Documents\100MYDOCS\Water Ski\WBC\LOGOS\WBC_LOG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6298" y="5883708"/>
            <a:ext cx="1300769" cy="6910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337930" y="1630017"/>
            <a:ext cx="8388627" cy="4431983"/>
          </a:xfrm>
          <a:prstGeom prst="rect">
            <a:avLst/>
          </a:prstGeom>
          <a:noFill/>
        </p:spPr>
        <p:txBody>
          <a:bodyPr wrap="square" rtlCol="0">
            <a:spAutoFit/>
          </a:bodyPr>
          <a:lstStyle/>
          <a:p>
            <a:r>
              <a:rPr lang="en-US" sz="2400" dirty="0"/>
              <a:t>(1) No more than four rounds per day are permitted in any one competition.</a:t>
            </a:r>
          </a:p>
          <a:p>
            <a:r>
              <a:rPr lang="en-US" sz="2400" dirty="0"/>
              <a:t>(2) Ranking list rounds shall be declared before the start of the competition.</a:t>
            </a:r>
          </a:p>
          <a:p>
            <a:r>
              <a:rPr lang="en-US" sz="2400" dirty="0"/>
              <a:t> </a:t>
            </a:r>
            <a:endParaRPr lang="en-US" sz="2400" b="1" dirty="0"/>
          </a:p>
          <a:p>
            <a:r>
              <a:rPr lang="en-US" sz="2400" b="1" dirty="0"/>
              <a:t>This does not mean only 4 rounds are permitted in any competition but that only 4 rounds of RL are allowed per day. Tournaments may have unlimited numbers of rounds but the 4 rounds that will be eligible for RL score submission must be declared before the start of the event. For multi-day tournaments, 4 RL are permitted and must be declared each day. </a:t>
            </a:r>
          </a:p>
          <a:p>
            <a:endParaRPr lang="en-US" dirty="0"/>
          </a:p>
        </p:txBody>
      </p:sp>
      <p:sp>
        <p:nvSpPr>
          <p:cNvPr id="3" name="Slide Number Placeholder 2">
            <a:extLst>
              <a:ext uri="{FF2B5EF4-FFF2-40B4-BE49-F238E27FC236}">
                <a16:creationId xmlns:a16="http://schemas.microsoft.com/office/drawing/2014/main" id="{8AB39C75-040A-4E42-BAB7-B7182CF3621F}"/>
              </a:ext>
            </a:extLst>
          </p:cNvPr>
          <p:cNvSpPr>
            <a:spLocks noGrp="1"/>
          </p:cNvSpPr>
          <p:nvPr>
            <p:ph type="sldNum" sz="quarter" idx="12"/>
          </p:nvPr>
        </p:nvSpPr>
        <p:spPr/>
        <p:txBody>
          <a:bodyPr/>
          <a:lstStyle/>
          <a:p>
            <a:fld id="{CF2B0F4C-37A1-4503-98F7-8A7F21577811}" type="slidenum">
              <a:rPr lang="en-US" smtClean="0"/>
              <a:pPr/>
              <a:t>24</a:t>
            </a:fld>
            <a:endParaRPr lang="en-US"/>
          </a:p>
        </p:txBody>
      </p:sp>
    </p:spTree>
    <p:extLst>
      <p:ext uri="{BB962C8B-B14F-4D97-AF65-F5344CB8AC3E}">
        <p14:creationId xmlns:p14="http://schemas.microsoft.com/office/powerpoint/2010/main" val="3150028976"/>
      </p:ext>
    </p:extLst>
  </p:cSld>
  <p:clrMapOvr>
    <a:masterClrMapping/>
  </p:clrMapOvr>
  <p:transition spd="slow">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725" y="323385"/>
            <a:ext cx="8926551" cy="6367347"/>
          </a:xfrm>
          <a:prstGeom prst="rect">
            <a:avLst/>
          </a:prstGeom>
          <a:solidFill>
            <a:schemeClr val="bg1"/>
          </a:solidFill>
          <a:ln w="25400">
            <a:solidFill>
              <a:srgbClr val="99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5206"/>
            <a:ext cx="9144000" cy="1334276"/>
          </a:xfrm>
          <a:prstGeom prst="rect">
            <a:avLst/>
          </a:prstGeom>
          <a:solidFill>
            <a:schemeClr val="tx1">
              <a:lumMod val="65000"/>
              <a:lumOff val="35000"/>
            </a:schemeClr>
          </a:solidFill>
          <a:ln>
            <a:solidFill>
              <a:schemeClr val="tx1">
                <a:lumMod val="65000"/>
                <a:lumOff val="35000"/>
              </a:schemeClr>
            </a:solidFill>
          </a:ln>
          <a:effectLst>
            <a:outerShdw blurRad="76200" dir="18900000" sy="23000" kx="-1200000" algn="bl" rotWithShape="0">
              <a:prstClr val="black">
                <a:alpha val="20000"/>
              </a:prstClr>
            </a:outerShdw>
            <a:reflection blurRad="254000" stA="42000" endPos="23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p:cNvSpPr txBox="1"/>
          <p:nvPr/>
        </p:nvSpPr>
        <p:spPr>
          <a:xfrm>
            <a:off x="338022" y="1426640"/>
            <a:ext cx="8459490" cy="5139869"/>
          </a:xfrm>
          <a:prstGeom prst="rect">
            <a:avLst/>
          </a:prstGeom>
          <a:noFill/>
        </p:spPr>
        <p:txBody>
          <a:bodyPr wrap="square" rtlCol="0">
            <a:spAutoFit/>
          </a:bodyPr>
          <a:lstStyle/>
          <a:p>
            <a:r>
              <a:rPr lang="en-US" sz="2400" dirty="0"/>
              <a:t>Contact with Ramp. In the opinion of the Event Judges, the skier advantageously contacts the ramp with anything other than the feet. The Chief Judge can be called upon to adjudicate if the Event Judges are unable to make an immediate ruling.</a:t>
            </a:r>
          </a:p>
          <a:p>
            <a:endParaRPr lang="en-US" sz="2400" dirty="0"/>
          </a:p>
          <a:p>
            <a:r>
              <a:rPr lang="en-US" sz="2000" b="1" dirty="0"/>
              <a:t>This explains that incidental contact is not mandatory grounds for a disallowed jump. The contact has to be deemed advantageous. This contact may be fully unintentional but if is deemed advantageous by the Event Judges or CJ it shall be an invalid jump The CJ may adjudicate on this using any and all evidence available including independent video from the shore. The CJ has the power to station a judge in the judging tower or on shore to observe ramp bumming, water conditions tumble recoveries, BSP by ride out buoy, and bumming. </a:t>
            </a:r>
          </a:p>
          <a:p>
            <a:endParaRPr lang="en-US" sz="2400" dirty="0"/>
          </a:p>
          <a:p>
            <a:endParaRPr lang="en-US" sz="2400" b="1" dirty="0">
              <a:solidFill>
                <a:srgbClr val="0070C0"/>
              </a:solidFill>
              <a:latin typeface="Myriad Pro" pitchFamily="34" charset="0"/>
            </a:endParaRPr>
          </a:p>
        </p:txBody>
      </p:sp>
      <p:sp>
        <p:nvSpPr>
          <p:cNvPr id="12" name="Title 2"/>
          <p:cNvSpPr txBox="1">
            <a:spLocks/>
          </p:cNvSpPr>
          <p:nvPr/>
        </p:nvSpPr>
        <p:spPr>
          <a:xfrm>
            <a:off x="206297" y="169221"/>
            <a:ext cx="6858000" cy="1103255"/>
          </a:xfrm>
          <a:prstGeom prst="rect">
            <a:avLst/>
          </a:prstGeom>
        </p:spPr>
        <p:txBody>
          <a:bodyPr vert="horz" lIns="91440" tIns="45720" rIns="91440" bIns="45720" rtlCol="0" anchor="b">
            <a:normAutofit/>
          </a:bodyPr>
          <a:lstStyle/>
          <a:p>
            <a:pPr lvl="0">
              <a:lnSpc>
                <a:spcPct val="90000"/>
              </a:lnSpc>
              <a:spcBef>
                <a:spcPct val="0"/>
              </a:spcBef>
              <a:defRPr/>
            </a:pPr>
            <a:r>
              <a:rPr lang="en-US" sz="5400" dirty="0">
                <a:solidFill>
                  <a:schemeClr val="bg1"/>
                </a:solidFill>
              </a:rPr>
              <a:t>405: </a:t>
            </a:r>
            <a:r>
              <a:rPr lang="en-US" sz="5400" b="1" dirty="0">
                <a:solidFill>
                  <a:schemeClr val="bg1"/>
                </a:solidFill>
              </a:rPr>
              <a:t>JUMP EVENT</a:t>
            </a:r>
            <a:endParaRPr kumimoji="0" lang="en-US" sz="5400" b="0" i="0" u="none" strike="noStrike" kern="1200" cap="none" spc="0" normalizeH="0" baseline="0" noProof="0" dirty="0">
              <a:ln>
                <a:noFill/>
              </a:ln>
              <a:solidFill>
                <a:schemeClr val="bg1"/>
              </a:solidFill>
              <a:effectLst/>
              <a:uLnTx/>
              <a:uFillTx/>
              <a:latin typeface="Adobe Caslon Pro" pitchFamily="18" charset="0"/>
              <a:ea typeface="+mj-ea"/>
              <a:cs typeface="+mj-cs"/>
            </a:endParaRPr>
          </a:p>
        </p:txBody>
      </p:sp>
      <p:pic>
        <p:nvPicPr>
          <p:cNvPr id="10" name="Picture 6" descr="C:\Users\Richard\Documents\100MYDOCS\Water Ski\WBC\LOGOS\WBC_LOG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6298" y="5883708"/>
            <a:ext cx="1300769" cy="6910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a:extLst>
              <a:ext uri="{FF2B5EF4-FFF2-40B4-BE49-F238E27FC236}">
                <a16:creationId xmlns:a16="http://schemas.microsoft.com/office/drawing/2014/main" id="{475ABA92-B31C-45A2-B91C-486FF595D2D4}"/>
              </a:ext>
            </a:extLst>
          </p:cNvPr>
          <p:cNvSpPr>
            <a:spLocks noGrp="1"/>
          </p:cNvSpPr>
          <p:nvPr>
            <p:ph type="sldNum" sz="quarter" idx="12"/>
          </p:nvPr>
        </p:nvSpPr>
        <p:spPr/>
        <p:txBody>
          <a:bodyPr/>
          <a:lstStyle/>
          <a:p>
            <a:fld id="{CF2B0F4C-37A1-4503-98F7-8A7F21577811}" type="slidenum">
              <a:rPr lang="en-US" smtClean="0"/>
              <a:pPr/>
              <a:t>25</a:t>
            </a:fld>
            <a:endParaRPr lang="en-US"/>
          </a:p>
        </p:txBody>
      </p:sp>
    </p:spTree>
    <p:extLst>
      <p:ext uri="{BB962C8B-B14F-4D97-AF65-F5344CB8AC3E}">
        <p14:creationId xmlns:p14="http://schemas.microsoft.com/office/powerpoint/2010/main" val="1080762644"/>
      </p:ext>
    </p:extLst>
  </p:cSld>
  <p:clrMapOvr>
    <a:masterClrMapping/>
  </p:clrMapOvr>
  <p:transition spd="slow">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725" y="323385"/>
            <a:ext cx="8926551" cy="6367347"/>
          </a:xfrm>
          <a:prstGeom prst="rect">
            <a:avLst/>
          </a:prstGeom>
          <a:solidFill>
            <a:schemeClr val="bg1"/>
          </a:solidFill>
          <a:ln w="25400">
            <a:solidFill>
              <a:srgbClr val="99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zzzz</a:t>
            </a:r>
          </a:p>
        </p:txBody>
      </p:sp>
      <p:sp>
        <p:nvSpPr>
          <p:cNvPr id="9" name="Rectangle 8"/>
          <p:cNvSpPr/>
          <p:nvPr/>
        </p:nvSpPr>
        <p:spPr>
          <a:xfrm>
            <a:off x="0" y="5206"/>
            <a:ext cx="9144000" cy="1334276"/>
          </a:xfrm>
          <a:prstGeom prst="rect">
            <a:avLst/>
          </a:prstGeom>
          <a:solidFill>
            <a:schemeClr val="tx1">
              <a:lumMod val="65000"/>
              <a:lumOff val="35000"/>
            </a:schemeClr>
          </a:solidFill>
          <a:ln>
            <a:solidFill>
              <a:schemeClr val="tx1">
                <a:lumMod val="65000"/>
                <a:lumOff val="35000"/>
              </a:schemeClr>
            </a:solidFill>
          </a:ln>
          <a:effectLst>
            <a:outerShdw blurRad="76200" dir="18900000" sy="23000" kx="-1200000" algn="bl" rotWithShape="0">
              <a:prstClr val="black">
                <a:alpha val="20000"/>
              </a:prstClr>
            </a:outerShdw>
            <a:reflection blurRad="254000" stA="42000" endPos="23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90000"/>
              </a:lnSpc>
              <a:spcBef>
                <a:spcPct val="0"/>
              </a:spcBef>
              <a:defRPr/>
            </a:pPr>
            <a:endParaRPr lang="en-US" sz="6600" dirty="0">
              <a:solidFill>
                <a:schemeClr val="bg1"/>
              </a:solidFill>
              <a:latin typeface="Adobe Caslon Pro" pitchFamily="18" charset="0"/>
            </a:endParaRPr>
          </a:p>
        </p:txBody>
      </p:sp>
      <p:sp>
        <p:nvSpPr>
          <p:cNvPr id="12" name="Title 2"/>
          <p:cNvSpPr txBox="1">
            <a:spLocks/>
          </p:cNvSpPr>
          <p:nvPr/>
        </p:nvSpPr>
        <p:spPr>
          <a:xfrm>
            <a:off x="206297" y="169221"/>
            <a:ext cx="6858000" cy="1103255"/>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sz="5400" b="0" i="0" u="none" strike="noStrike" kern="1200" cap="none" spc="0" normalizeH="0" baseline="0" noProof="0" dirty="0">
              <a:ln>
                <a:noFill/>
              </a:ln>
              <a:solidFill>
                <a:schemeClr val="bg1"/>
              </a:solidFill>
              <a:effectLst/>
              <a:uLnTx/>
              <a:uFillTx/>
              <a:latin typeface="Adobe Caslon Pro" pitchFamily="18" charset="0"/>
              <a:ea typeface="+mj-ea"/>
              <a:cs typeface="+mj-cs"/>
            </a:endParaRPr>
          </a:p>
        </p:txBody>
      </p:sp>
      <p:pic>
        <p:nvPicPr>
          <p:cNvPr id="10" name="Picture 6" descr="C:\Users\Richard\Documents\100MYDOCS\Water Ski\WBC\LOGOS\WBC_LOG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6298" y="5883708"/>
            <a:ext cx="1300769" cy="6910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108725" y="563808"/>
            <a:ext cx="8828979" cy="632481"/>
          </a:xfrm>
          <a:prstGeom prst="rect">
            <a:avLst/>
          </a:prstGeom>
          <a:noFill/>
        </p:spPr>
        <p:txBody>
          <a:bodyPr wrap="square" rtlCol="0">
            <a:spAutoFit/>
          </a:bodyPr>
          <a:lstStyle/>
          <a:p>
            <a:pPr lvl="0">
              <a:lnSpc>
                <a:spcPct val="90000"/>
              </a:lnSpc>
              <a:spcBef>
                <a:spcPct val="0"/>
              </a:spcBef>
              <a:defRPr/>
            </a:pPr>
            <a:r>
              <a:rPr lang="en-US" sz="3900" dirty="0">
                <a:solidFill>
                  <a:schemeClr val="bg1"/>
                </a:solidFill>
              </a:rPr>
              <a:t>407: Jump Measurements and Calculation</a:t>
            </a:r>
            <a:endParaRPr lang="en-US" sz="3900" dirty="0">
              <a:solidFill>
                <a:schemeClr val="bg1"/>
              </a:solidFill>
              <a:latin typeface="Adobe Caslon Pro" pitchFamily="18" charset="0"/>
            </a:endParaRPr>
          </a:p>
        </p:txBody>
      </p:sp>
      <p:sp>
        <p:nvSpPr>
          <p:cNvPr id="3" name="TextBox 2"/>
          <p:cNvSpPr txBox="1"/>
          <p:nvPr/>
        </p:nvSpPr>
        <p:spPr>
          <a:xfrm>
            <a:off x="407504" y="1493646"/>
            <a:ext cx="8169966" cy="4493538"/>
          </a:xfrm>
          <a:prstGeom prst="rect">
            <a:avLst/>
          </a:prstGeom>
          <a:noFill/>
        </p:spPr>
        <p:txBody>
          <a:bodyPr wrap="square" rtlCol="0">
            <a:spAutoFit/>
          </a:bodyPr>
          <a:lstStyle/>
          <a:p>
            <a:r>
              <a:rPr lang="en-US" sz="2200" dirty="0"/>
              <a:t>A WBC approved video jump-measurement program shall be used to obtain jump distances. Such a system will not be subject to reading errors, shall produce results that are reproducible on readily available systems, and the distance gleaned from the video will be final.</a:t>
            </a:r>
          </a:p>
          <a:p>
            <a:r>
              <a:rPr lang="en-US" sz="2200" dirty="0"/>
              <a:t> </a:t>
            </a:r>
          </a:p>
          <a:p>
            <a:r>
              <a:rPr lang="en-US" sz="2200" b="1" dirty="0"/>
              <a:t>When using 2 independent systems, i.e. 2 cameras connected to 2 different screens; there should be an overlap of the areas each camera is picking up. If a skier lands in that overlap the landing will be visible on both screens. The screen that has the highest degree of accuracy at the point of contact shall be used. This would typically be the screen that displays the landing closer to the center of the screen. </a:t>
            </a:r>
          </a:p>
          <a:p>
            <a:endParaRPr lang="en-US" sz="2200" dirty="0"/>
          </a:p>
        </p:txBody>
      </p:sp>
      <p:sp>
        <p:nvSpPr>
          <p:cNvPr id="4" name="Slide Number Placeholder 3">
            <a:extLst>
              <a:ext uri="{FF2B5EF4-FFF2-40B4-BE49-F238E27FC236}">
                <a16:creationId xmlns:a16="http://schemas.microsoft.com/office/drawing/2014/main" id="{B45B1F34-5312-450D-ACD5-726FB346A0FE}"/>
              </a:ext>
            </a:extLst>
          </p:cNvPr>
          <p:cNvSpPr>
            <a:spLocks noGrp="1"/>
          </p:cNvSpPr>
          <p:nvPr>
            <p:ph type="sldNum" sz="quarter" idx="12"/>
          </p:nvPr>
        </p:nvSpPr>
        <p:spPr/>
        <p:txBody>
          <a:bodyPr/>
          <a:lstStyle/>
          <a:p>
            <a:fld id="{CF2B0F4C-37A1-4503-98F7-8A7F21577811}" type="slidenum">
              <a:rPr lang="en-US" smtClean="0"/>
              <a:pPr/>
              <a:t>26</a:t>
            </a:fld>
            <a:endParaRPr lang="en-US"/>
          </a:p>
        </p:txBody>
      </p:sp>
    </p:spTree>
    <p:extLst>
      <p:ext uri="{BB962C8B-B14F-4D97-AF65-F5344CB8AC3E}">
        <p14:creationId xmlns:p14="http://schemas.microsoft.com/office/powerpoint/2010/main" val="458067243"/>
      </p:ext>
    </p:extLst>
  </p:cSld>
  <p:clrMapOvr>
    <a:masterClrMapping/>
  </p:clrMapOvr>
  <p:transition spd="slow">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725" y="323385"/>
            <a:ext cx="8926551" cy="6367347"/>
          </a:xfrm>
          <a:prstGeom prst="rect">
            <a:avLst/>
          </a:prstGeom>
          <a:solidFill>
            <a:schemeClr val="bg1"/>
          </a:solidFill>
          <a:ln w="25400">
            <a:solidFill>
              <a:srgbClr val="99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zzzz</a:t>
            </a:r>
          </a:p>
        </p:txBody>
      </p:sp>
      <p:sp>
        <p:nvSpPr>
          <p:cNvPr id="9" name="Rectangle 8"/>
          <p:cNvSpPr/>
          <p:nvPr/>
        </p:nvSpPr>
        <p:spPr>
          <a:xfrm>
            <a:off x="0" y="5206"/>
            <a:ext cx="9144000" cy="1334276"/>
          </a:xfrm>
          <a:prstGeom prst="rect">
            <a:avLst/>
          </a:prstGeom>
          <a:solidFill>
            <a:schemeClr val="tx1">
              <a:lumMod val="65000"/>
              <a:lumOff val="35000"/>
            </a:schemeClr>
          </a:solidFill>
          <a:ln>
            <a:solidFill>
              <a:schemeClr val="tx1">
                <a:lumMod val="65000"/>
                <a:lumOff val="35000"/>
              </a:schemeClr>
            </a:solidFill>
          </a:ln>
          <a:effectLst>
            <a:outerShdw blurRad="76200" dir="18900000" sy="23000" kx="-1200000" algn="bl" rotWithShape="0">
              <a:prstClr val="black">
                <a:alpha val="20000"/>
              </a:prstClr>
            </a:outerShdw>
            <a:reflection blurRad="254000" stA="42000" endPos="23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90000"/>
              </a:lnSpc>
              <a:spcBef>
                <a:spcPct val="0"/>
              </a:spcBef>
              <a:defRPr/>
            </a:pPr>
            <a:endParaRPr lang="en-US" sz="6600" dirty="0">
              <a:solidFill>
                <a:schemeClr val="bg1"/>
              </a:solidFill>
              <a:latin typeface="Adobe Caslon Pro" pitchFamily="18" charset="0"/>
            </a:endParaRPr>
          </a:p>
        </p:txBody>
      </p:sp>
      <p:sp>
        <p:nvSpPr>
          <p:cNvPr id="12" name="Title 2"/>
          <p:cNvSpPr txBox="1">
            <a:spLocks/>
          </p:cNvSpPr>
          <p:nvPr/>
        </p:nvSpPr>
        <p:spPr>
          <a:xfrm>
            <a:off x="206297" y="169221"/>
            <a:ext cx="6858000" cy="1103255"/>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sz="5400" b="0" i="0" u="none" strike="noStrike" kern="1200" cap="none" spc="0" normalizeH="0" baseline="0" noProof="0" dirty="0">
              <a:ln>
                <a:noFill/>
              </a:ln>
              <a:solidFill>
                <a:schemeClr val="bg1"/>
              </a:solidFill>
              <a:effectLst/>
              <a:uLnTx/>
              <a:uFillTx/>
              <a:latin typeface="Adobe Caslon Pro" pitchFamily="18" charset="0"/>
              <a:ea typeface="+mj-ea"/>
              <a:cs typeface="+mj-cs"/>
            </a:endParaRPr>
          </a:p>
        </p:txBody>
      </p:sp>
      <p:pic>
        <p:nvPicPr>
          <p:cNvPr id="10" name="Picture 6" descr="C:\Users\Richard\Documents\100MYDOCS\Water Ski\WBC\LOGOS\WBC_LOG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6298" y="5883708"/>
            <a:ext cx="1300769" cy="6910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356548" y="300733"/>
            <a:ext cx="8430904" cy="840230"/>
          </a:xfrm>
          <a:prstGeom prst="rect">
            <a:avLst/>
          </a:prstGeom>
          <a:noFill/>
        </p:spPr>
        <p:txBody>
          <a:bodyPr wrap="square" rtlCol="0">
            <a:spAutoFit/>
          </a:bodyPr>
          <a:lstStyle/>
          <a:p>
            <a:pPr lvl="0">
              <a:lnSpc>
                <a:spcPct val="90000"/>
              </a:lnSpc>
              <a:spcBef>
                <a:spcPct val="0"/>
              </a:spcBef>
              <a:defRPr/>
            </a:pPr>
            <a:r>
              <a:rPr lang="en-US" sz="5400" dirty="0">
                <a:solidFill>
                  <a:schemeClr val="bg1"/>
                </a:solidFill>
              </a:rPr>
              <a:t>409</a:t>
            </a:r>
            <a:r>
              <a:rPr lang="en-US" sz="5400" b="1" dirty="0">
                <a:solidFill>
                  <a:schemeClr val="bg1"/>
                </a:solidFill>
              </a:rPr>
              <a:t>: </a:t>
            </a:r>
            <a:r>
              <a:rPr lang="en-US" sz="5400" dirty="0">
                <a:solidFill>
                  <a:schemeClr val="bg1"/>
                </a:solidFill>
              </a:rPr>
              <a:t>Safety Swimmer</a:t>
            </a:r>
            <a:endParaRPr lang="en-US" sz="5400" dirty="0">
              <a:solidFill>
                <a:schemeClr val="bg1"/>
              </a:solidFill>
              <a:latin typeface="Adobe Caslon Pro" pitchFamily="18" charset="0"/>
            </a:endParaRPr>
          </a:p>
        </p:txBody>
      </p:sp>
      <p:sp>
        <p:nvSpPr>
          <p:cNvPr id="3" name="TextBox 2"/>
          <p:cNvSpPr txBox="1"/>
          <p:nvPr/>
        </p:nvSpPr>
        <p:spPr>
          <a:xfrm>
            <a:off x="447261" y="1828800"/>
            <a:ext cx="8010939" cy="4801314"/>
          </a:xfrm>
          <a:prstGeom prst="rect">
            <a:avLst/>
          </a:prstGeom>
          <a:noFill/>
        </p:spPr>
        <p:txBody>
          <a:bodyPr wrap="square" rtlCol="0">
            <a:spAutoFit/>
          </a:bodyPr>
          <a:lstStyle/>
          <a:p>
            <a:r>
              <a:rPr lang="en-US" sz="2400" dirty="0"/>
              <a:t>A safety swimmer wearing a life vest and trained in water rescue and a floating stretcher/backboard shall be located adjacent to the jump during the jump event</a:t>
            </a:r>
          </a:p>
          <a:p>
            <a:r>
              <a:rPr lang="en-US" sz="2400" dirty="0"/>
              <a:t> </a:t>
            </a:r>
          </a:p>
          <a:p>
            <a:r>
              <a:rPr lang="en-US" sz="2400" b="1" dirty="0"/>
              <a:t>Note this rule requires the safety swimmer to be TRAINED for in water rescue. This is paramount to the safe recovery of an injured skier. The Safety Director shall ensure trained personnel man this station. </a:t>
            </a:r>
          </a:p>
          <a:p>
            <a:endParaRPr lang="en-US" sz="2400" b="1" dirty="0"/>
          </a:p>
          <a:p>
            <a:r>
              <a:rPr lang="en-US" sz="2400" b="1" dirty="0"/>
              <a:t>As event judges, you must verify a floatation device is in the boat as you enter the boat for an event. </a:t>
            </a:r>
          </a:p>
          <a:p>
            <a:r>
              <a:rPr lang="en-US" sz="2400" dirty="0"/>
              <a:t> </a:t>
            </a:r>
          </a:p>
          <a:p>
            <a:endParaRPr lang="en-US" dirty="0"/>
          </a:p>
        </p:txBody>
      </p:sp>
      <p:sp>
        <p:nvSpPr>
          <p:cNvPr id="4" name="Slide Number Placeholder 3">
            <a:extLst>
              <a:ext uri="{FF2B5EF4-FFF2-40B4-BE49-F238E27FC236}">
                <a16:creationId xmlns:a16="http://schemas.microsoft.com/office/drawing/2014/main" id="{9F1E72F3-E379-42C1-B713-2D8DEE905609}"/>
              </a:ext>
            </a:extLst>
          </p:cNvPr>
          <p:cNvSpPr>
            <a:spLocks noGrp="1"/>
          </p:cNvSpPr>
          <p:nvPr>
            <p:ph type="sldNum" sz="quarter" idx="12"/>
          </p:nvPr>
        </p:nvSpPr>
        <p:spPr/>
        <p:txBody>
          <a:bodyPr/>
          <a:lstStyle/>
          <a:p>
            <a:fld id="{CF2B0F4C-37A1-4503-98F7-8A7F21577811}" type="slidenum">
              <a:rPr lang="en-US" smtClean="0"/>
              <a:pPr/>
              <a:t>27</a:t>
            </a:fld>
            <a:endParaRPr lang="en-US"/>
          </a:p>
        </p:txBody>
      </p:sp>
    </p:spTree>
    <p:extLst>
      <p:ext uri="{BB962C8B-B14F-4D97-AF65-F5344CB8AC3E}">
        <p14:creationId xmlns:p14="http://schemas.microsoft.com/office/powerpoint/2010/main" val="3040710402"/>
      </p:ext>
    </p:extLst>
  </p:cSld>
  <p:clrMapOvr>
    <a:masterClrMapping/>
  </p:clrMapOvr>
  <p:transition spd="slow">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725" y="323385"/>
            <a:ext cx="8926551" cy="6367347"/>
          </a:xfrm>
          <a:prstGeom prst="rect">
            <a:avLst/>
          </a:prstGeom>
          <a:solidFill>
            <a:schemeClr val="bg1"/>
          </a:solidFill>
          <a:ln w="25400">
            <a:solidFill>
              <a:srgbClr val="99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zzzz</a:t>
            </a:r>
          </a:p>
        </p:txBody>
      </p:sp>
      <p:sp>
        <p:nvSpPr>
          <p:cNvPr id="9" name="Rectangle 8"/>
          <p:cNvSpPr/>
          <p:nvPr/>
        </p:nvSpPr>
        <p:spPr>
          <a:xfrm>
            <a:off x="0" y="5206"/>
            <a:ext cx="9144000" cy="1334276"/>
          </a:xfrm>
          <a:prstGeom prst="rect">
            <a:avLst/>
          </a:prstGeom>
          <a:solidFill>
            <a:schemeClr val="tx1">
              <a:lumMod val="65000"/>
              <a:lumOff val="35000"/>
            </a:schemeClr>
          </a:solidFill>
          <a:ln>
            <a:solidFill>
              <a:schemeClr val="tx1">
                <a:lumMod val="65000"/>
                <a:lumOff val="35000"/>
              </a:schemeClr>
            </a:solidFill>
          </a:ln>
          <a:effectLst>
            <a:outerShdw blurRad="76200" dir="18900000" sy="23000" kx="-1200000" algn="bl" rotWithShape="0">
              <a:prstClr val="black">
                <a:alpha val="20000"/>
              </a:prstClr>
            </a:outerShdw>
            <a:reflection blurRad="254000" stA="42000" endPos="23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90000"/>
              </a:lnSpc>
              <a:spcBef>
                <a:spcPct val="0"/>
              </a:spcBef>
              <a:defRPr/>
            </a:pPr>
            <a:endParaRPr lang="en-US" sz="6600" dirty="0">
              <a:solidFill>
                <a:schemeClr val="bg1"/>
              </a:solidFill>
              <a:latin typeface="Adobe Caslon Pro" pitchFamily="18" charset="0"/>
            </a:endParaRPr>
          </a:p>
        </p:txBody>
      </p:sp>
      <p:sp>
        <p:nvSpPr>
          <p:cNvPr id="12" name="Title 2"/>
          <p:cNvSpPr txBox="1">
            <a:spLocks/>
          </p:cNvSpPr>
          <p:nvPr/>
        </p:nvSpPr>
        <p:spPr>
          <a:xfrm>
            <a:off x="206297" y="169221"/>
            <a:ext cx="6858000" cy="1103255"/>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sz="5400" b="0" i="0" u="none" strike="noStrike" kern="1200" cap="none" spc="0" normalizeH="0" baseline="0" noProof="0" dirty="0">
              <a:ln>
                <a:noFill/>
              </a:ln>
              <a:solidFill>
                <a:schemeClr val="bg1"/>
              </a:solidFill>
              <a:effectLst/>
              <a:uLnTx/>
              <a:uFillTx/>
              <a:latin typeface="Adobe Caslon Pro" pitchFamily="18" charset="0"/>
              <a:ea typeface="+mj-ea"/>
              <a:cs typeface="+mj-cs"/>
            </a:endParaRPr>
          </a:p>
        </p:txBody>
      </p:sp>
      <p:pic>
        <p:nvPicPr>
          <p:cNvPr id="10" name="Picture 6" descr="C:\Users\Richard\Documents\100MYDOCS\Water Ski\WBC\LOGOS\WBC_LOG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6298" y="5883708"/>
            <a:ext cx="1300769" cy="6910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356548" y="300733"/>
            <a:ext cx="8430904" cy="840230"/>
          </a:xfrm>
          <a:prstGeom prst="rect">
            <a:avLst/>
          </a:prstGeom>
          <a:noFill/>
        </p:spPr>
        <p:txBody>
          <a:bodyPr wrap="square" rtlCol="0">
            <a:spAutoFit/>
          </a:bodyPr>
          <a:lstStyle/>
          <a:p>
            <a:pPr lvl="0">
              <a:lnSpc>
                <a:spcPct val="90000"/>
              </a:lnSpc>
              <a:spcBef>
                <a:spcPct val="0"/>
              </a:spcBef>
              <a:defRPr/>
            </a:pPr>
            <a:r>
              <a:rPr lang="en-US" sz="5400" dirty="0">
                <a:solidFill>
                  <a:schemeClr val="bg1"/>
                </a:solidFill>
              </a:rPr>
              <a:t>502: </a:t>
            </a:r>
            <a:r>
              <a:rPr lang="en-US" sz="5400" b="1" dirty="0">
                <a:solidFill>
                  <a:schemeClr val="bg1"/>
                </a:solidFill>
              </a:rPr>
              <a:t>SLALOM EVENT</a:t>
            </a:r>
          </a:p>
        </p:txBody>
      </p:sp>
      <p:sp>
        <p:nvSpPr>
          <p:cNvPr id="3" name="TextBox 2"/>
          <p:cNvSpPr txBox="1"/>
          <p:nvPr/>
        </p:nvSpPr>
        <p:spPr>
          <a:xfrm>
            <a:off x="447261" y="1503497"/>
            <a:ext cx="8443832" cy="4154984"/>
          </a:xfrm>
          <a:prstGeom prst="rect">
            <a:avLst/>
          </a:prstGeom>
          <a:noFill/>
        </p:spPr>
        <p:txBody>
          <a:bodyPr wrap="square" rtlCol="0">
            <a:spAutoFit/>
          </a:bodyPr>
          <a:lstStyle/>
          <a:p>
            <a:r>
              <a:rPr lang="en-US" sz="2200" b="1" dirty="0"/>
              <a:t>To aid scorers, a lowest scoring forward pass 25%multiplier is now in rulebook. </a:t>
            </a:r>
          </a:p>
          <a:p>
            <a:r>
              <a:rPr lang="en-US" sz="2200" b="1" dirty="0"/>
              <a:t> </a:t>
            </a:r>
          </a:p>
          <a:p>
            <a:r>
              <a:rPr lang="en-US" sz="2200" b="1" dirty="0"/>
              <a:t>(A) First Movement</a:t>
            </a:r>
            <a:r>
              <a:rPr lang="en-US" sz="2200" dirty="0"/>
              <a:t>. The Boat Judge(s) shall start the audible timing device and recording at the skier’s first movement toward the wake from BSP outside the wake.</a:t>
            </a:r>
          </a:p>
          <a:p>
            <a:endParaRPr lang="en-US" sz="2200" dirty="0"/>
          </a:p>
          <a:p>
            <a:r>
              <a:rPr lang="en-US" sz="2200" b="1" dirty="0"/>
              <a:t>(B) Testing Speed</a:t>
            </a:r>
            <a:r>
              <a:rPr lang="en-US" sz="2200" dirty="0"/>
              <a:t>. Positioning tricks or testing the speed with a one-foot need </a:t>
            </a:r>
            <a:r>
              <a:rPr lang="en-US" sz="2200" b="1" dirty="0"/>
              <a:t>not</a:t>
            </a:r>
            <a:r>
              <a:rPr lang="en-US" sz="2200" dirty="0"/>
              <a:t> be declared.</a:t>
            </a:r>
          </a:p>
          <a:p>
            <a:r>
              <a:rPr lang="en-US" sz="2200" dirty="0"/>
              <a:t> </a:t>
            </a:r>
          </a:p>
          <a:p>
            <a:r>
              <a:rPr lang="en-US" sz="2200" b="1" dirty="0"/>
              <a:t>(C) No Majority</a:t>
            </a:r>
            <a:r>
              <a:rPr lang="en-US" sz="2200" dirty="0"/>
              <a:t>. In the case of no majority on any fault zone of a one-foot crossing, the crossing shall score as a one-foot crossing.</a:t>
            </a:r>
          </a:p>
        </p:txBody>
      </p:sp>
      <p:sp>
        <p:nvSpPr>
          <p:cNvPr id="4" name="Slide Number Placeholder 3">
            <a:extLst>
              <a:ext uri="{FF2B5EF4-FFF2-40B4-BE49-F238E27FC236}">
                <a16:creationId xmlns:a16="http://schemas.microsoft.com/office/drawing/2014/main" id="{BE7ED82D-2F8A-4875-B6DA-C1BA052D5CCD}"/>
              </a:ext>
            </a:extLst>
          </p:cNvPr>
          <p:cNvSpPr>
            <a:spLocks noGrp="1"/>
          </p:cNvSpPr>
          <p:nvPr>
            <p:ph type="sldNum" sz="quarter" idx="12"/>
          </p:nvPr>
        </p:nvSpPr>
        <p:spPr/>
        <p:txBody>
          <a:bodyPr/>
          <a:lstStyle/>
          <a:p>
            <a:fld id="{CF2B0F4C-37A1-4503-98F7-8A7F21577811}" type="slidenum">
              <a:rPr lang="en-US" smtClean="0"/>
              <a:pPr/>
              <a:t>28</a:t>
            </a:fld>
            <a:endParaRPr lang="en-US"/>
          </a:p>
        </p:txBody>
      </p:sp>
    </p:spTree>
    <p:extLst>
      <p:ext uri="{BB962C8B-B14F-4D97-AF65-F5344CB8AC3E}">
        <p14:creationId xmlns:p14="http://schemas.microsoft.com/office/powerpoint/2010/main" val="1132455555"/>
      </p:ext>
    </p:extLst>
  </p:cSld>
  <p:clrMapOvr>
    <a:masterClrMapping/>
  </p:clrMapOvr>
  <p:transition spd="slow">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725" y="323385"/>
            <a:ext cx="8926551" cy="6367347"/>
          </a:xfrm>
          <a:prstGeom prst="rect">
            <a:avLst/>
          </a:prstGeom>
          <a:solidFill>
            <a:schemeClr val="bg1"/>
          </a:solidFill>
          <a:ln w="25400">
            <a:solidFill>
              <a:srgbClr val="99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zzzz</a:t>
            </a:r>
          </a:p>
        </p:txBody>
      </p:sp>
      <p:sp>
        <p:nvSpPr>
          <p:cNvPr id="9" name="Rectangle 8"/>
          <p:cNvSpPr/>
          <p:nvPr/>
        </p:nvSpPr>
        <p:spPr>
          <a:xfrm>
            <a:off x="0" y="5206"/>
            <a:ext cx="9144000" cy="1334276"/>
          </a:xfrm>
          <a:prstGeom prst="rect">
            <a:avLst/>
          </a:prstGeom>
          <a:solidFill>
            <a:schemeClr val="tx1">
              <a:lumMod val="65000"/>
              <a:lumOff val="35000"/>
            </a:schemeClr>
          </a:solidFill>
          <a:ln>
            <a:solidFill>
              <a:schemeClr val="tx1">
                <a:lumMod val="65000"/>
                <a:lumOff val="35000"/>
              </a:schemeClr>
            </a:solidFill>
          </a:ln>
          <a:effectLst>
            <a:outerShdw blurRad="76200" dir="18900000" sy="23000" kx="-1200000" algn="bl" rotWithShape="0">
              <a:prstClr val="black">
                <a:alpha val="20000"/>
              </a:prstClr>
            </a:outerShdw>
            <a:reflection blurRad="254000" stA="42000" endPos="23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90000"/>
              </a:lnSpc>
              <a:spcBef>
                <a:spcPct val="0"/>
              </a:spcBef>
              <a:defRPr/>
            </a:pPr>
            <a:endParaRPr lang="en-US" sz="6600" dirty="0">
              <a:solidFill>
                <a:schemeClr val="bg1"/>
              </a:solidFill>
              <a:latin typeface="Adobe Caslon Pro" pitchFamily="18" charset="0"/>
            </a:endParaRPr>
          </a:p>
        </p:txBody>
      </p:sp>
      <p:sp>
        <p:nvSpPr>
          <p:cNvPr id="12" name="Title 2"/>
          <p:cNvSpPr txBox="1">
            <a:spLocks/>
          </p:cNvSpPr>
          <p:nvPr/>
        </p:nvSpPr>
        <p:spPr>
          <a:xfrm>
            <a:off x="206297" y="169221"/>
            <a:ext cx="6858000" cy="1103255"/>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sz="5400" b="0" i="0" u="none" strike="noStrike" kern="1200" cap="none" spc="0" normalizeH="0" baseline="0" noProof="0" dirty="0">
              <a:ln>
                <a:noFill/>
              </a:ln>
              <a:solidFill>
                <a:schemeClr val="bg1"/>
              </a:solidFill>
              <a:effectLst/>
              <a:uLnTx/>
              <a:uFillTx/>
              <a:latin typeface="Adobe Caslon Pro" pitchFamily="18" charset="0"/>
              <a:ea typeface="+mj-ea"/>
              <a:cs typeface="+mj-cs"/>
            </a:endParaRPr>
          </a:p>
        </p:txBody>
      </p:sp>
      <p:pic>
        <p:nvPicPr>
          <p:cNvPr id="10" name="Picture 6" descr="C:\Users\Richard\Documents\100MYDOCS\Water Ski\WBC\LOGOS\WBC_LOG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6298" y="5883708"/>
            <a:ext cx="1300769" cy="6910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356548" y="300733"/>
            <a:ext cx="8430904" cy="840230"/>
          </a:xfrm>
          <a:prstGeom prst="rect">
            <a:avLst/>
          </a:prstGeom>
          <a:noFill/>
        </p:spPr>
        <p:txBody>
          <a:bodyPr wrap="square" rtlCol="0">
            <a:spAutoFit/>
          </a:bodyPr>
          <a:lstStyle/>
          <a:p>
            <a:pPr>
              <a:lnSpc>
                <a:spcPct val="90000"/>
              </a:lnSpc>
              <a:spcBef>
                <a:spcPct val="0"/>
              </a:spcBef>
              <a:defRPr/>
            </a:pPr>
            <a:r>
              <a:rPr lang="en-US" sz="5400" dirty="0">
                <a:solidFill>
                  <a:schemeClr val="bg1"/>
                </a:solidFill>
              </a:rPr>
              <a:t>502: </a:t>
            </a:r>
            <a:r>
              <a:rPr lang="en-US" sz="5400" b="1" dirty="0">
                <a:solidFill>
                  <a:schemeClr val="bg1"/>
                </a:solidFill>
              </a:rPr>
              <a:t>SLALOM EVENT</a:t>
            </a:r>
          </a:p>
        </p:txBody>
      </p:sp>
      <p:sp>
        <p:nvSpPr>
          <p:cNvPr id="3" name="TextBox 2"/>
          <p:cNvSpPr txBox="1"/>
          <p:nvPr/>
        </p:nvSpPr>
        <p:spPr>
          <a:xfrm>
            <a:off x="447261" y="1828800"/>
            <a:ext cx="8426151" cy="2031325"/>
          </a:xfrm>
          <a:prstGeom prst="rect">
            <a:avLst/>
          </a:prstGeom>
          <a:noFill/>
        </p:spPr>
        <p:txBody>
          <a:bodyPr wrap="square" rtlCol="0">
            <a:spAutoFit/>
          </a:bodyPr>
          <a:lstStyle/>
          <a:p>
            <a:r>
              <a:rPr lang="en-US" sz="2100" b="1" dirty="0"/>
              <a:t>Judges MUST indicate the fault on any imperfect one-foot crossing by writing LL, T, or ED on the crossing affected. There maybe more than one fault on a single crossing and every instance of fault of that crossing should be noted. </a:t>
            </a:r>
          </a:p>
          <a:p>
            <a:r>
              <a:rPr lang="en-US" sz="2400" dirty="0"/>
              <a:t> </a:t>
            </a:r>
          </a:p>
          <a:p>
            <a:endParaRPr lang="en-US" dirty="0"/>
          </a:p>
        </p:txBody>
      </p:sp>
      <p:pic>
        <p:nvPicPr>
          <p:cNvPr id="4" name="Picture 3"/>
          <p:cNvPicPr>
            <a:picLocks noChangeAspect="1"/>
          </p:cNvPicPr>
          <p:nvPr/>
        </p:nvPicPr>
        <p:blipFill>
          <a:blip r:embed="rId4"/>
          <a:stretch>
            <a:fillRect/>
          </a:stretch>
        </p:blipFill>
        <p:spPr>
          <a:xfrm>
            <a:off x="2719873" y="2990461"/>
            <a:ext cx="3685592" cy="3498980"/>
          </a:xfrm>
          <a:prstGeom prst="rect">
            <a:avLst/>
          </a:prstGeom>
        </p:spPr>
      </p:pic>
      <p:sp>
        <p:nvSpPr>
          <p:cNvPr id="6" name="Slide Number Placeholder 5">
            <a:extLst>
              <a:ext uri="{FF2B5EF4-FFF2-40B4-BE49-F238E27FC236}">
                <a16:creationId xmlns:a16="http://schemas.microsoft.com/office/drawing/2014/main" id="{EEF6F33C-F22A-4552-9145-FE263B25685F}"/>
              </a:ext>
            </a:extLst>
          </p:cNvPr>
          <p:cNvSpPr>
            <a:spLocks noGrp="1"/>
          </p:cNvSpPr>
          <p:nvPr>
            <p:ph type="sldNum" sz="quarter" idx="12"/>
          </p:nvPr>
        </p:nvSpPr>
        <p:spPr/>
        <p:txBody>
          <a:bodyPr/>
          <a:lstStyle/>
          <a:p>
            <a:fld id="{CF2B0F4C-37A1-4503-98F7-8A7F21577811}" type="slidenum">
              <a:rPr lang="en-US" smtClean="0"/>
              <a:pPr/>
              <a:t>29</a:t>
            </a:fld>
            <a:endParaRPr lang="en-US"/>
          </a:p>
        </p:txBody>
      </p:sp>
    </p:spTree>
    <p:extLst>
      <p:ext uri="{BB962C8B-B14F-4D97-AF65-F5344CB8AC3E}">
        <p14:creationId xmlns:p14="http://schemas.microsoft.com/office/powerpoint/2010/main" val="1852543070"/>
      </p:ext>
    </p:extLst>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725" y="323385"/>
            <a:ext cx="8926551" cy="6367347"/>
          </a:xfrm>
          <a:prstGeom prst="rect">
            <a:avLst/>
          </a:prstGeom>
          <a:solidFill>
            <a:schemeClr val="bg1"/>
          </a:solidFill>
          <a:ln w="25400">
            <a:solidFill>
              <a:srgbClr val="99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5206"/>
            <a:ext cx="9144000" cy="1334276"/>
          </a:xfrm>
          <a:prstGeom prst="rect">
            <a:avLst/>
          </a:prstGeom>
          <a:solidFill>
            <a:schemeClr val="tx1">
              <a:lumMod val="65000"/>
              <a:lumOff val="35000"/>
            </a:schemeClr>
          </a:solidFill>
          <a:ln>
            <a:solidFill>
              <a:schemeClr val="tx1">
                <a:lumMod val="65000"/>
                <a:lumOff val="35000"/>
              </a:schemeClr>
            </a:solidFill>
          </a:ln>
          <a:effectLst>
            <a:outerShdw blurRad="76200" dir="18900000" sy="23000" kx="-1200000" algn="bl" rotWithShape="0">
              <a:prstClr val="black">
                <a:alpha val="20000"/>
              </a:prstClr>
            </a:outerShdw>
            <a:reflection blurRad="254000" stA="42000" endPos="23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p:cNvSpPr txBox="1"/>
          <p:nvPr/>
        </p:nvSpPr>
        <p:spPr>
          <a:xfrm>
            <a:off x="635651" y="1777044"/>
            <a:ext cx="7568890" cy="3539430"/>
          </a:xfrm>
          <a:prstGeom prst="rect">
            <a:avLst/>
          </a:prstGeom>
          <a:noFill/>
        </p:spPr>
        <p:txBody>
          <a:bodyPr wrap="square" rtlCol="0">
            <a:spAutoFit/>
          </a:bodyPr>
          <a:lstStyle/>
          <a:p>
            <a:r>
              <a:rPr lang="en-US" sz="2400" b="1" dirty="0"/>
              <a:t>Requirements:</a:t>
            </a:r>
            <a:endParaRPr lang="en-US" sz="2400" dirty="0"/>
          </a:p>
          <a:p>
            <a:r>
              <a:rPr lang="en-US" sz="2000" dirty="0"/>
              <a:t>- Register as an WBC Official at worldbarefootcouncil.com</a:t>
            </a:r>
          </a:p>
          <a:p>
            <a:r>
              <a:rPr lang="en-US" sz="2000" dirty="0"/>
              <a:t>- Participate in the entire clinic</a:t>
            </a:r>
          </a:p>
          <a:p>
            <a:r>
              <a:rPr lang="en-US" sz="2000" dirty="0"/>
              <a:t>- Complete required quizzes </a:t>
            </a:r>
          </a:p>
          <a:p>
            <a:r>
              <a:rPr lang="en-US" sz="2000" dirty="0"/>
              <a:t>	* New judges aspiring to become Level 4</a:t>
            </a:r>
          </a:p>
          <a:p>
            <a:r>
              <a:rPr lang="en-US" sz="2000" dirty="0"/>
              <a:t>		+ 3 Event Judge Quizzes with a score of 70% or higher</a:t>
            </a:r>
          </a:p>
          <a:p>
            <a:r>
              <a:rPr lang="en-US" sz="2000" dirty="0"/>
              <a:t>	* Level 4 judges aspiring to become Level 3</a:t>
            </a:r>
          </a:p>
          <a:p>
            <a:r>
              <a:rPr lang="en-US" sz="2000" dirty="0"/>
              <a:t>		+ 4 Event Judge Quizzes with scores of 75% or higher</a:t>
            </a:r>
          </a:p>
          <a:p>
            <a:r>
              <a:rPr lang="en-US" sz="2000" dirty="0"/>
              <a:t>	* Level 3 judges aspiring to become Level 2</a:t>
            </a:r>
          </a:p>
          <a:p>
            <a:r>
              <a:rPr lang="en-US" sz="2000" dirty="0"/>
              <a:t>		+ 4 Event Judge Quizzes with scores of 80% or higher 			</a:t>
            </a:r>
            <a:endParaRPr lang="en-US" sz="1400" i="1" dirty="0"/>
          </a:p>
        </p:txBody>
      </p:sp>
      <p:sp>
        <p:nvSpPr>
          <p:cNvPr id="12" name="Title 2"/>
          <p:cNvSpPr txBox="1">
            <a:spLocks/>
          </p:cNvSpPr>
          <p:nvPr/>
        </p:nvSpPr>
        <p:spPr>
          <a:xfrm>
            <a:off x="206297" y="169221"/>
            <a:ext cx="6858000" cy="1103255"/>
          </a:xfrm>
          <a:prstGeom prst="rect">
            <a:avLst/>
          </a:prstGeom>
        </p:spPr>
        <p:txBody>
          <a:bodyPr vert="horz" lIns="91440" tIns="45720" rIns="91440" bIns="45720" rtlCol="0" anchor="b">
            <a:normAutofit fontScale="85000" lnSpcReduction="20000"/>
          </a:bodyPr>
          <a:lstStyle/>
          <a:p>
            <a:pPr marL="0" marR="0" lvl="0" indent="0" algn="l" defTabSz="914400" rtl="0" eaLnBrk="1" fontAlgn="auto" latinLnBrk="0" hangingPunct="1">
              <a:lnSpc>
                <a:spcPct val="90000"/>
              </a:lnSpc>
              <a:spcBef>
                <a:spcPct val="0"/>
              </a:spcBef>
              <a:spcAft>
                <a:spcPts val="0"/>
              </a:spcAft>
              <a:buClrTx/>
              <a:buSzTx/>
              <a:buFontTx/>
              <a:buNone/>
              <a:tabLst/>
              <a:defRPr/>
            </a:pPr>
            <a:r>
              <a:rPr lang="en-US" sz="5400" noProof="0" dirty="0">
                <a:solidFill>
                  <a:schemeClr val="bg1"/>
                </a:solidFill>
                <a:ea typeface="+mj-ea"/>
                <a:cs typeface="+mj-cs"/>
              </a:rPr>
              <a:t>Clinic Prerequisite and Outline</a:t>
            </a:r>
            <a:endParaRPr kumimoji="0" lang="en-US" sz="5400" b="0" i="0" u="none" strike="noStrike" kern="1200" cap="none" spc="0" normalizeH="0" baseline="0" noProof="0" dirty="0">
              <a:ln>
                <a:noFill/>
              </a:ln>
              <a:solidFill>
                <a:schemeClr val="bg1"/>
              </a:solidFill>
              <a:effectLst/>
              <a:uLnTx/>
              <a:uFillTx/>
              <a:ea typeface="+mj-ea"/>
              <a:cs typeface="+mj-cs"/>
            </a:endParaRPr>
          </a:p>
        </p:txBody>
      </p:sp>
      <p:pic>
        <p:nvPicPr>
          <p:cNvPr id="10" name="Picture 6" descr="C:\Users\Richard\Documents\100MYDOCS\Water Ski\WBC\LOGOS\WBC_LOG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6298" y="5883708"/>
            <a:ext cx="1300769" cy="6910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a:extLst>
              <a:ext uri="{FF2B5EF4-FFF2-40B4-BE49-F238E27FC236}">
                <a16:creationId xmlns:a16="http://schemas.microsoft.com/office/drawing/2014/main" id="{0B32B5E3-A3BB-474F-93CF-EED64FB5CF42}"/>
              </a:ext>
            </a:extLst>
          </p:cNvPr>
          <p:cNvSpPr>
            <a:spLocks noGrp="1"/>
          </p:cNvSpPr>
          <p:nvPr>
            <p:ph type="sldNum" sz="quarter" idx="12"/>
          </p:nvPr>
        </p:nvSpPr>
        <p:spPr/>
        <p:txBody>
          <a:bodyPr/>
          <a:lstStyle/>
          <a:p>
            <a:fld id="{CF2B0F4C-37A1-4503-98F7-8A7F21577811}" type="slidenum">
              <a:rPr lang="en-US" smtClean="0"/>
              <a:pPr/>
              <a:t>3</a:t>
            </a:fld>
            <a:endParaRPr lang="en-US"/>
          </a:p>
        </p:txBody>
      </p:sp>
    </p:spTree>
    <p:extLst>
      <p:ext uri="{BB962C8B-B14F-4D97-AF65-F5344CB8AC3E}">
        <p14:creationId xmlns:p14="http://schemas.microsoft.com/office/powerpoint/2010/main" val="979899240"/>
      </p:ext>
    </p:extLst>
  </p:cSld>
  <p:clrMapOvr>
    <a:masterClrMapping/>
  </p:clrMapOvr>
  <p:transition spd="slow">
    <p:fad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724" y="337381"/>
            <a:ext cx="8926551" cy="6367347"/>
          </a:xfrm>
          <a:prstGeom prst="rect">
            <a:avLst/>
          </a:prstGeom>
          <a:solidFill>
            <a:schemeClr val="bg1"/>
          </a:solidFill>
          <a:ln w="25400">
            <a:solidFill>
              <a:srgbClr val="99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zzzz</a:t>
            </a:r>
          </a:p>
        </p:txBody>
      </p:sp>
      <p:sp>
        <p:nvSpPr>
          <p:cNvPr id="9" name="Rectangle 8"/>
          <p:cNvSpPr/>
          <p:nvPr/>
        </p:nvSpPr>
        <p:spPr>
          <a:xfrm>
            <a:off x="0" y="5206"/>
            <a:ext cx="9144000" cy="1334276"/>
          </a:xfrm>
          <a:prstGeom prst="rect">
            <a:avLst/>
          </a:prstGeom>
          <a:solidFill>
            <a:schemeClr val="tx1">
              <a:lumMod val="65000"/>
              <a:lumOff val="35000"/>
            </a:schemeClr>
          </a:solidFill>
          <a:ln>
            <a:solidFill>
              <a:schemeClr val="tx1">
                <a:lumMod val="65000"/>
                <a:lumOff val="35000"/>
              </a:schemeClr>
            </a:solidFill>
          </a:ln>
          <a:effectLst>
            <a:outerShdw blurRad="76200" dir="18900000" sy="23000" kx="-1200000" algn="bl" rotWithShape="0">
              <a:prstClr val="black">
                <a:alpha val="20000"/>
              </a:prstClr>
            </a:outerShdw>
            <a:reflection blurRad="254000" stA="42000" endPos="23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90000"/>
              </a:lnSpc>
              <a:spcBef>
                <a:spcPct val="0"/>
              </a:spcBef>
              <a:defRPr/>
            </a:pPr>
            <a:endParaRPr lang="en-US" sz="6600" dirty="0">
              <a:solidFill>
                <a:schemeClr val="bg1"/>
              </a:solidFill>
              <a:latin typeface="Adobe Caslon Pro" pitchFamily="18" charset="0"/>
            </a:endParaRPr>
          </a:p>
        </p:txBody>
      </p:sp>
      <p:sp>
        <p:nvSpPr>
          <p:cNvPr id="12" name="Title 2"/>
          <p:cNvSpPr txBox="1">
            <a:spLocks/>
          </p:cNvSpPr>
          <p:nvPr/>
        </p:nvSpPr>
        <p:spPr>
          <a:xfrm>
            <a:off x="206297" y="169221"/>
            <a:ext cx="6858000" cy="1103255"/>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sz="5400" b="0" i="0" u="none" strike="noStrike" kern="1200" cap="none" spc="0" normalizeH="0" baseline="0" noProof="0" dirty="0">
              <a:ln>
                <a:noFill/>
              </a:ln>
              <a:solidFill>
                <a:schemeClr val="bg1"/>
              </a:solidFill>
              <a:effectLst/>
              <a:uLnTx/>
              <a:uFillTx/>
              <a:latin typeface="Adobe Caslon Pro" pitchFamily="18" charset="0"/>
              <a:ea typeface="+mj-ea"/>
              <a:cs typeface="+mj-cs"/>
            </a:endParaRPr>
          </a:p>
        </p:txBody>
      </p:sp>
      <p:pic>
        <p:nvPicPr>
          <p:cNvPr id="10" name="Picture 6" descr="C:\Users\Richard\Documents\100MYDOCS\Water Ski\WBC\LOGOS\WBC_LOG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6298" y="5883708"/>
            <a:ext cx="1300769" cy="6910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356548" y="300733"/>
            <a:ext cx="8430904" cy="840230"/>
          </a:xfrm>
          <a:prstGeom prst="rect">
            <a:avLst/>
          </a:prstGeom>
          <a:noFill/>
        </p:spPr>
        <p:txBody>
          <a:bodyPr wrap="square" rtlCol="0">
            <a:spAutoFit/>
          </a:bodyPr>
          <a:lstStyle/>
          <a:p>
            <a:pPr>
              <a:lnSpc>
                <a:spcPct val="90000"/>
              </a:lnSpc>
              <a:spcBef>
                <a:spcPct val="0"/>
              </a:spcBef>
              <a:defRPr/>
            </a:pPr>
            <a:r>
              <a:rPr lang="en-US" sz="5400" dirty="0">
                <a:solidFill>
                  <a:schemeClr val="bg1"/>
                </a:solidFill>
              </a:rPr>
              <a:t>502: </a:t>
            </a:r>
            <a:r>
              <a:rPr lang="en-US" sz="5400" b="1" dirty="0">
                <a:solidFill>
                  <a:schemeClr val="bg1"/>
                </a:solidFill>
              </a:rPr>
              <a:t>SLALOM EVENT</a:t>
            </a:r>
          </a:p>
        </p:txBody>
      </p:sp>
      <p:sp>
        <p:nvSpPr>
          <p:cNvPr id="3" name="TextBox 2"/>
          <p:cNvSpPr txBox="1"/>
          <p:nvPr/>
        </p:nvSpPr>
        <p:spPr>
          <a:xfrm>
            <a:off x="447261" y="1828800"/>
            <a:ext cx="8010939" cy="2954655"/>
          </a:xfrm>
          <a:prstGeom prst="rect">
            <a:avLst/>
          </a:prstGeom>
          <a:noFill/>
        </p:spPr>
        <p:txBody>
          <a:bodyPr wrap="square" rtlCol="0">
            <a:spAutoFit/>
          </a:bodyPr>
          <a:lstStyle/>
          <a:p>
            <a:r>
              <a:rPr lang="en-US" sz="2400" b="1" dirty="0"/>
              <a:t>For Z4 to have become Z1 the skier must actually be moving toward the wake. Just because the skier has changed feet and is pushing a spray away from the wake does not mean they are actually moving towards the wake. They haven't achieved Z1 until they are actually moving towards the wake.</a:t>
            </a:r>
          </a:p>
          <a:p>
            <a:endParaRPr lang="en-US" sz="2400" b="1" dirty="0"/>
          </a:p>
          <a:p>
            <a:endParaRPr lang="en-US" sz="2400" b="1" dirty="0"/>
          </a:p>
          <a:p>
            <a:endParaRPr lang="en-US" dirty="0"/>
          </a:p>
        </p:txBody>
      </p:sp>
      <p:pic>
        <p:nvPicPr>
          <p:cNvPr id="4" name="Picture 3"/>
          <p:cNvPicPr>
            <a:picLocks noChangeAspect="1"/>
          </p:cNvPicPr>
          <p:nvPr/>
        </p:nvPicPr>
        <p:blipFill>
          <a:blip r:embed="rId4"/>
          <a:stretch>
            <a:fillRect/>
          </a:stretch>
        </p:blipFill>
        <p:spPr>
          <a:xfrm>
            <a:off x="1992086" y="3774233"/>
            <a:ext cx="4585995" cy="2319414"/>
          </a:xfrm>
          <a:prstGeom prst="rect">
            <a:avLst/>
          </a:prstGeom>
        </p:spPr>
      </p:pic>
      <p:sp>
        <p:nvSpPr>
          <p:cNvPr id="6" name="Slide Number Placeholder 5">
            <a:extLst>
              <a:ext uri="{FF2B5EF4-FFF2-40B4-BE49-F238E27FC236}">
                <a16:creationId xmlns:a16="http://schemas.microsoft.com/office/drawing/2014/main" id="{C19399D4-1DDE-46B0-B793-01F38B717092}"/>
              </a:ext>
            </a:extLst>
          </p:cNvPr>
          <p:cNvSpPr>
            <a:spLocks noGrp="1"/>
          </p:cNvSpPr>
          <p:nvPr>
            <p:ph type="sldNum" sz="quarter" idx="12"/>
          </p:nvPr>
        </p:nvSpPr>
        <p:spPr/>
        <p:txBody>
          <a:bodyPr/>
          <a:lstStyle/>
          <a:p>
            <a:fld id="{CF2B0F4C-37A1-4503-98F7-8A7F21577811}" type="slidenum">
              <a:rPr lang="en-US" smtClean="0"/>
              <a:pPr/>
              <a:t>30</a:t>
            </a:fld>
            <a:endParaRPr lang="en-US"/>
          </a:p>
        </p:txBody>
      </p:sp>
    </p:spTree>
    <p:extLst>
      <p:ext uri="{BB962C8B-B14F-4D97-AF65-F5344CB8AC3E}">
        <p14:creationId xmlns:p14="http://schemas.microsoft.com/office/powerpoint/2010/main" val="494653366"/>
      </p:ext>
    </p:extLst>
  </p:cSld>
  <p:clrMapOvr>
    <a:masterClrMapping/>
  </p:clrMapOvr>
  <p:transition spd="slow">
    <p:fad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725" y="323385"/>
            <a:ext cx="8926551" cy="6367347"/>
          </a:xfrm>
          <a:prstGeom prst="rect">
            <a:avLst/>
          </a:prstGeom>
          <a:solidFill>
            <a:schemeClr val="bg1"/>
          </a:solidFill>
          <a:ln w="25400">
            <a:solidFill>
              <a:srgbClr val="99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zzzz</a:t>
            </a:r>
          </a:p>
        </p:txBody>
      </p:sp>
      <p:sp>
        <p:nvSpPr>
          <p:cNvPr id="9" name="Rectangle 8"/>
          <p:cNvSpPr/>
          <p:nvPr/>
        </p:nvSpPr>
        <p:spPr>
          <a:xfrm>
            <a:off x="0" y="5206"/>
            <a:ext cx="9144000" cy="1334276"/>
          </a:xfrm>
          <a:prstGeom prst="rect">
            <a:avLst/>
          </a:prstGeom>
          <a:solidFill>
            <a:schemeClr val="tx1">
              <a:lumMod val="65000"/>
              <a:lumOff val="35000"/>
            </a:schemeClr>
          </a:solidFill>
          <a:ln>
            <a:solidFill>
              <a:schemeClr val="tx1">
                <a:lumMod val="65000"/>
                <a:lumOff val="35000"/>
              </a:schemeClr>
            </a:solidFill>
          </a:ln>
          <a:effectLst>
            <a:outerShdw blurRad="76200" dir="18900000" sy="23000" kx="-1200000" algn="bl" rotWithShape="0">
              <a:prstClr val="black">
                <a:alpha val="20000"/>
              </a:prstClr>
            </a:outerShdw>
            <a:reflection blurRad="254000" stA="42000" endPos="23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90000"/>
              </a:lnSpc>
              <a:spcBef>
                <a:spcPct val="0"/>
              </a:spcBef>
              <a:defRPr/>
            </a:pPr>
            <a:endParaRPr lang="en-US" sz="6600" dirty="0">
              <a:solidFill>
                <a:schemeClr val="bg1"/>
              </a:solidFill>
              <a:latin typeface="Adobe Caslon Pro" pitchFamily="18" charset="0"/>
            </a:endParaRPr>
          </a:p>
        </p:txBody>
      </p:sp>
      <p:sp>
        <p:nvSpPr>
          <p:cNvPr id="12" name="Title 2"/>
          <p:cNvSpPr txBox="1">
            <a:spLocks/>
          </p:cNvSpPr>
          <p:nvPr/>
        </p:nvSpPr>
        <p:spPr>
          <a:xfrm>
            <a:off x="206297" y="169221"/>
            <a:ext cx="6858000" cy="1103255"/>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sz="5400" b="0" i="0" u="none" strike="noStrike" kern="1200" cap="none" spc="0" normalizeH="0" baseline="0" noProof="0" dirty="0">
              <a:ln>
                <a:noFill/>
              </a:ln>
              <a:solidFill>
                <a:schemeClr val="bg1"/>
              </a:solidFill>
              <a:effectLst/>
              <a:uLnTx/>
              <a:uFillTx/>
              <a:latin typeface="Adobe Caslon Pro" pitchFamily="18" charset="0"/>
              <a:ea typeface="+mj-ea"/>
              <a:cs typeface="+mj-cs"/>
            </a:endParaRPr>
          </a:p>
        </p:txBody>
      </p:sp>
      <p:pic>
        <p:nvPicPr>
          <p:cNvPr id="10" name="Picture 6" descr="C:\Users\Richard\Documents\100MYDOCS\Water Ski\WBC\LOGOS\WBC_LOG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6298" y="5883708"/>
            <a:ext cx="1300769" cy="6910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356548" y="300733"/>
            <a:ext cx="8430904" cy="840230"/>
          </a:xfrm>
          <a:prstGeom prst="rect">
            <a:avLst/>
          </a:prstGeom>
          <a:noFill/>
        </p:spPr>
        <p:txBody>
          <a:bodyPr wrap="square" rtlCol="0">
            <a:spAutoFit/>
          </a:bodyPr>
          <a:lstStyle/>
          <a:p>
            <a:pPr lvl="0">
              <a:lnSpc>
                <a:spcPct val="90000"/>
              </a:lnSpc>
              <a:spcBef>
                <a:spcPct val="0"/>
              </a:spcBef>
              <a:defRPr/>
            </a:pPr>
            <a:r>
              <a:rPr lang="en-US" sz="5400" b="1" dirty="0">
                <a:solidFill>
                  <a:schemeClr val="bg1"/>
                </a:solidFill>
              </a:rPr>
              <a:t>601: START TRICKS</a:t>
            </a:r>
            <a:endParaRPr lang="en-US" sz="5400" dirty="0">
              <a:solidFill>
                <a:schemeClr val="bg1"/>
              </a:solidFill>
              <a:latin typeface="Adobe Caslon Pro" pitchFamily="18" charset="0"/>
            </a:endParaRPr>
          </a:p>
        </p:txBody>
      </p:sp>
      <p:sp>
        <p:nvSpPr>
          <p:cNvPr id="3" name="TextBox 2"/>
          <p:cNvSpPr txBox="1"/>
          <p:nvPr/>
        </p:nvSpPr>
        <p:spPr>
          <a:xfrm>
            <a:off x="447261" y="1590655"/>
            <a:ext cx="8010939" cy="4431983"/>
          </a:xfrm>
          <a:prstGeom prst="rect">
            <a:avLst/>
          </a:prstGeom>
          <a:noFill/>
        </p:spPr>
        <p:txBody>
          <a:bodyPr wrap="square" rtlCol="0">
            <a:spAutoFit/>
          </a:bodyPr>
          <a:lstStyle/>
          <a:p>
            <a:r>
              <a:rPr lang="en-US" sz="2400" b="1" dirty="0"/>
              <a:t>One Attempt</a:t>
            </a:r>
            <a:r>
              <a:rPr lang="en-US" sz="2400" dirty="0"/>
              <a:t>. BSP from all start tricks shall be accomplished in only one attempt.</a:t>
            </a:r>
          </a:p>
          <a:p>
            <a:endParaRPr lang="en-US" sz="2400" dirty="0"/>
          </a:p>
          <a:p>
            <a:r>
              <a:rPr lang="en-US" sz="2400" dirty="0"/>
              <a:t>(1) The skier may stall or hesitate after the initial foot/feet plant, but shall not be allowed to lose that plant and replant the foot/feet for credit.</a:t>
            </a:r>
          </a:p>
          <a:p>
            <a:r>
              <a:rPr lang="en-US" sz="2400" dirty="0"/>
              <a:t>(2) Once the skier has raised himself from the surface of the water, the skier is not permitted to re-sit on the water until after the proper BSP has been recognized.</a:t>
            </a:r>
          </a:p>
          <a:p>
            <a:r>
              <a:rPr lang="en-US" sz="2400" dirty="0"/>
              <a:t>(3) Should the skier fail in this first attempt, the start trick shall not score even if the trick is subsequently completed.</a:t>
            </a:r>
          </a:p>
          <a:p>
            <a:endParaRPr lang="en-US" dirty="0"/>
          </a:p>
        </p:txBody>
      </p:sp>
      <p:sp>
        <p:nvSpPr>
          <p:cNvPr id="4" name="Slide Number Placeholder 3">
            <a:extLst>
              <a:ext uri="{FF2B5EF4-FFF2-40B4-BE49-F238E27FC236}">
                <a16:creationId xmlns:a16="http://schemas.microsoft.com/office/drawing/2014/main" id="{027991D2-5D99-46C4-8C7C-E8A388199E82}"/>
              </a:ext>
            </a:extLst>
          </p:cNvPr>
          <p:cNvSpPr>
            <a:spLocks noGrp="1"/>
          </p:cNvSpPr>
          <p:nvPr>
            <p:ph type="sldNum" sz="quarter" idx="12"/>
          </p:nvPr>
        </p:nvSpPr>
        <p:spPr/>
        <p:txBody>
          <a:bodyPr/>
          <a:lstStyle/>
          <a:p>
            <a:fld id="{CF2B0F4C-37A1-4503-98F7-8A7F21577811}" type="slidenum">
              <a:rPr lang="en-US" smtClean="0"/>
              <a:pPr/>
              <a:t>31</a:t>
            </a:fld>
            <a:endParaRPr lang="en-US"/>
          </a:p>
        </p:txBody>
      </p:sp>
    </p:spTree>
    <p:extLst>
      <p:ext uri="{BB962C8B-B14F-4D97-AF65-F5344CB8AC3E}">
        <p14:creationId xmlns:p14="http://schemas.microsoft.com/office/powerpoint/2010/main" val="573471202"/>
      </p:ext>
    </p:extLst>
  </p:cSld>
  <p:clrMapOvr>
    <a:masterClrMapping/>
  </p:clrMapOvr>
  <p:transition spd="slow">
    <p:fad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725" y="323385"/>
            <a:ext cx="8926551" cy="6367347"/>
          </a:xfrm>
          <a:prstGeom prst="rect">
            <a:avLst/>
          </a:prstGeom>
          <a:solidFill>
            <a:schemeClr val="bg1"/>
          </a:solidFill>
          <a:ln w="25400">
            <a:solidFill>
              <a:srgbClr val="99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zzzz</a:t>
            </a:r>
          </a:p>
        </p:txBody>
      </p:sp>
      <p:sp>
        <p:nvSpPr>
          <p:cNvPr id="9" name="Rectangle 8"/>
          <p:cNvSpPr/>
          <p:nvPr/>
        </p:nvSpPr>
        <p:spPr>
          <a:xfrm>
            <a:off x="0" y="5206"/>
            <a:ext cx="9144000" cy="1334276"/>
          </a:xfrm>
          <a:prstGeom prst="rect">
            <a:avLst/>
          </a:prstGeom>
          <a:solidFill>
            <a:schemeClr val="tx1">
              <a:lumMod val="65000"/>
              <a:lumOff val="35000"/>
            </a:schemeClr>
          </a:solidFill>
          <a:ln>
            <a:solidFill>
              <a:schemeClr val="tx1">
                <a:lumMod val="65000"/>
                <a:lumOff val="35000"/>
              </a:schemeClr>
            </a:solidFill>
          </a:ln>
          <a:effectLst>
            <a:outerShdw blurRad="76200" dir="18900000" sy="23000" kx="-1200000" algn="bl" rotWithShape="0">
              <a:prstClr val="black">
                <a:alpha val="20000"/>
              </a:prstClr>
            </a:outerShdw>
            <a:reflection blurRad="254000" stA="42000" endPos="23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90000"/>
              </a:lnSpc>
              <a:spcBef>
                <a:spcPct val="0"/>
              </a:spcBef>
              <a:defRPr/>
            </a:pPr>
            <a:endParaRPr lang="en-US" sz="6600" dirty="0">
              <a:solidFill>
                <a:schemeClr val="bg1"/>
              </a:solidFill>
              <a:latin typeface="Adobe Caslon Pro" pitchFamily="18" charset="0"/>
            </a:endParaRPr>
          </a:p>
        </p:txBody>
      </p:sp>
      <p:sp>
        <p:nvSpPr>
          <p:cNvPr id="12" name="Title 2"/>
          <p:cNvSpPr txBox="1">
            <a:spLocks/>
          </p:cNvSpPr>
          <p:nvPr/>
        </p:nvSpPr>
        <p:spPr>
          <a:xfrm>
            <a:off x="206297" y="169221"/>
            <a:ext cx="6858000" cy="1103255"/>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sz="5400" b="0" i="0" u="none" strike="noStrike" kern="1200" cap="none" spc="0" normalizeH="0" baseline="0" noProof="0" dirty="0">
              <a:ln>
                <a:noFill/>
              </a:ln>
              <a:solidFill>
                <a:schemeClr val="bg1"/>
              </a:solidFill>
              <a:effectLst/>
              <a:uLnTx/>
              <a:uFillTx/>
              <a:latin typeface="Adobe Caslon Pro" pitchFamily="18" charset="0"/>
              <a:ea typeface="+mj-ea"/>
              <a:cs typeface="+mj-cs"/>
            </a:endParaRPr>
          </a:p>
        </p:txBody>
      </p:sp>
      <p:pic>
        <p:nvPicPr>
          <p:cNvPr id="10" name="Picture 6" descr="C:\Users\Richard\Documents\100MYDOCS\Water Ski\WBC\LOGOS\WBC_LOG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6298" y="5883708"/>
            <a:ext cx="1300769" cy="6910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356548" y="300733"/>
            <a:ext cx="8430904" cy="840230"/>
          </a:xfrm>
          <a:prstGeom prst="rect">
            <a:avLst/>
          </a:prstGeom>
          <a:noFill/>
        </p:spPr>
        <p:txBody>
          <a:bodyPr wrap="square" rtlCol="0">
            <a:spAutoFit/>
          </a:bodyPr>
          <a:lstStyle/>
          <a:p>
            <a:pPr lvl="0">
              <a:lnSpc>
                <a:spcPct val="90000"/>
              </a:lnSpc>
              <a:spcBef>
                <a:spcPct val="0"/>
              </a:spcBef>
              <a:defRPr/>
            </a:pPr>
            <a:r>
              <a:rPr lang="en-US" sz="5400" b="1" dirty="0">
                <a:solidFill>
                  <a:schemeClr val="bg1"/>
                </a:solidFill>
              </a:rPr>
              <a:t>601: Lifted Foot </a:t>
            </a:r>
            <a:endParaRPr lang="en-US" sz="5400" dirty="0">
              <a:solidFill>
                <a:schemeClr val="bg1"/>
              </a:solidFill>
              <a:latin typeface="Adobe Caslon Pro" pitchFamily="18" charset="0"/>
            </a:endParaRPr>
          </a:p>
        </p:txBody>
      </p:sp>
      <p:sp>
        <p:nvSpPr>
          <p:cNvPr id="3" name="TextBox 2"/>
          <p:cNvSpPr txBox="1"/>
          <p:nvPr/>
        </p:nvSpPr>
        <p:spPr>
          <a:xfrm>
            <a:off x="356548" y="1470994"/>
            <a:ext cx="8678728" cy="4385816"/>
          </a:xfrm>
          <a:prstGeom prst="rect">
            <a:avLst/>
          </a:prstGeom>
          <a:noFill/>
        </p:spPr>
        <p:txBody>
          <a:bodyPr wrap="square" rtlCol="0">
            <a:spAutoFit/>
          </a:bodyPr>
          <a:lstStyle/>
          <a:p>
            <a:r>
              <a:rPr lang="en-US" sz="2200" dirty="0"/>
              <a:t>During a one-foot start, the lifted foot shall not support the weight of the skier before one-foot BSP has been recognized. If, in the opinion of the event judge(s), the lifted foot becomes a supporting foot before one-foot BSP has been recognized, the start shall be downgraded to the two-foot start if the criteria of the two-foot version.</a:t>
            </a:r>
          </a:p>
          <a:p>
            <a:endParaRPr lang="en-US" sz="2200" dirty="0"/>
          </a:p>
          <a:p>
            <a:r>
              <a:rPr lang="en-US" sz="2200" b="1" dirty="0"/>
              <a:t>602: Repeated One-Foot Start. </a:t>
            </a:r>
            <a:r>
              <a:rPr lang="en-US" sz="2200" dirty="0"/>
              <a:t>Where a one-foot start has been repeated:</a:t>
            </a:r>
          </a:p>
          <a:p>
            <a:r>
              <a:rPr lang="en-US" sz="2200" dirty="0"/>
              <a:t>(1) The higher-paying start will be credited.</a:t>
            </a:r>
          </a:p>
          <a:p>
            <a:r>
              <a:rPr lang="en-US" sz="2200" dirty="0"/>
              <a:t>(2) The repeated start shall be downgraded to a two-foot start. </a:t>
            </a:r>
          </a:p>
          <a:p>
            <a:r>
              <a:rPr lang="en-US" sz="2100" dirty="0"/>
              <a:t> </a:t>
            </a:r>
          </a:p>
          <a:p>
            <a:r>
              <a:rPr lang="en-US" sz="2400" b="1" dirty="0"/>
              <a:t>Defines the requirements to downgrade a one-foot start. </a:t>
            </a:r>
          </a:p>
          <a:p>
            <a:r>
              <a:rPr lang="en-US" dirty="0"/>
              <a:t> </a:t>
            </a:r>
          </a:p>
          <a:p>
            <a:endParaRPr lang="en-US" dirty="0"/>
          </a:p>
        </p:txBody>
      </p:sp>
      <p:sp>
        <p:nvSpPr>
          <p:cNvPr id="4" name="Slide Number Placeholder 3">
            <a:extLst>
              <a:ext uri="{FF2B5EF4-FFF2-40B4-BE49-F238E27FC236}">
                <a16:creationId xmlns:a16="http://schemas.microsoft.com/office/drawing/2014/main" id="{7DB69FFC-5D3C-4168-96B9-714ACCC5B1B0}"/>
              </a:ext>
            </a:extLst>
          </p:cNvPr>
          <p:cNvSpPr>
            <a:spLocks noGrp="1"/>
          </p:cNvSpPr>
          <p:nvPr>
            <p:ph type="sldNum" sz="quarter" idx="12"/>
          </p:nvPr>
        </p:nvSpPr>
        <p:spPr/>
        <p:txBody>
          <a:bodyPr/>
          <a:lstStyle/>
          <a:p>
            <a:fld id="{CF2B0F4C-37A1-4503-98F7-8A7F21577811}" type="slidenum">
              <a:rPr lang="en-US" smtClean="0"/>
              <a:pPr/>
              <a:t>32</a:t>
            </a:fld>
            <a:endParaRPr lang="en-US"/>
          </a:p>
        </p:txBody>
      </p:sp>
    </p:spTree>
    <p:extLst>
      <p:ext uri="{BB962C8B-B14F-4D97-AF65-F5344CB8AC3E}">
        <p14:creationId xmlns:p14="http://schemas.microsoft.com/office/powerpoint/2010/main" val="760804304"/>
      </p:ext>
    </p:extLst>
  </p:cSld>
  <p:clrMapOvr>
    <a:masterClrMapping/>
  </p:clrMapOvr>
  <p:transition spd="slow">
    <p:fad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725" y="323385"/>
            <a:ext cx="8926551" cy="6367347"/>
          </a:xfrm>
          <a:prstGeom prst="rect">
            <a:avLst/>
          </a:prstGeom>
          <a:solidFill>
            <a:schemeClr val="bg1"/>
          </a:solidFill>
          <a:ln w="25400">
            <a:solidFill>
              <a:srgbClr val="99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zzzz</a:t>
            </a:r>
          </a:p>
        </p:txBody>
      </p:sp>
      <p:sp>
        <p:nvSpPr>
          <p:cNvPr id="9" name="Rectangle 8"/>
          <p:cNvSpPr/>
          <p:nvPr/>
        </p:nvSpPr>
        <p:spPr>
          <a:xfrm>
            <a:off x="0" y="5206"/>
            <a:ext cx="9144000" cy="1334276"/>
          </a:xfrm>
          <a:prstGeom prst="rect">
            <a:avLst/>
          </a:prstGeom>
          <a:solidFill>
            <a:schemeClr val="tx1">
              <a:lumMod val="65000"/>
              <a:lumOff val="35000"/>
            </a:schemeClr>
          </a:solidFill>
          <a:ln>
            <a:solidFill>
              <a:schemeClr val="tx1">
                <a:lumMod val="65000"/>
                <a:lumOff val="35000"/>
              </a:schemeClr>
            </a:solidFill>
          </a:ln>
          <a:effectLst>
            <a:outerShdw blurRad="76200" dir="18900000" sy="23000" kx="-1200000" algn="bl" rotWithShape="0">
              <a:prstClr val="black">
                <a:alpha val="20000"/>
              </a:prstClr>
            </a:outerShdw>
            <a:reflection blurRad="254000" stA="42000" endPos="23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90000"/>
              </a:lnSpc>
              <a:spcBef>
                <a:spcPct val="0"/>
              </a:spcBef>
              <a:defRPr/>
            </a:pPr>
            <a:endParaRPr lang="en-US" sz="6600" dirty="0">
              <a:solidFill>
                <a:schemeClr val="bg1"/>
              </a:solidFill>
              <a:latin typeface="Adobe Caslon Pro" pitchFamily="18" charset="0"/>
            </a:endParaRPr>
          </a:p>
        </p:txBody>
      </p:sp>
      <p:sp>
        <p:nvSpPr>
          <p:cNvPr id="12" name="Title 2"/>
          <p:cNvSpPr txBox="1">
            <a:spLocks/>
          </p:cNvSpPr>
          <p:nvPr/>
        </p:nvSpPr>
        <p:spPr>
          <a:xfrm>
            <a:off x="206297" y="169221"/>
            <a:ext cx="6858000" cy="1103255"/>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sz="5400" b="0" i="0" u="none" strike="noStrike" kern="1200" cap="none" spc="0" normalizeH="0" baseline="0" noProof="0" dirty="0">
              <a:ln>
                <a:noFill/>
              </a:ln>
              <a:solidFill>
                <a:schemeClr val="bg1"/>
              </a:solidFill>
              <a:effectLst/>
              <a:uLnTx/>
              <a:uFillTx/>
              <a:latin typeface="Adobe Caslon Pro" pitchFamily="18" charset="0"/>
              <a:ea typeface="+mj-ea"/>
              <a:cs typeface="+mj-cs"/>
            </a:endParaRPr>
          </a:p>
        </p:txBody>
      </p:sp>
      <p:pic>
        <p:nvPicPr>
          <p:cNvPr id="10" name="Picture 6" descr="C:\Users\Richard\Documents\100MYDOCS\Water Ski\WBC\LOGOS\WBC_LOG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6298" y="5883708"/>
            <a:ext cx="1300769" cy="6910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356548" y="300733"/>
            <a:ext cx="8430904" cy="840230"/>
          </a:xfrm>
          <a:prstGeom prst="rect">
            <a:avLst/>
          </a:prstGeom>
          <a:noFill/>
        </p:spPr>
        <p:txBody>
          <a:bodyPr wrap="square" rtlCol="0">
            <a:spAutoFit/>
          </a:bodyPr>
          <a:lstStyle/>
          <a:p>
            <a:pPr lvl="0">
              <a:lnSpc>
                <a:spcPct val="90000"/>
              </a:lnSpc>
              <a:spcBef>
                <a:spcPct val="0"/>
              </a:spcBef>
              <a:defRPr/>
            </a:pPr>
            <a:r>
              <a:rPr lang="en-US" sz="5400" b="1" dirty="0">
                <a:solidFill>
                  <a:schemeClr val="bg1"/>
                </a:solidFill>
              </a:rPr>
              <a:t>603: Towboat Action</a:t>
            </a:r>
            <a:endParaRPr lang="en-US" sz="5400" dirty="0">
              <a:solidFill>
                <a:schemeClr val="bg1"/>
              </a:solidFill>
              <a:latin typeface="Adobe Caslon Pro" pitchFamily="18" charset="0"/>
            </a:endParaRPr>
          </a:p>
        </p:txBody>
      </p:sp>
      <p:sp>
        <p:nvSpPr>
          <p:cNvPr id="3" name="TextBox 2"/>
          <p:cNvSpPr txBox="1"/>
          <p:nvPr/>
        </p:nvSpPr>
        <p:spPr>
          <a:xfrm>
            <a:off x="206297" y="1471463"/>
            <a:ext cx="8534544" cy="3908762"/>
          </a:xfrm>
          <a:prstGeom prst="rect">
            <a:avLst/>
          </a:prstGeom>
          <a:noFill/>
        </p:spPr>
        <p:txBody>
          <a:bodyPr wrap="square" rtlCol="0">
            <a:spAutoFit/>
          </a:bodyPr>
          <a:lstStyle/>
          <a:p>
            <a:r>
              <a:rPr lang="en-US" sz="2300" b="1" dirty="0"/>
              <a:t>Remain at Starting Dock.</a:t>
            </a:r>
            <a:r>
              <a:rPr lang="en-US" sz="2300" b="1" dirty="0">
                <a:solidFill>
                  <a:srgbClr val="0070C0"/>
                </a:solidFill>
              </a:rPr>
              <a:t> </a:t>
            </a:r>
            <a:r>
              <a:rPr lang="en-US" sz="2300" dirty="0"/>
              <a:t>The towboat shall remain at the starting dock, tower, or dry land until the 10-second call.</a:t>
            </a:r>
          </a:p>
          <a:p>
            <a:r>
              <a:rPr lang="en-US" sz="2300" dirty="0"/>
              <a:t> </a:t>
            </a:r>
          </a:p>
          <a:p>
            <a:r>
              <a:rPr lang="en-US" sz="2300" b="1" dirty="0"/>
              <a:t>Whilst this rule requires the boat to remain at the dock until the 10-second call it does not require that the boat remain sideways to the course. If it is impossible for the boat to be positioned in line with the course while waiting for the 10-second call it is recommended that at the 30-second call the boat shift position so it is facing away from the dock whilst still remaining as close to the dock as safety allows.</a:t>
            </a:r>
          </a:p>
          <a:p>
            <a:endParaRPr lang="en-US" dirty="0"/>
          </a:p>
        </p:txBody>
      </p:sp>
      <p:sp>
        <p:nvSpPr>
          <p:cNvPr id="4" name="Slide Number Placeholder 3">
            <a:extLst>
              <a:ext uri="{FF2B5EF4-FFF2-40B4-BE49-F238E27FC236}">
                <a16:creationId xmlns:a16="http://schemas.microsoft.com/office/drawing/2014/main" id="{EBD85EBC-0D3A-4029-AF8E-7C8F5885CB04}"/>
              </a:ext>
            </a:extLst>
          </p:cNvPr>
          <p:cNvSpPr>
            <a:spLocks noGrp="1"/>
          </p:cNvSpPr>
          <p:nvPr>
            <p:ph type="sldNum" sz="quarter" idx="12"/>
          </p:nvPr>
        </p:nvSpPr>
        <p:spPr/>
        <p:txBody>
          <a:bodyPr/>
          <a:lstStyle/>
          <a:p>
            <a:fld id="{CF2B0F4C-37A1-4503-98F7-8A7F21577811}" type="slidenum">
              <a:rPr lang="en-US" smtClean="0"/>
              <a:pPr/>
              <a:t>33</a:t>
            </a:fld>
            <a:endParaRPr lang="en-US"/>
          </a:p>
        </p:txBody>
      </p:sp>
    </p:spTree>
    <p:extLst>
      <p:ext uri="{BB962C8B-B14F-4D97-AF65-F5344CB8AC3E}">
        <p14:creationId xmlns:p14="http://schemas.microsoft.com/office/powerpoint/2010/main" val="1995847849"/>
      </p:ext>
    </p:extLst>
  </p:cSld>
  <p:clrMapOvr>
    <a:masterClrMapping/>
  </p:clrMapOvr>
  <p:transition spd="slow">
    <p:fad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725" y="323385"/>
            <a:ext cx="8926551" cy="6367347"/>
          </a:xfrm>
          <a:prstGeom prst="rect">
            <a:avLst/>
          </a:prstGeom>
          <a:solidFill>
            <a:schemeClr val="bg1"/>
          </a:solidFill>
          <a:ln w="25400">
            <a:solidFill>
              <a:srgbClr val="99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zzzz</a:t>
            </a:r>
          </a:p>
        </p:txBody>
      </p:sp>
      <p:sp>
        <p:nvSpPr>
          <p:cNvPr id="9" name="Rectangle 8"/>
          <p:cNvSpPr/>
          <p:nvPr/>
        </p:nvSpPr>
        <p:spPr>
          <a:xfrm>
            <a:off x="0" y="5206"/>
            <a:ext cx="9144000" cy="1334276"/>
          </a:xfrm>
          <a:prstGeom prst="rect">
            <a:avLst/>
          </a:prstGeom>
          <a:solidFill>
            <a:schemeClr val="tx1">
              <a:lumMod val="65000"/>
              <a:lumOff val="35000"/>
            </a:schemeClr>
          </a:solidFill>
          <a:ln>
            <a:solidFill>
              <a:schemeClr val="tx1">
                <a:lumMod val="65000"/>
                <a:lumOff val="35000"/>
              </a:schemeClr>
            </a:solidFill>
          </a:ln>
          <a:effectLst>
            <a:outerShdw blurRad="76200" dir="18900000" sy="23000" kx="-1200000" algn="bl" rotWithShape="0">
              <a:prstClr val="black">
                <a:alpha val="20000"/>
              </a:prstClr>
            </a:outerShdw>
            <a:reflection blurRad="254000" stA="42000" endPos="23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90000"/>
              </a:lnSpc>
              <a:spcBef>
                <a:spcPct val="0"/>
              </a:spcBef>
              <a:defRPr/>
            </a:pPr>
            <a:endParaRPr lang="en-US" sz="6600" dirty="0">
              <a:solidFill>
                <a:schemeClr val="bg1"/>
              </a:solidFill>
              <a:latin typeface="Adobe Caslon Pro" pitchFamily="18" charset="0"/>
            </a:endParaRPr>
          </a:p>
        </p:txBody>
      </p:sp>
      <p:sp>
        <p:nvSpPr>
          <p:cNvPr id="12" name="Title 2"/>
          <p:cNvSpPr txBox="1">
            <a:spLocks/>
          </p:cNvSpPr>
          <p:nvPr/>
        </p:nvSpPr>
        <p:spPr>
          <a:xfrm>
            <a:off x="206297" y="169221"/>
            <a:ext cx="6858000" cy="1103255"/>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sz="5400" b="0" i="0" u="none" strike="noStrike" kern="1200" cap="none" spc="0" normalizeH="0" baseline="0" noProof="0" dirty="0">
              <a:ln>
                <a:noFill/>
              </a:ln>
              <a:solidFill>
                <a:schemeClr val="bg1"/>
              </a:solidFill>
              <a:effectLst/>
              <a:uLnTx/>
              <a:uFillTx/>
              <a:latin typeface="Adobe Caslon Pro" pitchFamily="18" charset="0"/>
              <a:ea typeface="+mj-ea"/>
              <a:cs typeface="+mj-cs"/>
            </a:endParaRPr>
          </a:p>
        </p:txBody>
      </p:sp>
      <p:pic>
        <p:nvPicPr>
          <p:cNvPr id="10" name="Picture 6" descr="C:\Users\Richard\Documents\100MYDOCS\Water Ski\WBC\LOGOS\WBC_LOG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6298" y="5883708"/>
            <a:ext cx="1300769" cy="6910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356548" y="300733"/>
            <a:ext cx="8430904" cy="840230"/>
          </a:xfrm>
          <a:prstGeom prst="rect">
            <a:avLst/>
          </a:prstGeom>
          <a:noFill/>
        </p:spPr>
        <p:txBody>
          <a:bodyPr wrap="square" rtlCol="0">
            <a:spAutoFit/>
          </a:bodyPr>
          <a:lstStyle/>
          <a:p>
            <a:pPr lvl="0">
              <a:lnSpc>
                <a:spcPct val="90000"/>
              </a:lnSpc>
              <a:spcBef>
                <a:spcPct val="0"/>
              </a:spcBef>
              <a:defRPr/>
            </a:pPr>
            <a:r>
              <a:rPr lang="en-US" sz="5400" b="1" dirty="0">
                <a:solidFill>
                  <a:schemeClr val="bg1"/>
                </a:solidFill>
              </a:rPr>
              <a:t>603: Credit Conditions</a:t>
            </a:r>
            <a:endParaRPr lang="en-US" sz="5400" dirty="0">
              <a:solidFill>
                <a:schemeClr val="bg1"/>
              </a:solidFill>
              <a:latin typeface="Adobe Caslon Pro" pitchFamily="18" charset="0"/>
            </a:endParaRPr>
          </a:p>
        </p:txBody>
      </p:sp>
      <p:sp>
        <p:nvSpPr>
          <p:cNvPr id="3" name="TextBox 2"/>
          <p:cNvSpPr txBox="1"/>
          <p:nvPr/>
        </p:nvSpPr>
        <p:spPr>
          <a:xfrm>
            <a:off x="356548" y="1493646"/>
            <a:ext cx="8430903" cy="4616648"/>
          </a:xfrm>
          <a:prstGeom prst="rect">
            <a:avLst/>
          </a:prstGeom>
          <a:noFill/>
        </p:spPr>
        <p:txBody>
          <a:bodyPr wrap="square" rtlCol="0">
            <a:spAutoFit/>
          </a:bodyPr>
          <a:lstStyle/>
          <a:p>
            <a:r>
              <a:rPr lang="en-US" sz="2300" dirty="0"/>
              <a:t>(1) </a:t>
            </a:r>
            <a:r>
              <a:rPr lang="en-US" sz="2300" b="1" dirty="0"/>
              <a:t>Boat Movement. </a:t>
            </a:r>
            <a:r>
              <a:rPr lang="en-US" sz="2300" dirty="0"/>
              <a:t>The skier’s instructions shall ensure that the towboat is accelerating when he hits the water after leaping off the dock, dry land, or tower.</a:t>
            </a:r>
          </a:p>
          <a:p>
            <a:r>
              <a:rPr lang="en-US" sz="2300" dirty="0"/>
              <a:t> </a:t>
            </a:r>
          </a:p>
          <a:p>
            <a:r>
              <a:rPr lang="en-US" sz="2300" b="1" dirty="0"/>
              <a:t>The skier must call OK whilst they are still on the dock so the boat will be accelerating when the skier hits the water.</a:t>
            </a:r>
          </a:p>
          <a:p>
            <a:r>
              <a:rPr lang="en-US" sz="2300" dirty="0"/>
              <a:t> </a:t>
            </a:r>
          </a:p>
          <a:p>
            <a:r>
              <a:rPr lang="en-US" sz="2300" dirty="0"/>
              <a:t>(2) </a:t>
            </a:r>
            <a:r>
              <a:rPr lang="en-US" sz="2300" b="1" dirty="0"/>
              <a:t>Takeoff.</a:t>
            </a:r>
            <a:r>
              <a:rPr lang="en-US" sz="2300" dirty="0"/>
              <a:t> The skier shall take at least one hop, skip, or step on the dock, tower, or dry land and propel himself up and out from the dock, tower, or dry land; there shall be an instant when the whole of the skier is clearly above the point of takeoff. During a dry-land start, the skier may contact the water before propelling himself up and out.</a:t>
            </a:r>
          </a:p>
          <a:p>
            <a:endParaRPr lang="en-US" dirty="0"/>
          </a:p>
        </p:txBody>
      </p:sp>
      <p:sp>
        <p:nvSpPr>
          <p:cNvPr id="4" name="Slide Number Placeholder 3">
            <a:extLst>
              <a:ext uri="{FF2B5EF4-FFF2-40B4-BE49-F238E27FC236}">
                <a16:creationId xmlns:a16="http://schemas.microsoft.com/office/drawing/2014/main" id="{3299BE4A-7654-4273-BFE9-DFE93DF770A1}"/>
              </a:ext>
            </a:extLst>
          </p:cNvPr>
          <p:cNvSpPr>
            <a:spLocks noGrp="1"/>
          </p:cNvSpPr>
          <p:nvPr>
            <p:ph type="sldNum" sz="quarter" idx="12"/>
          </p:nvPr>
        </p:nvSpPr>
        <p:spPr/>
        <p:txBody>
          <a:bodyPr/>
          <a:lstStyle/>
          <a:p>
            <a:fld id="{CF2B0F4C-37A1-4503-98F7-8A7F21577811}" type="slidenum">
              <a:rPr lang="en-US" smtClean="0"/>
              <a:pPr/>
              <a:t>34</a:t>
            </a:fld>
            <a:endParaRPr lang="en-US"/>
          </a:p>
        </p:txBody>
      </p:sp>
    </p:spTree>
    <p:extLst>
      <p:ext uri="{BB962C8B-B14F-4D97-AF65-F5344CB8AC3E}">
        <p14:creationId xmlns:p14="http://schemas.microsoft.com/office/powerpoint/2010/main" val="3316763517"/>
      </p:ext>
    </p:extLst>
  </p:cSld>
  <p:clrMapOvr>
    <a:masterClrMapping/>
  </p:clrMapOvr>
  <p:transition spd="slow">
    <p:fad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725" y="323385"/>
            <a:ext cx="8926551" cy="6367347"/>
          </a:xfrm>
          <a:prstGeom prst="rect">
            <a:avLst/>
          </a:prstGeom>
          <a:solidFill>
            <a:schemeClr val="bg1"/>
          </a:solidFill>
          <a:ln w="25400">
            <a:solidFill>
              <a:srgbClr val="99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zzzz</a:t>
            </a:r>
          </a:p>
        </p:txBody>
      </p:sp>
      <p:sp>
        <p:nvSpPr>
          <p:cNvPr id="9" name="Rectangle 8"/>
          <p:cNvSpPr/>
          <p:nvPr/>
        </p:nvSpPr>
        <p:spPr>
          <a:xfrm>
            <a:off x="0" y="5206"/>
            <a:ext cx="9144000" cy="1334276"/>
          </a:xfrm>
          <a:prstGeom prst="rect">
            <a:avLst/>
          </a:prstGeom>
          <a:solidFill>
            <a:schemeClr val="tx1">
              <a:lumMod val="65000"/>
              <a:lumOff val="35000"/>
            </a:schemeClr>
          </a:solidFill>
          <a:ln>
            <a:solidFill>
              <a:schemeClr val="tx1">
                <a:lumMod val="65000"/>
                <a:lumOff val="35000"/>
              </a:schemeClr>
            </a:solidFill>
          </a:ln>
          <a:effectLst>
            <a:outerShdw blurRad="76200" dir="18900000" sy="23000" kx="-1200000" algn="bl" rotWithShape="0">
              <a:prstClr val="black">
                <a:alpha val="20000"/>
              </a:prstClr>
            </a:outerShdw>
            <a:reflection blurRad="254000" stA="42000" endPos="23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90000"/>
              </a:lnSpc>
              <a:spcBef>
                <a:spcPct val="0"/>
              </a:spcBef>
              <a:defRPr/>
            </a:pPr>
            <a:endParaRPr lang="en-US" sz="6600" dirty="0">
              <a:solidFill>
                <a:schemeClr val="bg1"/>
              </a:solidFill>
              <a:latin typeface="Adobe Caslon Pro" pitchFamily="18" charset="0"/>
            </a:endParaRPr>
          </a:p>
        </p:txBody>
      </p:sp>
      <p:sp>
        <p:nvSpPr>
          <p:cNvPr id="12" name="Title 2"/>
          <p:cNvSpPr txBox="1">
            <a:spLocks/>
          </p:cNvSpPr>
          <p:nvPr/>
        </p:nvSpPr>
        <p:spPr>
          <a:xfrm>
            <a:off x="206297" y="169221"/>
            <a:ext cx="6858000" cy="1103255"/>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sz="5400" b="0" i="0" u="none" strike="noStrike" kern="1200" cap="none" spc="0" normalizeH="0" baseline="0" noProof="0" dirty="0">
              <a:ln>
                <a:noFill/>
              </a:ln>
              <a:solidFill>
                <a:schemeClr val="bg1"/>
              </a:solidFill>
              <a:effectLst/>
              <a:uLnTx/>
              <a:uFillTx/>
              <a:latin typeface="Adobe Caslon Pro" pitchFamily="18" charset="0"/>
              <a:ea typeface="+mj-ea"/>
              <a:cs typeface="+mj-cs"/>
            </a:endParaRPr>
          </a:p>
        </p:txBody>
      </p:sp>
      <p:pic>
        <p:nvPicPr>
          <p:cNvPr id="10" name="Picture 6" descr="C:\Users\Richard\Documents\100MYDOCS\Water Ski\WBC\LOGOS\WBC_LOG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6298" y="5883708"/>
            <a:ext cx="1300769" cy="6910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356548" y="300733"/>
            <a:ext cx="8430904" cy="840230"/>
          </a:xfrm>
          <a:prstGeom prst="rect">
            <a:avLst/>
          </a:prstGeom>
          <a:noFill/>
        </p:spPr>
        <p:txBody>
          <a:bodyPr wrap="square" rtlCol="0">
            <a:spAutoFit/>
          </a:bodyPr>
          <a:lstStyle/>
          <a:p>
            <a:pPr lvl="0">
              <a:lnSpc>
                <a:spcPct val="90000"/>
              </a:lnSpc>
              <a:spcBef>
                <a:spcPct val="0"/>
              </a:spcBef>
              <a:defRPr/>
            </a:pPr>
            <a:r>
              <a:rPr lang="en-US" sz="5400" b="1" dirty="0">
                <a:solidFill>
                  <a:schemeClr val="bg1"/>
                </a:solidFill>
              </a:rPr>
              <a:t>Flying Start</a:t>
            </a:r>
            <a:endParaRPr lang="en-US" sz="5400" dirty="0">
              <a:solidFill>
                <a:schemeClr val="bg1"/>
              </a:solidFill>
              <a:latin typeface="Adobe Caslon Pro" pitchFamily="18" charset="0"/>
            </a:endParaRPr>
          </a:p>
        </p:txBody>
      </p:sp>
      <p:sp>
        <p:nvSpPr>
          <p:cNvPr id="3" name="TextBox 2"/>
          <p:cNvSpPr txBox="1"/>
          <p:nvPr/>
        </p:nvSpPr>
        <p:spPr>
          <a:xfrm>
            <a:off x="447261" y="1828800"/>
            <a:ext cx="8010939" cy="3693319"/>
          </a:xfrm>
          <a:prstGeom prst="rect">
            <a:avLst/>
          </a:prstGeom>
          <a:noFill/>
        </p:spPr>
        <p:txBody>
          <a:bodyPr wrap="square" rtlCol="0">
            <a:spAutoFit/>
          </a:bodyPr>
          <a:lstStyle/>
          <a:p>
            <a:r>
              <a:rPr lang="en-US" sz="2400" b="1" dirty="0"/>
              <a:t>A flying start may commence from dry land and the skier may contact the water before jumping up and out. In some situations, because the slope of the banks or other obstructions precludes them from starting on dry land, the skier may even need to start in very shallow water. The skier must satisfy the “at least one step”, “up and out”, “clearly above”, and “towboat must be accelerating” requirements to receive credit no matter where they attempt a tower, dock, or land start from. </a:t>
            </a:r>
          </a:p>
          <a:p>
            <a:endParaRPr lang="en-US" dirty="0"/>
          </a:p>
        </p:txBody>
      </p:sp>
      <p:graphicFrame>
        <p:nvGraphicFramePr>
          <p:cNvPr id="4" name="Table 3"/>
          <p:cNvGraphicFramePr>
            <a:graphicFrameLocks noGrp="1"/>
          </p:cNvGraphicFramePr>
          <p:nvPr/>
        </p:nvGraphicFramePr>
        <p:xfrm>
          <a:off x="3388783" y="3940334"/>
          <a:ext cx="2366433" cy="121920"/>
        </p:xfrm>
        <a:graphic>
          <a:graphicData uri="http://schemas.openxmlformats.org/drawingml/2006/table">
            <a:tbl>
              <a:tblPr>
                <a:tableStyleId>{5C22544A-7EE6-4342-B048-85BDC9FD1C3A}</a:tableStyleId>
              </a:tblPr>
              <a:tblGrid>
                <a:gridCol w="2366433">
                  <a:extLst>
                    <a:ext uri="{9D8B030D-6E8A-4147-A177-3AD203B41FA5}">
                      <a16:colId xmlns:a16="http://schemas.microsoft.com/office/drawing/2014/main" val="489614085"/>
                    </a:ext>
                  </a:extLst>
                </a:gridCol>
              </a:tblGrid>
              <a:tr h="0">
                <a:tc>
                  <a:txBody>
                    <a:bodyPr/>
                    <a:lstStyle/>
                    <a:p>
                      <a:pPr marL="0" marR="0" algn="l">
                        <a:spcBef>
                          <a:spcPts val="0"/>
                        </a:spcBef>
                        <a:spcAft>
                          <a:spcPts val="0"/>
                        </a:spcAft>
                      </a:pPr>
                      <a:r>
                        <a:rPr lang="en-US" sz="800" dirty="0">
                          <a:effectLst/>
                        </a:rPr>
                        <a:t>http://worldbarefootcouncil.com/admin/login.php</a:t>
                      </a:r>
                      <a:endParaRPr lang="en-US"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05123628"/>
                  </a:ext>
                </a:extLst>
              </a:tr>
            </a:tbl>
          </a:graphicData>
        </a:graphic>
      </p:graphicFrame>
      <p:sp>
        <p:nvSpPr>
          <p:cNvPr id="6" name="Slide Number Placeholder 5">
            <a:extLst>
              <a:ext uri="{FF2B5EF4-FFF2-40B4-BE49-F238E27FC236}">
                <a16:creationId xmlns:a16="http://schemas.microsoft.com/office/drawing/2014/main" id="{F88863B1-20A7-4569-8FC5-8816A30DDB65}"/>
              </a:ext>
            </a:extLst>
          </p:cNvPr>
          <p:cNvSpPr>
            <a:spLocks noGrp="1"/>
          </p:cNvSpPr>
          <p:nvPr>
            <p:ph type="sldNum" sz="quarter" idx="12"/>
          </p:nvPr>
        </p:nvSpPr>
        <p:spPr/>
        <p:txBody>
          <a:bodyPr/>
          <a:lstStyle/>
          <a:p>
            <a:fld id="{CF2B0F4C-37A1-4503-98F7-8A7F21577811}" type="slidenum">
              <a:rPr lang="en-US" smtClean="0"/>
              <a:pPr/>
              <a:t>35</a:t>
            </a:fld>
            <a:endParaRPr lang="en-US"/>
          </a:p>
        </p:txBody>
      </p:sp>
    </p:spTree>
    <p:extLst>
      <p:ext uri="{BB962C8B-B14F-4D97-AF65-F5344CB8AC3E}">
        <p14:creationId xmlns:p14="http://schemas.microsoft.com/office/powerpoint/2010/main" val="3823732540"/>
      </p:ext>
    </p:extLst>
  </p:cSld>
  <p:clrMapOvr>
    <a:masterClrMapping/>
  </p:clrMapOvr>
  <p:transition spd="slow">
    <p:fad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725" y="323385"/>
            <a:ext cx="8926551" cy="6367347"/>
          </a:xfrm>
          <a:prstGeom prst="rect">
            <a:avLst/>
          </a:prstGeom>
          <a:solidFill>
            <a:schemeClr val="bg1"/>
          </a:solidFill>
          <a:ln w="25400">
            <a:solidFill>
              <a:srgbClr val="99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zzzz</a:t>
            </a:r>
          </a:p>
        </p:txBody>
      </p:sp>
      <p:sp>
        <p:nvSpPr>
          <p:cNvPr id="9" name="Rectangle 8"/>
          <p:cNvSpPr/>
          <p:nvPr/>
        </p:nvSpPr>
        <p:spPr>
          <a:xfrm>
            <a:off x="0" y="5206"/>
            <a:ext cx="9144000" cy="1334276"/>
          </a:xfrm>
          <a:prstGeom prst="rect">
            <a:avLst/>
          </a:prstGeom>
          <a:solidFill>
            <a:schemeClr val="tx1">
              <a:lumMod val="65000"/>
              <a:lumOff val="35000"/>
            </a:schemeClr>
          </a:solidFill>
          <a:ln>
            <a:solidFill>
              <a:schemeClr val="tx1">
                <a:lumMod val="65000"/>
                <a:lumOff val="35000"/>
              </a:schemeClr>
            </a:solidFill>
          </a:ln>
          <a:effectLst>
            <a:outerShdw blurRad="76200" dir="18900000" sy="23000" kx="-1200000" algn="bl" rotWithShape="0">
              <a:prstClr val="black">
                <a:alpha val="20000"/>
              </a:prstClr>
            </a:outerShdw>
            <a:reflection blurRad="254000" stA="42000" endPos="23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90000"/>
              </a:lnSpc>
              <a:spcBef>
                <a:spcPct val="0"/>
              </a:spcBef>
              <a:defRPr/>
            </a:pPr>
            <a:endParaRPr lang="en-US" sz="6600" dirty="0">
              <a:solidFill>
                <a:schemeClr val="bg1"/>
              </a:solidFill>
              <a:latin typeface="Adobe Caslon Pro" pitchFamily="18" charset="0"/>
            </a:endParaRPr>
          </a:p>
        </p:txBody>
      </p:sp>
      <p:sp>
        <p:nvSpPr>
          <p:cNvPr id="12" name="Title 2"/>
          <p:cNvSpPr txBox="1">
            <a:spLocks/>
          </p:cNvSpPr>
          <p:nvPr/>
        </p:nvSpPr>
        <p:spPr>
          <a:xfrm>
            <a:off x="206297" y="169221"/>
            <a:ext cx="6858000" cy="1103255"/>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sz="5400" b="0" i="0" u="none" strike="noStrike" kern="1200" cap="none" spc="0" normalizeH="0" baseline="0" noProof="0" dirty="0">
              <a:ln>
                <a:noFill/>
              </a:ln>
              <a:solidFill>
                <a:schemeClr val="bg1"/>
              </a:solidFill>
              <a:effectLst/>
              <a:uLnTx/>
              <a:uFillTx/>
              <a:latin typeface="Adobe Caslon Pro" pitchFamily="18" charset="0"/>
              <a:ea typeface="+mj-ea"/>
              <a:cs typeface="+mj-cs"/>
            </a:endParaRPr>
          </a:p>
        </p:txBody>
      </p:sp>
      <p:pic>
        <p:nvPicPr>
          <p:cNvPr id="10" name="Picture 6" descr="C:\Users\Richard\Documents\100MYDOCS\Water Ski\WBC\LOGOS\WBC_LOG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6298" y="5883708"/>
            <a:ext cx="1300769" cy="6910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356548" y="300733"/>
            <a:ext cx="8430904" cy="840230"/>
          </a:xfrm>
          <a:prstGeom prst="rect">
            <a:avLst/>
          </a:prstGeom>
          <a:noFill/>
        </p:spPr>
        <p:txBody>
          <a:bodyPr wrap="square" rtlCol="0">
            <a:spAutoFit/>
          </a:bodyPr>
          <a:lstStyle/>
          <a:p>
            <a:pPr lvl="0">
              <a:lnSpc>
                <a:spcPct val="90000"/>
              </a:lnSpc>
              <a:spcBef>
                <a:spcPct val="0"/>
              </a:spcBef>
              <a:defRPr/>
            </a:pPr>
            <a:r>
              <a:rPr lang="en-US" sz="5400" b="1" dirty="0">
                <a:solidFill>
                  <a:schemeClr val="bg1"/>
                </a:solidFill>
              </a:rPr>
              <a:t>Front Tumble-to-Two</a:t>
            </a:r>
            <a:endParaRPr lang="en-US" sz="5400" dirty="0">
              <a:solidFill>
                <a:schemeClr val="bg1"/>
              </a:solidFill>
              <a:latin typeface="Adobe Caslon Pro" pitchFamily="18" charset="0"/>
            </a:endParaRPr>
          </a:p>
        </p:txBody>
      </p:sp>
      <p:sp>
        <p:nvSpPr>
          <p:cNvPr id="3" name="TextBox 2"/>
          <p:cNvSpPr txBox="1"/>
          <p:nvPr/>
        </p:nvSpPr>
        <p:spPr>
          <a:xfrm>
            <a:off x="447261" y="1828800"/>
            <a:ext cx="8010939" cy="4339650"/>
          </a:xfrm>
          <a:prstGeom prst="rect">
            <a:avLst/>
          </a:prstGeom>
          <a:noFill/>
        </p:spPr>
        <p:txBody>
          <a:bodyPr wrap="square" rtlCol="0">
            <a:spAutoFit/>
          </a:bodyPr>
          <a:lstStyle/>
          <a:p>
            <a:r>
              <a:rPr lang="en-US" sz="2000" dirty="0"/>
              <a:t>On the “OK” command, the skier shall be pulled headfirst with his</a:t>
            </a:r>
          </a:p>
          <a:p>
            <a:r>
              <a:rPr lang="en-US" sz="2000" dirty="0"/>
              <a:t>legs trailing behind him up-to-speed according to his instructions. The skier may come out of </a:t>
            </a:r>
            <a:r>
              <a:rPr lang="en-US" sz="2000" dirty="0" err="1"/>
              <a:t>deepwater</a:t>
            </a:r>
            <a:r>
              <a:rPr lang="en-US" sz="2000" dirty="0"/>
              <a:t> on either his stomach or back. While on his back, the skier shall then swing his legs around from the trailing position to the forward position and raise himself to forward two-foot BSP. During the rotation the skier may hesitate, pause, overshoot, or reverse direction.</a:t>
            </a:r>
          </a:p>
          <a:p>
            <a:endParaRPr lang="en-US" sz="2000" dirty="0"/>
          </a:p>
          <a:p>
            <a:r>
              <a:rPr lang="en-US" sz="2000" b="1" dirty="0"/>
              <a:t>It is allowed to reverse, hesitate or overshoot all pass AND start tumble turn tricks. EG. The Skier does 720 or 1080 tumble turn then stands up; that may be given credit for one 360 TT if all other trick requirements were satisfied. Skier does a 180 TT, comes back to the front and overshoots a full 360 degrees. Credit for 180 TT.</a:t>
            </a:r>
          </a:p>
          <a:p>
            <a:endParaRPr lang="en-US" b="1" dirty="0"/>
          </a:p>
          <a:p>
            <a:endParaRPr lang="en-US" dirty="0"/>
          </a:p>
        </p:txBody>
      </p:sp>
      <p:sp>
        <p:nvSpPr>
          <p:cNvPr id="4" name="Slide Number Placeholder 3">
            <a:extLst>
              <a:ext uri="{FF2B5EF4-FFF2-40B4-BE49-F238E27FC236}">
                <a16:creationId xmlns:a16="http://schemas.microsoft.com/office/drawing/2014/main" id="{66EF3BD4-B1EA-42A3-A265-F2D6D24BBB2C}"/>
              </a:ext>
            </a:extLst>
          </p:cNvPr>
          <p:cNvSpPr>
            <a:spLocks noGrp="1"/>
          </p:cNvSpPr>
          <p:nvPr>
            <p:ph type="sldNum" sz="quarter" idx="12"/>
          </p:nvPr>
        </p:nvSpPr>
        <p:spPr/>
        <p:txBody>
          <a:bodyPr/>
          <a:lstStyle/>
          <a:p>
            <a:fld id="{CF2B0F4C-37A1-4503-98F7-8A7F21577811}" type="slidenum">
              <a:rPr lang="en-US" smtClean="0"/>
              <a:pPr/>
              <a:t>36</a:t>
            </a:fld>
            <a:endParaRPr lang="en-US"/>
          </a:p>
        </p:txBody>
      </p:sp>
    </p:spTree>
    <p:extLst>
      <p:ext uri="{BB962C8B-B14F-4D97-AF65-F5344CB8AC3E}">
        <p14:creationId xmlns:p14="http://schemas.microsoft.com/office/powerpoint/2010/main" val="884328247"/>
      </p:ext>
    </p:extLst>
  </p:cSld>
  <p:clrMapOvr>
    <a:masterClrMapping/>
  </p:clrMapOvr>
  <p:transition spd="slow">
    <p:fad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723" y="307343"/>
            <a:ext cx="8926551" cy="6367347"/>
          </a:xfrm>
          <a:prstGeom prst="rect">
            <a:avLst/>
          </a:prstGeom>
          <a:solidFill>
            <a:schemeClr val="bg1"/>
          </a:solidFill>
          <a:ln w="25400">
            <a:solidFill>
              <a:srgbClr val="99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zzzz</a:t>
            </a:r>
          </a:p>
        </p:txBody>
      </p:sp>
      <p:sp>
        <p:nvSpPr>
          <p:cNvPr id="9" name="Rectangle 8"/>
          <p:cNvSpPr/>
          <p:nvPr/>
        </p:nvSpPr>
        <p:spPr>
          <a:xfrm>
            <a:off x="0" y="5206"/>
            <a:ext cx="9144000" cy="1334276"/>
          </a:xfrm>
          <a:prstGeom prst="rect">
            <a:avLst/>
          </a:prstGeom>
          <a:solidFill>
            <a:schemeClr val="tx1">
              <a:lumMod val="65000"/>
              <a:lumOff val="35000"/>
            </a:schemeClr>
          </a:solidFill>
          <a:ln>
            <a:solidFill>
              <a:schemeClr val="tx1">
                <a:lumMod val="65000"/>
                <a:lumOff val="35000"/>
              </a:schemeClr>
            </a:solidFill>
          </a:ln>
          <a:effectLst>
            <a:outerShdw blurRad="76200" dir="18900000" sy="23000" kx="-1200000" algn="bl" rotWithShape="0">
              <a:prstClr val="black">
                <a:alpha val="20000"/>
              </a:prstClr>
            </a:outerShdw>
            <a:reflection blurRad="254000" stA="42000" endPos="23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90000"/>
              </a:lnSpc>
              <a:spcBef>
                <a:spcPct val="0"/>
              </a:spcBef>
              <a:defRPr/>
            </a:pPr>
            <a:endParaRPr lang="en-US" sz="6600" dirty="0">
              <a:solidFill>
                <a:schemeClr val="bg1"/>
              </a:solidFill>
              <a:latin typeface="Adobe Caslon Pro" pitchFamily="18" charset="0"/>
            </a:endParaRPr>
          </a:p>
        </p:txBody>
      </p:sp>
      <p:sp>
        <p:nvSpPr>
          <p:cNvPr id="12" name="Title 2"/>
          <p:cNvSpPr txBox="1">
            <a:spLocks/>
          </p:cNvSpPr>
          <p:nvPr/>
        </p:nvSpPr>
        <p:spPr>
          <a:xfrm>
            <a:off x="206297" y="169221"/>
            <a:ext cx="6858000" cy="1103255"/>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sz="5400" b="0" i="0" u="none" strike="noStrike" kern="1200" cap="none" spc="0" normalizeH="0" baseline="0" noProof="0" dirty="0">
              <a:ln>
                <a:noFill/>
              </a:ln>
              <a:solidFill>
                <a:schemeClr val="bg1"/>
              </a:solidFill>
              <a:effectLst/>
              <a:uLnTx/>
              <a:uFillTx/>
              <a:latin typeface="Adobe Caslon Pro" pitchFamily="18" charset="0"/>
              <a:ea typeface="+mj-ea"/>
              <a:cs typeface="+mj-cs"/>
            </a:endParaRPr>
          </a:p>
        </p:txBody>
      </p:sp>
      <p:pic>
        <p:nvPicPr>
          <p:cNvPr id="10" name="Picture 6" descr="C:\Users\Richard\Documents\100MYDOCS\Water Ski\WBC\LOGOS\WBC_LOG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6298" y="5883708"/>
            <a:ext cx="1300769" cy="6910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356548" y="300733"/>
            <a:ext cx="8430904" cy="840230"/>
          </a:xfrm>
          <a:prstGeom prst="rect">
            <a:avLst/>
          </a:prstGeom>
          <a:noFill/>
        </p:spPr>
        <p:txBody>
          <a:bodyPr wrap="square" rtlCol="0">
            <a:spAutoFit/>
          </a:bodyPr>
          <a:lstStyle/>
          <a:p>
            <a:pPr lvl="0">
              <a:lnSpc>
                <a:spcPct val="90000"/>
              </a:lnSpc>
              <a:spcBef>
                <a:spcPct val="0"/>
              </a:spcBef>
              <a:defRPr/>
            </a:pPr>
            <a:r>
              <a:rPr lang="en-US" sz="5400" b="1" dirty="0">
                <a:solidFill>
                  <a:schemeClr val="bg1"/>
                </a:solidFill>
              </a:rPr>
              <a:t>Line Back Deep</a:t>
            </a:r>
            <a:endParaRPr lang="en-US" sz="5400" dirty="0">
              <a:solidFill>
                <a:schemeClr val="bg1"/>
              </a:solidFill>
              <a:latin typeface="Adobe Caslon Pro" pitchFamily="18" charset="0"/>
            </a:endParaRPr>
          </a:p>
        </p:txBody>
      </p:sp>
      <p:sp>
        <p:nvSpPr>
          <p:cNvPr id="3" name="TextBox 2"/>
          <p:cNvSpPr txBox="1"/>
          <p:nvPr/>
        </p:nvSpPr>
        <p:spPr>
          <a:xfrm>
            <a:off x="356547" y="1493646"/>
            <a:ext cx="8430905" cy="4524315"/>
          </a:xfrm>
          <a:prstGeom prst="rect">
            <a:avLst/>
          </a:prstGeom>
          <a:noFill/>
        </p:spPr>
        <p:txBody>
          <a:bodyPr wrap="square" rtlCol="0">
            <a:spAutoFit/>
          </a:bodyPr>
          <a:lstStyle/>
          <a:p>
            <a:r>
              <a:rPr lang="en-US" sz="2200" dirty="0"/>
              <a:t>On the “OK” command, the skier shall be pulled feet first up to speed according to their instructions with his body facing downwards and the handle being held between their legs in the line position . He shall then place both feet onto the water and raise himself to Line BSP .</a:t>
            </a:r>
          </a:p>
          <a:p>
            <a:r>
              <a:rPr lang="en-US" sz="2400" b="1" dirty="0"/>
              <a:t> </a:t>
            </a:r>
          </a:p>
          <a:p>
            <a:r>
              <a:rPr lang="en-US" sz="2400" b="1" dirty="0"/>
              <a:t>During the start both skier’s arms must be in front, skier cannot hold one hand on the back.</a:t>
            </a:r>
            <a:endParaRPr lang="en-US" sz="2400" dirty="0"/>
          </a:p>
          <a:p>
            <a:r>
              <a:rPr lang="en-US" sz="2200" dirty="0"/>
              <a:t> </a:t>
            </a:r>
          </a:p>
          <a:p>
            <a:r>
              <a:rPr lang="en-US" sz="2200" b="1" dirty="0"/>
              <a:t>There is no requirement for the lifted foot to remain clear of water and rope during one-foot starts and all tricks with one-foot stand ups. It is possible to get full credit if both feet touch the rope during the trick or if both feet were planted but the skier only stands up on one foot.</a:t>
            </a:r>
          </a:p>
          <a:p>
            <a:endParaRPr lang="en-US" dirty="0"/>
          </a:p>
        </p:txBody>
      </p:sp>
      <p:sp>
        <p:nvSpPr>
          <p:cNvPr id="4" name="Slide Number Placeholder 3">
            <a:extLst>
              <a:ext uri="{FF2B5EF4-FFF2-40B4-BE49-F238E27FC236}">
                <a16:creationId xmlns:a16="http://schemas.microsoft.com/office/drawing/2014/main" id="{77719E69-F5EC-4AD2-815A-484CE8B96A2C}"/>
              </a:ext>
            </a:extLst>
          </p:cNvPr>
          <p:cNvSpPr>
            <a:spLocks noGrp="1"/>
          </p:cNvSpPr>
          <p:nvPr>
            <p:ph type="sldNum" sz="quarter" idx="12"/>
          </p:nvPr>
        </p:nvSpPr>
        <p:spPr/>
        <p:txBody>
          <a:bodyPr/>
          <a:lstStyle/>
          <a:p>
            <a:fld id="{CF2B0F4C-37A1-4503-98F7-8A7F21577811}" type="slidenum">
              <a:rPr lang="en-US" smtClean="0"/>
              <a:pPr/>
              <a:t>37</a:t>
            </a:fld>
            <a:endParaRPr lang="en-US"/>
          </a:p>
        </p:txBody>
      </p:sp>
    </p:spTree>
    <p:extLst>
      <p:ext uri="{BB962C8B-B14F-4D97-AF65-F5344CB8AC3E}">
        <p14:creationId xmlns:p14="http://schemas.microsoft.com/office/powerpoint/2010/main" val="953577941"/>
      </p:ext>
    </p:extLst>
  </p:cSld>
  <p:clrMapOvr>
    <a:masterClrMapping/>
  </p:clrMapOvr>
  <p:transition spd="slow">
    <p:fad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725" y="323385"/>
            <a:ext cx="8926551" cy="6367347"/>
          </a:xfrm>
          <a:prstGeom prst="rect">
            <a:avLst/>
          </a:prstGeom>
          <a:solidFill>
            <a:schemeClr val="bg1"/>
          </a:solidFill>
          <a:ln w="25400">
            <a:solidFill>
              <a:srgbClr val="99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zzzz</a:t>
            </a:r>
          </a:p>
        </p:txBody>
      </p:sp>
      <p:sp>
        <p:nvSpPr>
          <p:cNvPr id="9" name="Rectangle 8"/>
          <p:cNvSpPr/>
          <p:nvPr/>
        </p:nvSpPr>
        <p:spPr>
          <a:xfrm>
            <a:off x="0" y="5206"/>
            <a:ext cx="9144000" cy="1334276"/>
          </a:xfrm>
          <a:prstGeom prst="rect">
            <a:avLst/>
          </a:prstGeom>
          <a:solidFill>
            <a:schemeClr val="tx1">
              <a:lumMod val="65000"/>
              <a:lumOff val="35000"/>
            </a:schemeClr>
          </a:solidFill>
          <a:ln>
            <a:solidFill>
              <a:schemeClr val="tx1">
                <a:lumMod val="65000"/>
                <a:lumOff val="35000"/>
              </a:schemeClr>
            </a:solidFill>
          </a:ln>
          <a:effectLst>
            <a:outerShdw blurRad="76200" dir="18900000" sy="23000" kx="-1200000" algn="bl" rotWithShape="0">
              <a:prstClr val="black">
                <a:alpha val="20000"/>
              </a:prstClr>
            </a:outerShdw>
            <a:reflection blurRad="254000" stA="42000" endPos="23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90000"/>
              </a:lnSpc>
              <a:spcBef>
                <a:spcPct val="0"/>
              </a:spcBef>
              <a:defRPr/>
            </a:pPr>
            <a:endParaRPr lang="en-US" sz="6600" dirty="0">
              <a:solidFill>
                <a:schemeClr val="bg1"/>
              </a:solidFill>
              <a:latin typeface="Adobe Caslon Pro" pitchFamily="18" charset="0"/>
            </a:endParaRPr>
          </a:p>
        </p:txBody>
      </p:sp>
      <p:sp>
        <p:nvSpPr>
          <p:cNvPr id="12" name="Title 2"/>
          <p:cNvSpPr txBox="1">
            <a:spLocks/>
          </p:cNvSpPr>
          <p:nvPr/>
        </p:nvSpPr>
        <p:spPr>
          <a:xfrm>
            <a:off x="206297" y="169221"/>
            <a:ext cx="6858000" cy="1103255"/>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sz="5400" b="0" i="0" u="none" strike="noStrike" kern="1200" cap="none" spc="0" normalizeH="0" baseline="0" noProof="0" dirty="0">
              <a:ln>
                <a:noFill/>
              </a:ln>
              <a:solidFill>
                <a:schemeClr val="bg1"/>
              </a:solidFill>
              <a:effectLst/>
              <a:uLnTx/>
              <a:uFillTx/>
              <a:latin typeface="Adobe Caslon Pro" pitchFamily="18" charset="0"/>
              <a:ea typeface="+mj-ea"/>
              <a:cs typeface="+mj-cs"/>
            </a:endParaRPr>
          </a:p>
        </p:txBody>
      </p:sp>
      <p:pic>
        <p:nvPicPr>
          <p:cNvPr id="10" name="Picture 6" descr="C:\Users\Richard\Documents\100MYDOCS\Water Ski\WBC\LOGOS\WBC_LOG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6298" y="5883708"/>
            <a:ext cx="1300769" cy="6910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356548" y="300733"/>
            <a:ext cx="8430904" cy="840230"/>
          </a:xfrm>
          <a:prstGeom prst="rect">
            <a:avLst/>
          </a:prstGeom>
          <a:noFill/>
        </p:spPr>
        <p:txBody>
          <a:bodyPr wrap="square" rtlCol="0">
            <a:spAutoFit/>
          </a:bodyPr>
          <a:lstStyle/>
          <a:p>
            <a:pPr>
              <a:lnSpc>
                <a:spcPct val="90000"/>
              </a:lnSpc>
              <a:spcBef>
                <a:spcPct val="0"/>
              </a:spcBef>
              <a:defRPr/>
            </a:pPr>
            <a:r>
              <a:rPr lang="en-US" sz="5400" dirty="0">
                <a:solidFill>
                  <a:schemeClr val="bg1"/>
                </a:solidFill>
              </a:rPr>
              <a:t>707: Repeating Failed Tricks</a:t>
            </a:r>
          </a:p>
        </p:txBody>
      </p:sp>
      <p:sp>
        <p:nvSpPr>
          <p:cNvPr id="3" name="TextBox 2"/>
          <p:cNvSpPr txBox="1"/>
          <p:nvPr/>
        </p:nvSpPr>
        <p:spPr>
          <a:xfrm>
            <a:off x="206297" y="1340283"/>
            <a:ext cx="8721572" cy="4955203"/>
          </a:xfrm>
          <a:prstGeom prst="rect">
            <a:avLst/>
          </a:prstGeom>
          <a:noFill/>
        </p:spPr>
        <p:txBody>
          <a:bodyPr wrap="square" rtlCol="0">
            <a:spAutoFit/>
          </a:bodyPr>
          <a:lstStyle/>
          <a:p>
            <a:r>
              <a:rPr lang="en-US" sz="1900" dirty="0"/>
              <a:t>A failed trick may be immediately reattempted until the trick has been credited or time expires. The turn rotation rule 803 does not apply when repeating a failed turn trick.</a:t>
            </a:r>
          </a:p>
          <a:p>
            <a:r>
              <a:rPr lang="en-US" sz="2000" b="1" dirty="0"/>
              <a:t>The judges must supply the scorers with accurate information and the scorers will determine if there has been an error or repeated trick. Judges are required to only write what they see and adjudicate on the technical criteria of those tricks. It is the scorer’s job to apply the logical criteria and determine if a rotation error has occurred, if a trick has been repeated, if a skier has exceeded the maximum number of multiple or step over turns, or if a basic/reverse sequence was interrupted by another trick. For skiers that are doing complicated trick runs it is recommended that the judges ask the skier what tricks they will be performing. This will give you a head start on understanding the runs before they surprise you and will help you recognize positional or repeated tricks. If you know a trick has been repeated or was a positional trick it is requested that you write that on your sheet. But it is also requested that you do not prognosticate or guess what may have been intended if you do not know. </a:t>
            </a:r>
          </a:p>
          <a:p>
            <a:endParaRPr lang="en-US" dirty="0"/>
          </a:p>
        </p:txBody>
      </p:sp>
      <p:sp>
        <p:nvSpPr>
          <p:cNvPr id="4" name="Slide Number Placeholder 3">
            <a:extLst>
              <a:ext uri="{FF2B5EF4-FFF2-40B4-BE49-F238E27FC236}">
                <a16:creationId xmlns:a16="http://schemas.microsoft.com/office/drawing/2014/main" id="{FD19DFD1-995C-4DB8-A5A4-5C433A0AA37F}"/>
              </a:ext>
            </a:extLst>
          </p:cNvPr>
          <p:cNvSpPr>
            <a:spLocks noGrp="1"/>
          </p:cNvSpPr>
          <p:nvPr>
            <p:ph type="sldNum" sz="quarter" idx="12"/>
          </p:nvPr>
        </p:nvSpPr>
        <p:spPr/>
        <p:txBody>
          <a:bodyPr/>
          <a:lstStyle/>
          <a:p>
            <a:fld id="{CF2B0F4C-37A1-4503-98F7-8A7F21577811}" type="slidenum">
              <a:rPr lang="en-US" smtClean="0"/>
              <a:pPr/>
              <a:t>38</a:t>
            </a:fld>
            <a:endParaRPr lang="en-US"/>
          </a:p>
        </p:txBody>
      </p:sp>
    </p:spTree>
    <p:extLst>
      <p:ext uri="{BB962C8B-B14F-4D97-AF65-F5344CB8AC3E}">
        <p14:creationId xmlns:p14="http://schemas.microsoft.com/office/powerpoint/2010/main" val="3127970231"/>
      </p:ext>
    </p:extLst>
  </p:cSld>
  <p:clrMapOvr>
    <a:masterClrMapping/>
  </p:clrMapOvr>
  <p:transition spd="slow">
    <p:fad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725" y="323385"/>
            <a:ext cx="8926551" cy="6367347"/>
          </a:xfrm>
          <a:prstGeom prst="rect">
            <a:avLst/>
          </a:prstGeom>
          <a:solidFill>
            <a:schemeClr val="bg1"/>
          </a:solidFill>
          <a:ln w="25400">
            <a:solidFill>
              <a:srgbClr val="99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zzzz</a:t>
            </a:r>
          </a:p>
        </p:txBody>
      </p:sp>
      <p:sp>
        <p:nvSpPr>
          <p:cNvPr id="9" name="Rectangle 8"/>
          <p:cNvSpPr/>
          <p:nvPr/>
        </p:nvSpPr>
        <p:spPr>
          <a:xfrm>
            <a:off x="0" y="5206"/>
            <a:ext cx="9144000" cy="1334276"/>
          </a:xfrm>
          <a:prstGeom prst="rect">
            <a:avLst/>
          </a:prstGeom>
          <a:solidFill>
            <a:schemeClr val="tx1">
              <a:lumMod val="65000"/>
              <a:lumOff val="35000"/>
            </a:schemeClr>
          </a:solidFill>
          <a:ln>
            <a:solidFill>
              <a:schemeClr val="tx1">
                <a:lumMod val="65000"/>
                <a:lumOff val="35000"/>
              </a:schemeClr>
            </a:solidFill>
          </a:ln>
          <a:effectLst>
            <a:outerShdw blurRad="76200" dir="18900000" sy="23000" kx="-1200000" algn="bl" rotWithShape="0">
              <a:prstClr val="black">
                <a:alpha val="20000"/>
              </a:prstClr>
            </a:outerShdw>
            <a:reflection blurRad="254000" stA="42000" endPos="23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90000"/>
              </a:lnSpc>
              <a:spcBef>
                <a:spcPct val="0"/>
              </a:spcBef>
              <a:defRPr/>
            </a:pPr>
            <a:endParaRPr lang="en-US" sz="6600" dirty="0">
              <a:solidFill>
                <a:schemeClr val="bg1"/>
              </a:solidFill>
              <a:latin typeface="Adobe Caslon Pro" pitchFamily="18" charset="0"/>
            </a:endParaRPr>
          </a:p>
        </p:txBody>
      </p:sp>
      <p:sp>
        <p:nvSpPr>
          <p:cNvPr id="12" name="Title 2"/>
          <p:cNvSpPr txBox="1">
            <a:spLocks/>
          </p:cNvSpPr>
          <p:nvPr/>
        </p:nvSpPr>
        <p:spPr>
          <a:xfrm>
            <a:off x="206297" y="169221"/>
            <a:ext cx="6858000" cy="1103255"/>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sz="5400" b="0" i="0" u="none" strike="noStrike" kern="1200" cap="none" spc="0" normalizeH="0" baseline="0" noProof="0" dirty="0">
              <a:ln>
                <a:noFill/>
              </a:ln>
              <a:solidFill>
                <a:schemeClr val="bg1"/>
              </a:solidFill>
              <a:effectLst/>
              <a:uLnTx/>
              <a:uFillTx/>
              <a:latin typeface="Adobe Caslon Pro" pitchFamily="18" charset="0"/>
              <a:ea typeface="+mj-ea"/>
              <a:cs typeface="+mj-cs"/>
            </a:endParaRPr>
          </a:p>
        </p:txBody>
      </p:sp>
      <p:pic>
        <p:nvPicPr>
          <p:cNvPr id="10" name="Picture 6" descr="C:\Users\Richard\Documents\100MYDOCS\Water Ski\WBC\LOGOS\WBC_LOG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6298" y="5883708"/>
            <a:ext cx="1300769" cy="6910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356548" y="300733"/>
            <a:ext cx="8430904" cy="840230"/>
          </a:xfrm>
          <a:prstGeom prst="rect">
            <a:avLst/>
          </a:prstGeom>
          <a:noFill/>
        </p:spPr>
        <p:txBody>
          <a:bodyPr wrap="square" rtlCol="0">
            <a:spAutoFit/>
          </a:bodyPr>
          <a:lstStyle/>
          <a:p>
            <a:pPr>
              <a:lnSpc>
                <a:spcPct val="90000"/>
              </a:lnSpc>
              <a:spcBef>
                <a:spcPct val="0"/>
              </a:spcBef>
              <a:defRPr/>
            </a:pPr>
            <a:r>
              <a:rPr lang="en-US" sz="5400" b="1" dirty="0">
                <a:solidFill>
                  <a:schemeClr val="bg1"/>
                </a:solidFill>
              </a:rPr>
              <a:t>801: General Pass Tricks</a:t>
            </a:r>
            <a:endParaRPr lang="en-US" sz="5400" dirty="0">
              <a:solidFill>
                <a:schemeClr val="bg1"/>
              </a:solidFill>
            </a:endParaRPr>
          </a:p>
        </p:txBody>
      </p:sp>
      <p:sp>
        <p:nvSpPr>
          <p:cNvPr id="3" name="TextBox 2"/>
          <p:cNvSpPr txBox="1"/>
          <p:nvPr/>
        </p:nvSpPr>
        <p:spPr>
          <a:xfrm>
            <a:off x="206296" y="1437872"/>
            <a:ext cx="8828980" cy="4262705"/>
          </a:xfrm>
          <a:prstGeom prst="rect">
            <a:avLst/>
          </a:prstGeom>
          <a:noFill/>
        </p:spPr>
        <p:txBody>
          <a:bodyPr wrap="square" rtlCol="0">
            <a:spAutoFit/>
          </a:bodyPr>
          <a:lstStyle/>
          <a:p>
            <a:pPr lvl="0"/>
            <a:r>
              <a:rPr lang="en-US" sz="2300" b="1" dirty="0"/>
              <a:t>Wave. </a:t>
            </a:r>
            <a:r>
              <a:rPr lang="en-US" sz="2300" dirty="0">
                <a:solidFill>
                  <a:srgbClr val="FF0000"/>
                </a:solidFill>
              </a:rPr>
              <a:t>Commencing from Neutral BSP,</a:t>
            </a:r>
            <a:r>
              <a:rPr lang="en-US" sz="2300" dirty="0"/>
              <a:t> the skier shall release his hand and raise it above the level of the shoulder.</a:t>
            </a:r>
          </a:p>
          <a:p>
            <a:r>
              <a:rPr lang="en-US" sz="2300" b="1" dirty="0"/>
              <a:t>No mention of palm of hand. The skier just needs to raise the entire hand above the shoulder. </a:t>
            </a:r>
          </a:p>
          <a:p>
            <a:endParaRPr lang="en-US" sz="2300" b="1" dirty="0"/>
          </a:p>
          <a:p>
            <a:r>
              <a:rPr lang="en-US" sz="2300" b="1" dirty="0"/>
              <a:t>Sit down-Stand up.  </a:t>
            </a:r>
            <a:r>
              <a:rPr lang="en-US" sz="2300" dirty="0"/>
              <a:t>Both Two Foot and One Foot Sit Down-Stand Ups must be </a:t>
            </a:r>
            <a:r>
              <a:rPr lang="en-US" sz="2300" dirty="0">
                <a:solidFill>
                  <a:srgbClr val="FF0000"/>
                </a:solidFill>
              </a:rPr>
              <a:t>commenced from Neutral BSP. </a:t>
            </a:r>
            <a:endParaRPr lang="en-US" sz="2300" b="1" dirty="0"/>
          </a:p>
          <a:p>
            <a:r>
              <a:rPr lang="en-US" sz="2300" dirty="0"/>
              <a:t> </a:t>
            </a:r>
          </a:p>
          <a:p>
            <a:r>
              <a:rPr lang="en-US" sz="2300" b="1" dirty="0"/>
              <a:t>One-Foot-Wave tricks</a:t>
            </a:r>
            <a:r>
              <a:rPr lang="en-US" sz="2300" dirty="0"/>
              <a:t>. Must be </a:t>
            </a:r>
            <a:r>
              <a:rPr lang="en-US" sz="2300" dirty="0">
                <a:solidFill>
                  <a:srgbClr val="FF0000"/>
                </a:solidFill>
              </a:rPr>
              <a:t>commenced from Neutral BSP. </a:t>
            </a:r>
            <a:endParaRPr lang="en-US" sz="2300" b="1" dirty="0"/>
          </a:p>
          <a:p>
            <a:r>
              <a:rPr lang="en-US" sz="2300" b="1" dirty="0"/>
              <a:t>Basic and reverse available. One-foot BSP must be as required in rule 102, wave must meet wave trick description. </a:t>
            </a:r>
            <a:endParaRPr lang="en-US" sz="2000" dirty="0"/>
          </a:p>
          <a:p>
            <a:endParaRPr lang="en-US" dirty="0"/>
          </a:p>
        </p:txBody>
      </p:sp>
      <p:sp>
        <p:nvSpPr>
          <p:cNvPr id="4" name="Slide Number Placeholder 3">
            <a:extLst>
              <a:ext uri="{FF2B5EF4-FFF2-40B4-BE49-F238E27FC236}">
                <a16:creationId xmlns:a16="http://schemas.microsoft.com/office/drawing/2014/main" id="{FA356BA6-CC4E-4824-816F-736E4E3C5A3A}"/>
              </a:ext>
            </a:extLst>
          </p:cNvPr>
          <p:cNvSpPr>
            <a:spLocks noGrp="1"/>
          </p:cNvSpPr>
          <p:nvPr>
            <p:ph type="sldNum" sz="quarter" idx="12"/>
          </p:nvPr>
        </p:nvSpPr>
        <p:spPr/>
        <p:txBody>
          <a:bodyPr/>
          <a:lstStyle/>
          <a:p>
            <a:fld id="{CF2B0F4C-37A1-4503-98F7-8A7F21577811}" type="slidenum">
              <a:rPr lang="en-US" smtClean="0"/>
              <a:pPr/>
              <a:t>39</a:t>
            </a:fld>
            <a:endParaRPr lang="en-US"/>
          </a:p>
        </p:txBody>
      </p:sp>
    </p:spTree>
    <p:extLst>
      <p:ext uri="{BB962C8B-B14F-4D97-AF65-F5344CB8AC3E}">
        <p14:creationId xmlns:p14="http://schemas.microsoft.com/office/powerpoint/2010/main" val="3231868656"/>
      </p:ext>
    </p:extLst>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3180" y="315072"/>
            <a:ext cx="8926551" cy="6367347"/>
          </a:xfrm>
          <a:prstGeom prst="rect">
            <a:avLst/>
          </a:prstGeom>
          <a:solidFill>
            <a:schemeClr val="bg1"/>
          </a:solidFill>
          <a:ln w="25400">
            <a:solidFill>
              <a:srgbClr val="99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5206"/>
            <a:ext cx="9144000" cy="1334276"/>
          </a:xfrm>
          <a:prstGeom prst="rect">
            <a:avLst/>
          </a:prstGeom>
          <a:solidFill>
            <a:schemeClr val="tx1">
              <a:lumMod val="65000"/>
              <a:lumOff val="35000"/>
            </a:schemeClr>
          </a:solidFill>
          <a:ln>
            <a:solidFill>
              <a:schemeClr val="tx1">
                <a:lumMod val="65000"/>
                <a:lumOff val="35000"/>
              </a:schemeClr>
            </a:solidFill>
          </a:ln>
          <a:effectLst>
            <a:outerShdw blurRad="76200" dir="18900000" sy="23000" kx="-1200000" algn="bl" rotWithShape="0">
              <a:prstClr val="black">
                <a:alpha val="20000"/>
              </a:prstClr>
            </a:outerShdw>
            <a:reflection blurRad="254000" stA="42000" endPos="23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p:cNvSpPr txBox="1"/>
          <p:nvPr/>
        </p:nvSpPr>
        <p:spPr>
          <a:xfrm>
            <a:off x="635651" y="1777044"/>
            <a:ext cx="7568890" cy="3416320"/>
          </a:xfrm>
          <a:prstGeom prst="rect">
            <a:avLst/>
          </a:prstGeom>
          <a:noFill/>
        </p:spPr>
        <p:txBody>
          <a:bodyPr wrap="square" rtlCol="0">
            <a:spAutoFit/>
          </a:bodyPr>
          <a:lstStyle/>
          <a:p>
            <a:r>
              <a:rPr lang="en-US" sz="2400" b="1" dirty="0">
                <a:solidFill>
                  <a:srgbClr val="FF0000"/>
                </a:solidFill>
              </a:rPr>
              <a:t>New Maintenance Requirements (Must meet new maintenance requirements every 2 years)</a:t>
            </a:r>
          </a:p>
          <a:p>
            <a:r>
              <a:rPr lang="en-US" sz="2400" dirty="0">
                <a:solidFill>
                  <a:srgbClr val="FF0000"/>
                </a:solidFill>
              </a:rPr>
              <a:t>- Provide and receive mentorship to/from other judges</a:t>
            </a:r>
          </a:p>
          <a:p>
            <a:r>
              <a:rPr lang="en-US" sz="2400" dirty="0">
                <a:solidFill>
                  <a:srgbClr val="FF0000"/>
                </a:solidFill>
              </a:rPr>
              <a:t>- Judge at least 1 tournament (excluding L4 Judges)</a:t>
            </a:r>
          </a:p>
          <a:p>
            <a:r>
              <a:rPr lang="en-US" sz="2400" dirty="0">
                <a:solidFill>
                  <a:srgbClr val="FF0000"/>
                </a:solidFill>
              </a:rPr>
              <a:t>- Quizzes to be completed</a:t>
            </a:r>
          </a:p>
          <a:p>
            <a:r>
              <a:rPr lang="en-US" sz="2400" dirty="0">
                <a:solidFill>
                  <a:srgbClr val="FF0000"/>
                </a:solidFill>
              </a:rPr>
              <a:t>	* L1 – 4 quizzes with an average score of 80%</a:t>
            </a:r>
          </a:p>
          <a:p>
            <a:r>
              <a:rPr lang="en-US" sz="2400" dirty="0">
                <a:solidFill>
                  <a:srgbClr val="FF0000"/>
                </a:solidFill>
              </a:rPr>
              <a:t>	* L2 – 4 quizzes with an average score of 80%</a:t>
            </a:r>
          </a:p>
          <a:p>
            <a:r>
              <a:rPr lang="en-US" sz="2400" dirty="0">
                <a:solidFill>
                  <a:srgbClr val="FF0000"/>
                </a:solidFill>
              </a:rPr>
              <a:t>	* L3 – 4 quizzes with an average score of 75%</a:t>
            </a:r>
          </a:p>
          <a:p>
            <a:r>
              <a:rPr lang="en-US" sz="2400" dirty="0">
                <a:solidFill>
                  <a:srgbClr val="FF0000"/>
                </a:solidFill>
              </a:rPr>
              <a:t>	* L4 – 3 quizzes with an average score of 70%</a:t>
            </a:r>
          </a:p>
        </p:txBody>
      </p:sp>
      <p:sp>
        <p:nvSpPr>
          <p:cNvPr id="12" name="Title 2"/>
          <p:cNvSpPr txBox="1">
            <a:spLocks/>
          </p:cNvSpPr>
          <p:nvPr/>
        </p:nvSpPr>
        <p:spPr>
          <a:xfrm>
            <a:off x="206297" y="169221"/>
            <a:ext cx="6858000" cy="1103255"/>
          </a:xfrm>
          <a:prstGeom prst="rect">
            <a:avLst/>
          </a:prstGeom>
        </p:spPr>
        <p:txBody>
          <a:bodyPr vert="horz" lIns="91440" tIns="45720" rIns="91440" bIns="45720" rtlCol="0" anchor="b">
            <a:normAutofit fontScale="85000" lnSpcReduction="20000"/>
          </a:bodyPr>
          <a:lstStyle/>
          <a:p>
            <a:pPr marL="0" marR="0" lvl="0" indent="0" algn="l" defTabSz="914400" rtl="0" eaLnBrk="1" fontAlgn="auto" latinLnBrk="0" hangingPunct="1">
              <a:lnSpc>
                <a:spcPct val="90000"/>
              </a:lnSpc>
              <a:spcBef>
                <a:spcPct val="0"/>
              </a:spcBef>
              <a:spcAft>
                <a:spcPts val="0"/>
              </a:spcAft>
              <a:buClrTx/>
              <a:buSzTx/>
              <a:buFontTx/>
              <a:buNone/>
              <a:tabLst/>
              <a:defRPr/>
            </a:pPr>
            <a:r>
              <a:rPr lang="en-US" sz="5400" noProof="0" dirty="0">
                <a:solidFill>
                  <a:schemeClr val="bg1"/>
                </a:solidFill>
                <a:ea typeface="+mj-ea"/>
                <a:cs typeface="+mj-cs"/>
              </a:rPr>
              <a:t>New Maintenance Requirements</a:t>
            </a:r>
            <a:endParaRPr kumimoji="0" lang="en-US" sz="5400" b="0" i="0" u="none" strike="noStrike" kern="1200" cap="none" spc="0" normalizeH="0" baseline="0" noProof="0" dirty="0">
              <a:ln>
                <a:noFill/>
              </a:ln>
              <a:solidFill>
                <a:schemeClr val="bg1"/>
              </a:solidFill>
              <a:effectLst/>
              <a:uLnTx/>
              <a:uFillTx/>
              <a:ea typeface="+mj-ea"/>
              <a:cs typeface="+mj-cs"/>
            </a:endParaRPr>
          </a:p>
        </p:txBody>
      </p:sp>
      <p:pic>
        <p:nvPicPr>
          <p:cNvPr id="10" name="Picture 6" descr="C:\Users\Richard\Documents\100MYDOCS\Water Ski\WBC\LOGOS\WBC_LOG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6298" y="5883708"/>
            <a:ext cx="1300769" cy="6910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a:extLst>
              <a:ext uri="{FF2B5EF4-FFF2-40B4-BE49-F238E27FC236}">
                <a16:creationId xmlns:a16="http://schemas.microsoft.com/office/drawing/2014/main" id="{5150C9D6-3BF4-4AC7-B923-F063299BEFC9}"/>
              </a:ext>
            </a:extLst>
          </p:cNvPr>
          <p:cNvSpPr>
            <a:spLocks noGrp="1"/>
          </p:cNvSpPr>
          <p:nvPr>
            <p:ph type="sldNum" sz="quarter" idx="12"/>
          </p:nvPr>
        </p:nvSpPr>
        <p:spPr/>
        <p:txBody>
          <a:bodyPr/>
          <a:lstStyle/>
          <a:p>
            <a:fld id="{CF2B0F4C-37A1-4503-98F7-8A7F21577811}" type="slidenum">
              <a:rPr lang="en-US" smtClean="0"/>
              <a:pPr/>
              <a:t>4</a:t>
            </a:fld>
            <a:endParaRPr lang="en-US"/>
          </a:p>
        </p:txBody>
      </p:sp>
    </p:spTree>
    <p:extLst>
      <p:ext uri="{BB962C8B-B14F-4D97-AF65-F5344CB8AC3E}">
        <p14:creationId xmlns:p14="http://schemas.microsoft.com/office/powerpoint/2010/main" val="2452578129"/>
      </p:ext>
    </p:extLst>
  </p:cSld>
  <p:clrMapOvr>
    <a:masterClrMapping/>
  </p:clrMapOvr>
  <p:transition spd="slow">
    <p:fade/>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725" y="323385"/>
            <a:ext cx="8926551" cy="6367347"/>
          </a:xfrm>
          <a:prstGeom prst="rect">
            <a:avLst/>
          </a:prstGeom>
          <a:solidFill>
            <a:schemeClr val="bg1"/>
          </a:solidFill>
          <a:ln w="25400">
            <a:solidFill>
              <a:srgbClr val="99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zzzz</a:t>
            </a:r>
          </a:p>
        </p:txBody>
      </p:sp>
      <p:sp>
        <p:nvSpPr>
          <p:cNvPr id="9" name="Rectangle 8"/>
          <p:cNvSpPr/>
          <p:nvPr/>
        </p:nvSpPr>
        <p:spPr>
          <a:xfrm>
            <a:off x="0" y="5206"/>
            <a:ext cx="9144000" cy="1334276"/>
          </a:xfrm>
          <a:prstGeom prst="rect">
            <a:avLst/>
          </a:prstGeom>
          <a:solidFill>
            <a:schemeClr val="tx1">
              <a:lumMod val="65000"/>
              <a:lumOff val="35000"/>
            </a:schemeClr>
          </a:solidFill>
          <a:ln>
            <a:solidFill>
              <a:schemeClr val="tx1">
                <a:lumMod val="65000"/>
                <a:lumOff val="35000"/>
              </a:schemeClr>
            </a:solidFill>
          </a:ln>
          <a:effectLst>
            <a:outerShdw blurRad="76200" dir="18900000" sy="23000" kx="-1200000" algn="bl" rotWithShape="0">
              <a:prstClr val="black">
                <a:alpha val="20000"/>
              </a:prstClr>
            </a:outerShdw>
            <a:reflection blurRad="254000" stA="42000" endPos="23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90000"/>
              </a:lnSpc>
              <a:spcBef>
                <a:spcPct val="0"/>
              </a:spcBef>
              <a:defRPr/>
            </a:pPr>
            <a:endParaRPr lang="en-US" sz="6600" dirty="0">
              <a:solidFill>
                <a:schemeClr val="bg1"/>
              </a:solidFill>
              <a:latin typeface="Adobe Caslon Pro" pitchFamily="18" charset="0"/>
            </a:endParaRPr>
          </a:p>
        </p:txBody>
      </p:sp>
      <p:sp>
        <p:nvSpPr>
          <p:cNvPr id="12" name="Title 2"/>
          <p:cNvSpPr txBox="1">
            <a:spLocks/>
          </p:cNvSpPr>
          <p:nvPr/>
        </p:nvSpPr>
        <p:spPr>
          <a:xfrm>
            <a:off x="206297" y="169221"/>
            <a:ext cx="6858000" cy="1103255"/>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sz="5400" b="0" i="0" u="none" strike="noStrike" kern="1200" cap="none" spc="0" normalizeH="0" baseline="0" noProof="0" dirty="0">
              <a:ln>
                <a:noFill/>
              </a:ln>
              <a:solidFill>
                <a:schemeClr val="bg1"/>
              </a:solidFill>
              <a:effectLst/>
              <a:uLnTx/>
              <a:uFillTx/>
              <a:latin typeface="Adobe Caslon Pro" pitchFamily="18" charset="0"/>
              <a:ea typeface="+mj-ea"/>
              <a:cs typeface="+mj-cs"/>
            </a:endParaRPr>
          </a:p>
        </p:txBody>
      </p:sp>
      <p:pic>
        <p:nvPicPr>
          <p:cNvPr id="10" name="Picture 6" descr="C:\Users\Richard\Documents\100MYDOCS\Water Ski\WBC\LOGOS\WBC_LOG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6298" y="5883708"/>
            <a:ext cx="1300769" cy="6910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356548" y="300733"/>
            <a:ext cx="8430904" cy="840230"/>
          </a:xfrm>
          <a:prstGeom prst="rect">
            <a:avLst/>
          </a:prstGeom>
          <a:noFill/>
        </p:spPr>
        <p:txBody>
          <a:bodyPr wrap="square" rtlCol="0">
            <a:spAutoFit/>
          </a:bodyPr>
          <a:lstStyle/>
          <a:p>
            <a:pPr>
              <a:lnSpc>
                <a:spcPct val="90000"/>
              </a:lnSpc>
              <a:spcBef>
                <a:spcPct val="0"/>
              </a:spcBef>
              <a:defRPr/>
            </a:pPr>
            <a:r>
              <a:rPr lang="en-US" sz="5400" b="1" dirty="0">
                <a:solidFill>
                  <a:schemeClr val="bg1"/>
                </a:solidFill>
              </a:rPr>
              <a:t>801: General Pass Tricks</a:t>
            </a:r>
            <a:endParaRPr lang="en-US" sz="5400" dirty="0">
              <a:solidFill>
                <a:schemeClr val="bg1"/>
              </a:solidFill>
            </a:endParaRPr>
          </a:p>
        </p:txBody>
      </p:sp>
      <p:sp>
        <p:nvSpPr>
          <p:cNvPr id="3" name="TextBox 2"/>
          <p:cNvSpPr txBox="1"/>
          <p:nvPr/>
        </p:nvSpPr>
        <p:spPr>
          <a:xfrm>
            <a:off x="206296" y="1437872"/>
            <a:ext cx="8828980" cy="4616648"/>
          </a:xfrm>
          <a:prstGeom prst="rect">
            <a:avLst/>
          </a:prstGeom>
          <a:noFill/>
        </p:spPr>
        <p:txBody>
          <a:bodyPr wrap="square" rtlCol="0">
            <a:spAutoFit/>
          </a:bodyPr>
          <a:lstStyle/>
          <a:p>
            <a:pPr lvl="0"/>
            <a:r>
              <a:rPr lang="en-US" sz="2300" b="1" dirty="0"/>
              <a:t>Wave. </a:t>
            </a:r>
            <a:r>
              <a:rPr lang="en-US" sz="2300" dirty="0">
                <a:solidFill>
                  <a:srgbClr val="FF0000"/>
                </a:solidFill>
              </a:rPr>
              <a:t>Commencing from Neutral BSP,</a:t>
            </a:r>
            <a:r>
              <a:rPr lang="en-US" sz="2300" dirty="0"/>
              <a:t> the skier shall release his hand and raise it above the level of the shoulder.</a:t>
            </a:r>
          </a:p>
          <a:p>
            <a:r>
              <a:rPr lang="en-US" sz="2300" b="1" dirty="0"/>
              <a:t>No mention of palm of hand. The skier just needs to raise the entire hand above the shoulder. </a:t>
            </a:r>
          </a:p>
          <a:p>
            <a:endParaRPr lang="en-US" sz="2300" b="1" dirty="0"/>
          </a:p>
          <a:p>
            <a:r>
              <a:rPr lang="en-US" sz="2300" b="1" dirty="0">
                <a:solidFill>
                  <a:srgbClr val="FF0000"/>
                </a:solidFill>
              </a:rPr>
              <a:t>All of the following tricks must be commenced from Neutral BSP. </a:t>
            </a:r>
          </a:p>
          <a:p>
            <a:r>
              <a:rPr lang="en-US" sz="2300" dirty="0"/>
              <a:t>	- Sit Down-Stand Ups</a:t>
            </a:r>
          </a:p>
          <a:p>
            <a:r>
              <a:rPr lang="en-US" sz="2300" dirty="0"/>
              <a:t>	- One Foots</a:t>
            </a:r>
          </a:p>
          <a:p>
            <a:r>
              <a:rPr lang="en-US" sz="2300" dirty="0"/>
              <a:t>	- One-Foot-Waves</a:t>
            </a:r>
          </a:p>
          <a:p>
            <a:r>
              <a:rPr lang="en-US" sz="2300" dirty="0"/>
              <a:t>	- Knee Ski</a:t>
            </a:r>
          </a:p>
          <a:p>
            <a:r>
              <a:rPr lang="en-US" sz="2300" dirty="0"/>
              <a:t>	- Hops</a:t>
            </a:r>
          </a:p>
          <a:p>
            <a:r>
              <a:rPr lang="en-US" sz="2300" dirty="0"/>
              <a:t>	- Rope-on-Foot</a:t>
            </a:r>
            <a:r>
              <a:rPr lang="en-US" sz="2300" b="1" dirty="0"/>
              <a:t> </a:t>
            </a:r>
            <a:endParaRPr lang="en-US" sz="2000" dirty="0"/>
          </a:p>
          <a:p>
            <a:endParaRPr lang="en-US" dirty="0"/>
          </a:p>
        </p:txBody>
      </p:sp>
      <p:sp>
        <p:nvSpPr>
          <p:cNvPr id="4" name="Slide Number Placeholder 3">
            <a:extLst>
              <a:ext uri="{FF2B5EF4-FFF2-40B4-BE49-F238E27FC236}">
                <a16:creationId xmlns:a16="http://schemas.microsoft.com/office/drawing/2014/main" id="{BFB3680F-3ADA-4441-8270-AC3AD271F92D}"/>
              </a:ext>
            </a:extLst>
          </p:cNvPr>
          <p:cNvSpPr>
            <a:spLocks noGrp="1"/>
          </p:cNvSpPr>
          <p:nvPr>
            <p:ph type="sldNum" sz="quarter" idx="12"/>
          </p:nvPr>
        </p:nvSpPr>
        <p:spPr/>
        <p:txBody>
          <a:bodyPr/>
          <a:lstStyle/>
          <a:p>
            <a:fld id="{CF2B0F4C-37A1-4503-98F7-8A7F21577811}" type="slidenum">
              <a:rPr lang="en-US" smtClean="0"/>
              <a:pPr/>
              <a:t>40</a:t>
            </a:fld>
            <a:endParaRPr lang="en-US"/>
          </a:p>
        </p:txBody>
      </p:sp>
    </p:spTree>
    <p:extLst>
      <p:ext uri="{BB962C8B-B14F-4D97-AF65-F5344CB8AC3E}">
        <p14:creationId xmlns:p14="http://schemas.microsoft.com/office/powerpoint/2010/main" val="1188519117"/>
      </p:ext>
    </p:extLst>
  </p:cSld>
  <p:clrMapOvr>
    <a:masterClrMapping/>
  </p:clrMapOvr>
  <p:transition spd="slow">
    <p:fade/>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725" y="331697"/>
            <a:ext cx="8926551" cy="6367347"/>
          </a:xfrm>
          <a:prstGeom prst="rect">
            <a:avLst/>
          </a:prstGeom>
          <a:solidFill>
            <a:schemeClr val="bg1"/>
          </a:solidFill>
          <a:ln w="25400">
            <a:solidFill>
              <a:srgbClr val="99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zzzz</a:t>
            </a:r>
          </a:p>
        </p:txBody>
      </p:sp>
      <p:sp>
        <p:nvSpPr>
          <p:cNvPr id="9" name="Rectangle 8"/>
          <p:cNvSpPr/>
          <p:nvPr/>
        </p:nvSpPr>
        <p:spPr>
          <a:xfrm>
            <a:off x="0" y="5206"/>
            <a:ext cx="9144000" cy="1334276"/>
          </a:xfrm>
          <a:prstGeom prst="rect">
            <a:avLst/>
          </a:prstGeom>
          <a:solidFill>
            <a:schemeClr val="tx1">
              <a:lumMod val="65000"/>
              <a:lumOff val="35000"/>
            </a:schemeClr>
          </a:solidFill>
          <a:ln>
            <a:solidFill>
              <a:schemeClr val="tx1">
                <a:lumMod val="65000"/>
                <a:lumOff val="35000"/>
              </a:schemeClr>
            </a:solidFill>
          </a:ln>
          <a:effectLst>
            <a:outerShdw blurRad="76200" dir="18900000" sy="23000" kx="-1200000" algn="bl" rotWithShape="0">
              <a:prstClr val="black">
                <a:alpha val="20000"/>
              </a:prstClr>
            </a:outerShdw>
            <a:reflection blurRad="254000" stA="42000" endPos="23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90000"/>
              </a:lnSpc>
              <a:spcBef>
                <a:spcPct val="0"/>
              </a:spcBef>
              <a:defRPr/>
            </a:pPr>
            <a:endParaRPr lang="en-US" sz="6600" dirty="0">
              <a:solidFill>
                <a:schemeClr val="bg1"/>
              </a:solidFill>
              <a:latin typeface="Adobe Caslon Pro" pitchFamily="18" charset="0"/>
            </a:endParaRPr>
          </a:p>
        </p:txBody>
      </p:sp>
      <p:sp>
        <p:nvSpPr>
          <p:cNvPr id="12" name="Title 2"/>
          <p:cNvSpPr txBox="1">
            <a:spLocks/>
          </p:cNvSpPr>
          <p:nvPr/>
        </p:nvSpPr>
        <p:spPr>
          <a:xfrm>
            <a:off x="206297" y="169221"/>
            <a:ext cx="6858000" cy="1103255"/>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sz="5400" b="0" i="0" u="none" strike="noStrike" kern="1200" cap="none" spc="0" normalizeH="0" baseline="0" noProof="0" dirty="0">
              <a:ln>
                <a:noFill/>
              </a:ln>
              <a:solidFill>
                <a:schemeClr val="bg1"/>
              </a:solidFill>
              <a:effectLst/>
              <a:uLnTx/>
              <a:uFillTx/>
              <a:latin typeface="Adobe Caslon Pro" pitchFamily="18" charset="0"/>
              <a:ea typeface="+mj-ea"/>
              <a:cs typeface="+mj-cs"/>
            </a:endParaRPr>
          </a:p>
        </p:txBody>
      </p:sp>
      <p:pic>
        <p:nvPicPr>
          <p:cNvPr id="10" name="Picture 6" descr="C:\Users\Richard\Documents\100MYDOCS\Water Ski\WBC\LOGOS\WBC_LOG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6298" y="5883708"/>
            <a:ext cx="1300769" cy="6910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206297" y="368862"/>
            <a:ext cx="8828979" cy="1505027"/>
          </a:xfrm>
          <a:prstGeom prst="rect">
            <a:avLst/>
          </a:prstGeom>
          <a:noFill/>
        </p:spPr>
        <p:txBody>
          <a:bodyPr wrap="square" rtlCol="0">
            <a:spAutoFit/>
          </a:bodyPr>
          <a:lstStyle/>
          <a:p>
            <a:pPr>
              <a:lnSpc>
                <a:spcPct val="90000"/>
              </a:lnSpc>
              <a:spcBef>
                <a:spcPct val="0"/>
              </a:spcBef>
              <a:defRPr/>
            </a:pPr>
            <a:r>
              <a:rPr lang="en-US" sz="4800" dirty="0">
                <a:solidFill>
                  <a:schemeClr val="bg1"/>
                </a:solidFill>
              </a:rPr>
              <a:t>801: General Pass Tricks</a:t>
            </a:r>
          </a:p>
          <a:p>
            <a:pPr lvl="0">
              <a:lnSpc>
                <a:spcPct val="90000"/>
              </a:lnSpc>
              <a:spcBef>
                <a:spcPct val="0"/>
              </a:spcBef>
              <a:defRPr/>
            </a:pPr>
            <a:endParaRPr lang="en-US" sz="5400" dirty="0">
              <a:solidFill>
                <a:schemeClr val="bg1"/>
              </a:solidFill>
              <a:latin typeface="Adobe Caslon Pro" pitchFamily="18" charset="0"/>
            </a:endParaRPr>
          </a:p>
        </p:txBody>
      </p:sp>
      <p:sp>
        <p:nvSpPr>
          <p:cNvPr id="3" name="TextBox 2"/>
          <p:cNvSpPr txBox="1"/>
          <p:nvPr/>
        </p:nvSpPr>
        <p:spPr>
          <a:xfrm>
            <a:off x="447261" y="1832956"/>
            <a:ext cx="8010939" cy="4555093"/>
          </a:xfrm>
          <a:prstGeom prst="rect">
            <a:avLst/>
          </a:prstGeom>
          <a:noFill/>
        </p:spPr>
        <p:txBody>
          <a:bodyPr wrap="square" rtlCol="0">
            <a:spAutoFit/>
          </a:bodyPr>
          <a:lstStyle/>
          <a:p>
            <a:r>
              <a:rPr lang="en-US" sz="2400" dirty="0"/>
              <a:t>(F) </a:t>
            </a:r>
            <a:r>
              <a:rPr lang="en-US" sz="2400" b="1" dirty="0"/>
              <a:t>Rope-on-Neck</a:t>
            </a:r>
            <a:r>
              <a:rPr lang="en-US" sz="2400" dirty="0"/>
              <a:t> &amp; (G) </a:t>
            </a:r>
            <a:r>
              <a:rPr lang="en-US" sz="2400" b="1" dirty="0"/>
              <a:t>Rope-in-Teeth - One-Foot. </a:t>
            </a:r>
            <a:r>
              <a:rPr lang="en-US" sz="2400" dirty="0"/>
              <a:t>While maintaining rope-on-neck/teeth BSP, the skier shall raise one foot to a position at least halfway between the skier’s knee and the water surface. </a:t>
            </a:r>
          </a:p>
          <a:p>
            <a:r>
              <a:rPr lang="en-US" sz="2400" b="1" dirty="0"/>
              <a:t>One-foot N &amp; T trick may only be credited after a successful two-foot N or T.</a:t>
            </a:r>
          </a:p>
          <a:p>
            <a:endParaRPr lang="en-US" sz="2400" b="1" dirty="0"/>
          </a:p>
          <a:p>
            <a:r>
              <a:rPr lang="en-US" sz="2400" dirty="0"/>
              <a:t>(H) </a:t>
            </a:r>
            <a:r>
              <a:rPr lang="en-US" sz="2400" b="1" dirty="0"/>
              <a:t>Tumble Turns – </a:t>
            </a:r>
            <a:r>
              <a:rPr lang="en-US" sz="2400" dirty="0">
                <a:solidFill>
                  <a:srgbClr val="FF0000"/>
                </a:solidFill>
              </a:rPr>
              <a:t>The initial direction of rotation shall establish the creditable direction of the tumble turn.</a:t>
            </a:r>
            <a:endParaRPr lang="en-US" sz="2400" dirty="0"/>
          </a:p>
          <a:p>
            <a:endParaRPr lang="en-US" sz="2800" b="1" dirty="0"/>
          </a:p>
          <a:p>
            <a:endParaRPr lang="en-US" sz="2800" b="1" dirty="0"/>
          </a:p>
          <a:p>
            <a:endParaRPr lang="en-US" dirty="0"/>
          </a:p>
        </p:txBody>
      </p:sp>
      <p:sp>
        <p:nvSpPr>
          <p:cNvPr id="4" name="Slide Number Placeholder 3">
            <a:extLst>
              <a:ext uri="{FF2B5EF4-FFF2-40B4-BE49-F238E27FC236}">
                <a16:creationId xmlns:a16="http://schemas.microsoft.com/office/drawing/2014/main" id="{234E9FF9-AD89-4289-93B8-AD25F43ABAF3}"/>
              </a:ext>
            </a:extLst>
          </p:cNvPr>
          <p:cNvSpPr>
            <a:spLocks noGrp="1"/>
          </p:cNvSpPr>
          <p:nvPr>
            <p:ph type="sldNum" sz="quarter" idx="12"/>
          </p:nvPr>
        </p:nvSpPr>
        <p:spPr/>
        <p:txBody>
          <a:bodyPr/>
          <a:lstStyle/>
          <a:p>
            <a:fld id="{CF2B0F4C-37A1-4503-98F7-8A7F21577811}" type="slidenum">
              <a:rPr lang="en-US" smtClean="0"/>
              <a:pPr/>
              <a:t>41</a:t>
            </a:fld>
            <a:endParaRPr lang="en-US"/>
          </a:p>
        </p:txBody>
      </p:sp>
    </p:spTree>
    <p:extLst>
      <p:ext uri="{BB962C8B-B14F-4D97-AF65-F5344CB8AC3E}">
        <p14:creationId xmlns:p14="http://schemas.microsoft.com/office/powerpoint/2010/main" val="2641090539"/>
      </p:ext>
    </p:extLst>
  </p:cSld>
  <p:clrMapOvr>
    <a:masterClrMapping/>
  </p:clrMapOvr>
  <p:transition spd="slow">
    <p:fade/>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725" y="331697"/>
            <a:ext cx="8926551" cy="6367347"/>
          </a:xfrm>
          <a:prstGeom prst="rect">
            <a:avLst/>
          </a:prstGeom>
          <a:solidFill>
            <a:schemeClr val="bg1"/>
          </a:solidFill>
          <a:ln w="25400">
            <a:solidFill>
              <a:srgbClr val="99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zzzz</a:t>
            </a:r>
          </a:p>
        </p:txBody>
      </p:sp>
      <p:sp>
        <p:nvSpPr>
          <p:cNvPr id="9" name="Rectangle 8"/>
          <p:cNvSpPr/>
          <p:nvPr/>
        </p:nvSpPr>
        <p:spPr>
          <a:xfrm>
            <a:off x="0" y="5206"/>
            <a:ext cx="9144000" cy="1334276"/>
          </a:xfrm>
          <a:prstGeom prst="rect">
            <a:avLst/>
          </a:prstGeom>
          <a:solidFill>
            <a:schemeClr val="tx1">
              <a:lumMod val="65000"/>
              <a:lumOff val="35000"/>
            </a:schemeClr>
          </a:solidFill>
          <a:ln>
            <a:solidFill>
              <a:schemeClr val="tx1">
                <a:lumMod val="65000"/>
                <a:lumOff val="35000"/>
              </a:schemeClr>
            </a:solidFill>
          </a:ln>
          <a:effectLst>
            <a:outerShdw blurRad="76200" dir="18900000" sy="23000" kx="-1200000" algn="bl" rotWithShape="0">
              <a:prstClr val="black">
                <a:alpha val="20000"/>
              </a:prstClr>
            </a:outerShdw>
            <a:reflection blurRad="254000" stA="42000" endPos="23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90000"/>
              </a:lnSpc>
              <a:spcBef>
                <a:spcPct val="0"/>
              </a:spcBef>
              <a:defRPr/>
            </a:pPr>
            <a:endParaRPr lang="en-US" sz="6600" dirty="0">
              <a:solidFill>
                <a:schemeClr val="bg1"/>
              </a:solidFill>
              <a:latin typeface="Adobe Caslon Pro" pitchFamily="18" charset="0"/>
            </a:endParaRPr>
          </a:p>
        </p:txBody>
      </p:sp>
      <p:sp>
        <p:nvSpPr>
          <p:cNvPr id="12" name="Title 2"/>
          <p:cNvSpPr txBox="1">
            <a:spLocks/>
          </p:cNvSpPr>
          <p:nvPr/>
        </p:nvSpPr>
        <p:spPr>
          <a:xfrm>
            <a:off x="206297" y="169221"/>
            <a:ext cx="6858000" cy="1103255"/>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sz="5400" b="0" i="0" u="none" strike="noStrike" kern="1200" cap="none" spc="0" normalizeH="0" baseline="0" noProof="0" dirty="0">
              <a:ln>
                <a:noFill/>
              </a:ln>
              <a:solidFill>
                <a:schemeClr val="bg1"/>
              </a:solidFill>
              <a:effectLst/>
              <a:uLnTx/>
              <a:uFillTx/>
              <a:latin typeface="Adobe Caslon Pro" pitchFamily="18" charset="0"/>
              <a:ea typeface="+mj-ea"/>
              <a:cs typeface="+mj-cs"/>
            </a:endParaRPr>
          </a:p>
        </p:txBody>
      </p:sp>
      <p:pic>
        <p:nvPicPr>
          <p:cNvPr id="10" name="Picture 6" descr="C:\Users\Richard\Documents\100MYDOCS\Water Ski\WBC\LOGOS\WBC_LOG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6298" y="5883708"/>
            <a:ext cx="1300769" cy="6910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206297" y="368862"/>
            <a:ext cx="8828979" cy="1505027"/>
          </a:xfrm>
          <a:prstGeom prst="rect">
            <a:avLst/>
          </a:prstGeom>
          <a:noFill/>
        </p:spPr>
        <p:txBody>
          <a:bodyPr wrap="square" rtlCol="0">
            <a:spAutoFit/>
          </a:bodyPr>
          <a:lstStyle/>
          <a:p>
            <a:pPr>
              <a:lnSpc>
                <a:spcPct val="90000"/>
              </a:lnSpc>
              <a:spcBef>
                <a:spcPct val="0"/>
              </a:spcBef>
              <a:defRPr/>
            </a:pPr>
            <a:r>
              <a:rPr lang="en-US" sz="4800" dirty="0">
                <a:solidFill>
                  <a:schemeClr val="bg1"/>
                </a:solidFill>
              </a:rPr>
              <a:t>801: E &amp; F Neck and Teeth tricks</a:t>
            </a:r>
          </a:p>
          <a:p>
            <a:pPr lvl="0">
              <a:lnSpc>
                <a:spcPct val="90000"/>
              </a:lnSpc>
              <a:spcBef>
                <a:spcPct val="0"/>
              </a:spcBef>
              <a:defRPr/>
            </a:pPr>
            <a:endParaRPr lang="en-US" sz="5400" dirty="0">
              <a:solidFill>
                <a:schemeClr val="bg1"/>
              </a:solidFill>
              <a:latin typeface="Adobe Caslon Pro" pitchFamily="18" charset="0"/>
            </a:endParaRPr>
          </a:p>
        </p:txBody>
      </p:sp>
      <p:sp>
        <p:nvSpPr>
          <p:cNvPr id="3" name="TextBox 2"/>
          <p:cNvSpPr txBox="1"/>
          <p:nvPr/>
        </p:nvSpPr>
        <p:spPr>
          <a:xfrm>
            <a:off x="447261" y="1832956"/>
            <a:ext cx="8010939" cy="4247317"/>
          </a:xfrm>
          <a:prstGeom prst="rect">
            <a:avLst/>
          </a:prstGeom>
          <a:noFill/>
        </p:spPr>
        <p:txBody>
          <a:bodyPr wrap="square" rtlCol="0">
            <a:spAutoFit/>
          </a:bodyPr>
          <a:lstStyle/>
          <a:p>
            <a:r>
              <a:rPr lang="en-US" sz="2800" b="1" dirty="0"/>
              <a:t>One-Foot. </a:t>
            </a:r>
            <a:r>
              <a:rPr lang="en-US" sz="2800" dirty="0"/>
              <a:t>While maintaining rope-on-neck/teeth BSP, the skier shall raise one foot to a position at least halfway between the skier’s knee and the water surface.</a:t>
            </a:r>
          </a:p>
          <a:p>
            <a:r>
              <a:rPr lang="en-US" sz="2800" dirty="0"/>
              <a:t> </a:t>
            </a:r>
          </a:p>
          <a:p>
            <a:r>
              <a:rPr lang="en-US" sz="2800" b="1" dirty="0"/>
              <a:t>Part of the required skill for one-foot neck or teeth tricks is the transition from two feet to one foot. One-foot N &amp; T trick may only be credited after a successful two-foot N or T.</a:t>
            </a:r>
          </a:p>
          <a:p>
            <a:endParaRPr lang="en-US" dirty="0"/>
          </a:p>
        </p:txBody>
      </p:sp>
      <p:sp>
        <p:nvSpPr>
          <p:cNvPr id="4" name="Slide Number Placeholder 3">
            <a:extLst>
              <a:ext uri="{FF2B5EF4-FFF2-40B4-BE49-F238E27FC236}">
                <a16:creationId xmlns:a16="http://schemas.microsoft.com/office/drawing/2014/main" id="{E84FC9F1-2653-43C0-B86A-EADF7B79EAE0}"/>
              </a:ext>
            </a:extLst>
          </p:cNvPr>
          <p:cNvSpPr>
            <a:spLocks noGrp="1"/>
          </p:cNvSpPr>
          <p:nvPr>
            <p:ph type="sldNum" sz="quarter" idx="12"/>
          </p:nvPr>
        </p:nvSpPr>
        <p:spPr/>
        <p:txBody>
          <a:bodyPr/>
          <a:lstStyle/>
          <a:p>
            <a:fld id="{CF2B0F4C-37A1-4503-98F7-8A7F21577811}" type="slidenum">
              <a:rPr lang="en-US" smtClean="0"/>
              <a:pPr/>
              <a:t>42</a:t>
            </a:fld>
            <a:endParaRPr lang="en-US"/>
          </a:p>
        </p:txBody>
      </p:sp>
    </p:spTree>
    <p:extLst>
      <p:ext uri="{BB962C8B-B14F-4D97-AF65-F5344CB8AC3E}">
        <p14:creationId xmlns:p14="http://schemas.microsoft.com/office/powerpoint/2010/main" val="3357535849"/>
      </p:ext>
    </p:extLst>
  </p:cSld>
  <p:clrMapOvr>
    <a:masterClrMapping/>
  </p:clrMapOvr>
  <p:transition spd="slow">
    <p:fade/>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725" y="323385"/>
            <a:ext cx="8926551" cy="6367347"/>
          </a:xfrm>
          <a:prstGeom prst="rect">
            <a:avLst/>
          </a:prstGeom>
          <a:solidFill>
            <a:schemeClr val="bg1"/>
          </a:solidFill>
          <a:ln w="25400">
            <a:solidFill>
              <a:srgbClr val="99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zzzz</a:t>
            </a:r>
          </a:p>
        </p:txBody>
      </p:sp>
      <p:sp>
        <p:nvSpPr>
          <p:cNvPr id="9" name="Rectangle 8"/>
          <p:cNvSpPr/>
          <p:nvPr/>
        </p:nvSpPr>
        <p:spPr>
          <a:xfrm>
            <a:off x="0" y="5206"/>
            <a:ext cx="9144000" cy="1334276"/>
          </a:xfrm>
          <a:prstGeom prst="rect">
            <a:avLst/>
          </a:prstGeom>
          <a:solidFill>
            <a:schemeClr val="tx1">
              <a:lumMod val="65000"/>
              <a:lumOff val="35000"/>
            </a:schemeClr>
          </a:solidFill>
          <a:ln>
            <a:solidFill>
              <a:schemeClr val="tx1">
                <a:lumMod val="65000"/>
                <a:lumOff val="35000"/>
              </a:schemeClr>
            </a:solidFill>
          </a:ln>
          <a:effectLst>
            <a:outerShdw blurRad="76200" dir="18900000" sy="23000" kx="-1200000" algn="bl" rotWithShape="0">
              <a:prstClr val="black">
                <a:alpha val="20000"/>
              </a:prstClr>
            </a:outerShdw>
            <a:reflection blurRad="254000" stA="42000" endPos="23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90000"/>
              </a:lnSpc>
              <a:spcBef>
                <a:spcPct val="0"/>
              </a:spcBef>
              <a:defRPr/>
            </a:pPr>
            <a:endParaRPr lang="en-US" sz="6600" dirty="0">
              <a:solidFill>
                <a:schemeClr val="bg1"/>
              </a:solidFill>
              <a:latin typeface="Adobe Caslon Pro" pitchFamily="18" charset="0"/>
            </a:endParaRPr>
          </a:p>
        </p:txBody>
      </p:sp>
      <p:sp>
        <p:nvSpPr>
          <p:cNvPr id="12" name="Title 2"/>
          <p:cNvSpPr txBox="1">
            <a:spLocks/>
          </p:cNvSpPr>
          <p:nvPr/>
        </p:nvSpPr>
        <p:spPr>
          <a:xfrm>
            <a:off x="206297" y="169221"/>
            <a:ext cx="6858000" cy="1103255"/>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sz="5400" b="0" i="0" u="none" strike="noStrike" kern="1200" cap="none" spc="0" normalizeH="0" baseline="0" noProof="0" dirty="0">
              <a:ln>
                <a:noFill/>
              </a:ln>
              <a:solidFill>
                <a:schemeClr val="bg1"/>
              </a:solidFill>
              <a:effectLst/>
              <a:uLnTx/>
              <a:uFillTx/>
              <a:latin typeface="Adobe Caslon Pro" pitchFamily="18" charset="0"/>
              <a:ea typeface="+mj-ea"/>
              <a:cs typeface="+mj-cs"/>
            </a:endParaRPr>
          </a:p>
        </p:txBody>
      </p:sp>
      <p:pic>
        <p:nvPicPr>
          <p:cNvPr id="10" name="Picture 6" descr="C:\Users\Richard\Documents\100MYDOCS\Water Ski\WBC\LOGOS\WBC_LOG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6298" y="5883708"/>
            <a:ext cx="1300769" cy="6910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108725" y="300733"/>
            <a:ext cx="9035275" cy="757130"/>
          </a:xfrm>
          <a:prstGeom prst="rect">
            <a:avLst/>
          </a:prstGeom>
          <a:noFill/>
        </p:spPr>
        <p:txBody>
          <a:bodyPr wrap="square" rtlCol="0">
            <a:spAutoFit/>
          </a:bodyPr>
          <a:lstStyle/>
          <a:p>
            <a:pPr>
              <a:lnSpc>
                <a:spcPct val="90000"/>
              </a:lnSpc>
              <a:spcBef>
                <a:spcPct val="0"/>
              </a:spcBef>
              <a:defRPr/>
            </a:pPr>
            <a:r>
              <a:rPr lang="en-US" sz="4800" b="1" dirty="0">
                <a:solidFill>
                  <a:schemeClr val="bg1"/>
                </a:solidFill>
              </a:rPr>
              <a:t>802: Turn Tricks General</a:t>
            </a:r>
            <a:endParaRPr lang="en-US" sz="5400" dirty="0">
              <a:solidFill>
                <a:schemeClr val="bg1"/>
              </a:solidFill>
              <a:latin typeface="Adobe Caslon Pro" pitchFamily="18" charset="0"/>
            </a:endParaRPr>
          </a:p>
        </p:txBody>
      </p:sp>
      <p:sp>
        <p:nvSpPr>
          <p:cNvPr id="3" name="TextBox 2"/>
          <p:cNvSpPr txBox="1"/>
          <p:nvPr/>
        </p:nvSpPr>
        <p:spPr>
          <a:xfrm>
            <a:off x="326475" y="1568003"/>
            <a:ext cx="8599773" cy="4154984"/>
          </a:xfrm>
          <a:prstGeom prst="rect">
            <a:avLst/>
          </a:prstGeom>
          <a:noFill/>
        </p:spPr>
        <p:txBody>
          <a:bodyPr wrap="square" rtlCol="0">
            <a:spAutoFit/>
          </a:bodyPr>
          <a:lstStyle/>
          <a:p>
            <a:r>
              <a:rPr lang="en-US" sz="2400" dirty="0"/>
              <a:t>(B) </a:t>
            </a:r>
            <a:r>
              <a:rPr lang="en-US" sz="2400" b="1" dirty="0"/>
              <a:t>Between 180 or 540 Degree Turns.  </a:t>
            </a:r>
            <a:r>
              <a:rPr lang="en-US" sz="2400" dirty="0"/>
              <a:t>Any variety of 180-degree or 540-degree turn is allowed between 180-degree or 540-degree basic and reverse turns.</a:t>
            </a:r>
          </a:p>
          <a:p>
            <a:r>
              <a:rPr lang="en-US" sz="2400" dirty="0"/>
              <a:t>(D) </a:t>
            </a:r>
            <a:r>
              <a:rPr lang="en-US" sz="2400" b="1" dirty="0"/>
              <a:t>Continuous Turning Movement.  </a:t>
            </a:r>
            <a:r>
              <a:rPr lang="en-US" sz="2400" dirty="0"/>
              <a:t>In a multiple-turn any interruption in the continuous turning movement shall terminate the trick at that point and it shall score zero.  A variation in the speed of rotation shall not constitute an interruption of the turn</a:t>
            </a:r>
            <a:r>
              <a:rPr lang="en-US" sz="2400" dirty="0">
                <a:solidFill>
                  <a:srgbClr val="FF0000"/>
                </a:solidFill>
              </a:rPr>
              <a:t>, however loss of BSP before the completion of rotation shall constitute and interruption of the turn.</a:t>
            </a:r>
            <a:r>
              <a:rPr lang="en-US" sz="2400" dirty="0"/>
              <a:t> </a:t>
            </a:r>
          </a:p>
          <a:p>
            <a:r>
              <a:rPr lang="en-US" sz="2400" dirty="0"/>
              <a:t>(E) </a:t>
            </a:r>
            <a:r>
              <a:rPr lang="en-US" sz="2400" b="1" dirty="0"/>
              <a:t>Maximum Multiple Surface Turns. </a:t>
            </a:r>
            <a:r>
              <a:rPr lang="en-US" sz="2400" dirty="0"/>
              <a:t> No more than 4 multiple-surface-turns shall be scored in any pass..</a:t>
            </a:r>
            <a:endParaRPr lang="en-US" dirty="0"/>
          </a:p>
        </p:txBody>
      </p:sp>
      <p:sp>
        <p:nvSpPr>
          <p:cNvPr id="4" name="Slide Number Placeholder 3">
            <a:extLst>
              <a:ext uri="{FF2B5EF4-FFF2-40B4-BE49-F238E27FC236}">
                <a16:creationId xmlns:a16="http://schemas.microsoft.com/office/drawing/2014/main" id="{47E5D0BC-B689-45B1-A4C1-3E18E7226B7A}"/>
              </a:ext>
            </a:extLst>
          </p:cNvPr>
          <p:cNvSpPr>
            <a:spLocks noGrp="1"/>
          </p:cNvSpPr>
          <p:nvPr>
            <p:ph type="sldNum" sz="quarter" idx="12"/>
          </p:nvPr>
        </p:nvSpPr>
        <p:spPr/>
        <p:txBody>
          <a:bodyPr/>
          <a:lstStyle/>
          <a:p>
            <a:fld id="{CF2B0F4C-37A1-4503-98F7-8A7F21577811}" type="slidenum">
              <a:rPr lang="en-US" smtClean="0"/>
              <a:pPr/>
              <a:t>43</a:t>
            </a:fld>
            <a:endParaRPr lang="en-US"/>
          </a:p>
        </p:txBody>
      </p:sp>
    </p:spTree>
    <p:extLst>
      <p:ext uri="{BB962C8B-B14F-4D97-AF65-F5344CB8AC3E}">
        <p14:creationId xmlns:p14="http://schemas.microsoft.com/office/powerpoint/2010/main" val="640478726"/>
      </p:ext>
    </p:extLst>
  </p:cSld>
  <p:clrMapOvr>
    <a:masterClrMapping/>
  </p:clrMapOvr>
  <p:transition spd="slow">
    <p:fade/>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725" y="323385"/>
            <a:ext cx="8926551" cy="6367347"/>
          </a:xfrm>
          <a:prstGeom prst="rect">
            <a:avLst/>
          </a:prstGeom>
          <a:solidFill>
            <a:schemeClr val="bg1"/>
          </a:solidFill>
          <a:ln w="25400">
            <a:solidFill>
              <a:srgbClr val="99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zzzz</a:t>
            </a:r>
          </a:p>
        </p:txBody>
      </p:sp>
      <p:sp>
        <p:nvSpPr>
          <p:cNvPr id="9" name="Rectangle 8"/>
          <p:cNvSpPr/>
          <p:nvPr/>
        </p:nvSpPr>
        <p:spPr>
          <a:xfrm>
            <a:off x="0" y="5206"/>
            <a:ext cx="9144000" cy="1334276"/>
          </a:xfrm>
          <a:prstGeom prst="rect">
            <a:avLst/>
          </a:prstGeom>
          <a:solidFill>
            <a:schemeClr val="tx1">
              <a:lumMod val="65000"/>
              <a:lumOff val="35000"/>
            </a:schemeClr>
          </a:solidFill>
          <a:ln>
            <a:solidFill>
              <a:schemeClr val="tx1">
                <a:lumMod val="65000"/>
                <a:lumOff val="35000"/>
              </a:schemeClr>
            </a:solidFill>
          </a:ln>
          <a:effectLst>
            <a:outerShdw blurRad="76200" dir="18900000" sy="23000" kx="-1200000" algn="bl" rotWithShape="0">
              <a:prstClr val="black">
                <a:alpha val="20000"/>
              </a:prstClr>
            </a:outerShdw>
            <a:reflection blurRad="254000" stA="42000" endPos="23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90000"/>
              </a:lnSpc>
              <a:spcBef>
                <a:spcPct val="0"/>
              </a:spcBef>
              <a:defRPr/>
            </a:pPr>
            <a:endParaRPr lang="en-US" sz="6600" dirty="0">
              <a:solidFill>
                <a:schemeClr val="bg1"/>
              </a:solidFill>
              <a:latin typeface="Adobe Caslon Pro" pitchFamily="18" charset="0"/>
            </a:endParaRPr>
          </a:p>
        </p:txBody>
      </p:sp>
      <p:sp>
        <p:nvSpPr>
          <p:cNvPr id="12" name="Title 2"/>
          <p:cNvSpPr txBox="1">
            <a:spLocks/>
          </p:cNvSpPr>
          <p:nvPr/>
        </p:nvSpPr>
        <p:spPr>
          <a:xfrm>
            <a:off x="206297" y="169221"/>
            <a:ext cx="6858000" cy="1103255"/>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sz="5400" b="0" i="0" u="none" strike="noStrike" kern="1200" cap="none" spc="0" normalizeH="0" baseline="0" noProof="0" dirty="0">
              <a:ln>
                <a:noFill/>
              </a:ln>
              <a:solidFill>
                <a:schemeClr val="bg1"/>
              </a:solidFill>
              <a:effectLst/>
              <a:uLnTx/>
              <a:uFillTx/>
              <a:latin typeface="Adobe Caslon Pro" pitchFamily="18" charset="0"/>
              <a:ea typeface="+mj-ea"/>
              <a:cs typeface="+mj-cs"/>
            </a:endParaRPr>
          </a:p>
        </p:txBody>
      </p:sp>
      <p:pic>
        <p:nvPicPr>
          <p:cNvPr id="10" name="Picture 6" descr="C:\Users\Richard\Documents\100MYDOCS\Water Ski\WBC\LOGOS\WBC_LOG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6298" y="5883708"/>
            <a:ext cx="1300769" cy="6910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108725" y="300733"/>
            <a:ext cx="9035275" cy="1505027"/>
          </a:xfrm>
          <a:prstGeom prst="rect">
            <a:avLst/>
          </a:prstGeom>
          <a:noFill/>
        </p:spPr>
        <p:txBody>
          <a:bodyPr wrap="square" rtlCol="0">
            <a:spAutoFit/>
          </a:bodyPr>
          <a:lstStyle/>
          <a:p>
            <a:pPr>
              <a:lnSpc>
                <a:spcPct val="90000"/>
              </a:lnSpc>
              <a:spcBef>
                <a:spcPct val="0"/>
              </a:spcBef>
              <a:defRPr/>
            </a:pPr>
            <a:r>
              <a:rPr lang="en-US" sz="4800" b="1" dirty="0">
                <a:solidFill>
                  <a:schemeClr val="bg1"/>
                </a:solidFill>
              </a:rPr>
              <a:t>803: Rotation rule for surface turns</a:t>
            </a:r>
            <a:endParaRPr lang="en-US" sz="4800" dirty="0">
              <a:solidFill>
                <a:schemeClr val="bg1"/>
              </a:solidFill>
              <a:latin typeface="Adobe Caslon Pro" pitchFamily="18" charset="0"/>
            </a:endParaRPr>
          </a:p>
          <a:p>
            <a:pPr lvl="0">
              <a:lnSpc>
                <a:spcPct val="90000"/>
              </a:lnSpc>
              <a:spcBef>
                <a:spcPct val="0"/>
              </a:spcBef>
              <a:defRPr/>
            </a:pPr>
            <a:endParaRPr lang="en-US" sz="5400" dirty="0">
              <a:solidFill>
                <a:schemeClr val="bg1"/>
              </a:solidFill>
              <a:latin typeface="Adobe Caslon Pro" pitchFamily="18" charset="0"/>
            </a:endParaRPr>
          </a:p>
        </p:txBody>
      </p:sp>
      <p:sp>
        <p:nvSpPr>
          <p:cNvPr id="3" name="TextBox 2"/>
          <p:cNvSpPr txBox="1"/>
          <p:nvPr/>
        </p:nvSpPr>
        <p:spPr>
          <a:xfrm>
            <a:off x="326475" y="1568003"/>
            <a:ext cx="8599773" cy="4801314"/>
          </a:xfrm>
          <a:prstGeom prst="rect">
            <a:avLst/>
          </a:prstGeom>
          <a:noFill/>
        </p:spPr>
        <p:txBody>
          <a:bodyPr wrap="square" rtlCol="0">
            <a:spAutoFit/>
          </a:bodyPr>
          <a:lstStyle/>
          <a:p>
            <a:r>
              <a:rPr lang="en-US" sz="2400" dirty="0"/>
              <a:t>Rotation rule for surface turns does not apply does not apply when the skier ends an attempted one-foot turn in one-foot BSP and then sets his foot down and raises it again for a further one-foot turn attempt</a:t>
            </a:r>
            <a:r>
              <a:rPr lang="en-US" sz="2400" b="1" dirty="0"/>
              <a:t>.</a:t>
            </a:r>
          </a:p>
          <a:p>
            <a:endParaRPr lang="en-US" sz="2400" dirty="0"/>
          </a:p>
          <a:p>
            <a:r>
              <a:rPr lang="en-US" sz="2400" dirty="0"/>
              <a:t>The completeness of all Surface, Wake, and Wake-to-Wake turns shall be judged with the skier </a:t>
            </a:r>
            <a:r>
              <a:rPr lang="en-US" sz="2400" b="1" dirty="0"/>
              <a:t>touching the handle with both hands </a:t>
            </a:r>
            <a:r>
              <a:rPr lang="en-US" sz="2400" dirty="0"/>
              <a:t>and whilst displaying the appropriate BSP.</a:t>
            </a:r>
          </a:p>
          <a:p>
            <a:r>
              <a:rPr lang="en-US" sz="2400" dirty="0"/>
              <a:t> </a:t>
            </a:r>
          </a:p>
          <a:p>
            <a:r>
              <a:rPr lang="en-US" sz="2400" dirty="0"/>
              <a:t>Two-foot turns may commence from one-foot but one-foot turns must commence from one-foot BSP.</a:t>
            </a:r>
          </a:p>
          <a:p>
            <a:r>
              <a:rPr lang="en-US" sz="2400" dirty="0"/>
              <a:t> </a:t>
            </a:r>
          </a:p>
          <a:p>
            <a:endParaRPr lang="en-US" dirty="0"/>
          </a:p>
        </p:txBody>
      </p:sp>
      <p:sp>
        <p:nvSpPr>
          <p:cNvPr id="4" name="Slide Number Placeholder 3">
            <a:extLst>
              <a:ext uri="{FF2B5EF4-FFF2-40B4-BE49-F238E27FC236}">
                <a16:creationId xmlns:a16="http://schemas.microsoft.com/office/drawing/2014/main" id="{E3C07BDF-163D-4304-B044-F51B431216A7}"/>
              </a:ext>
            </a:extLst>
          </p:cNvPr>
          <p:cNvSpPr>
            <a:spLocks noGrp="1"/>
          </p:cNvSpPr>
          <p:nvPr>
            <p:ph type="sldNum" sz="quarter" idx="12"/>
          </p:nvPr>
        </p:nvSpPr>
        <p:spPr/>
        <p:txBody>
          <a:bodyPr/>
          <a:lstStyle/>
          <a:p>
            <a:fld id="{CF2B0F4C-37A1-4503-98F7-8A7F21577811}" type="slidenum">
              <a:rPr lang="en-US" smtClean="0"/>
              <a:pPr/>
              <a:t>44</a:t>
            </a:fld>
            <a:endParaRPr lang="en-US"/>
          </a:p>
        </p:txBody>
      </p:sp>
    </p:spTree>
    <p:extLst>
      <p:ext uri="{BB962C8B-B14F-4D97-AF65-F5344CB8AC3E}">
        <p14:creationId xmlns:p14="http://schemas.microsoft.com/office/powerpoint/2010/main" val="3095948189"/>
      </p:ext>
    </p:extLst>
  </p:cSld>
  <p:clrMapOvr>
    <a:masterClrMapping/>
  </p:clrMapOvr>
  <p:transition spd="slow">
    <p:fade/>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725" y="323385"/>
            <a:ext cx="8926551" cy="6367347"/>
          </a:xfrm>
          <a:prstGeom prst="rect">
            <a:avLst/>
          </a:prstGeom>
          <a:solidFill>
            <a:schemeClr val="bg1"/>
          </a:solidFill>
          <a:ln w="25400">
            <a:solidFill>
              <a:srgbClr val="99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zzzz</a:t>
            </a:r>
          </a:p>
        </p:txBody>
      </p:sp>
      <p:sp>
        <p:nvSpPr>
          <p:cNvPr id="9" name="Rectangle 8"/>
          <p:cNvSpPr/>
          <p:nvPr/>
        </p:nvSpPr>
        <p:spPr>
          <a:xfrm>
            <a:off x="0" y="5206"/>
            <a:ext cx="9144000" cy="1334276"/>
          </a:xfrm>
          <a:prstGeom prst="rect">
            <a:avLst/>
          </a:prstGeom>
          <a:solidFill>
            <a:schemeClr val="tx1">
              <a:lumMod val="65000"/>
              <a:lumOff val="35000"/>
            </a:schemeClr>
          </a:solidFill>
          <a:ln>
            <a:solidFill>
              <a:schemeClr val="tx1">
                <a:lumMod val="65000"/>
                <a:lumOff val="35000"/>
              </a:schemeClr>
            </a:solidFill>
          </a:ln>
          <a:effectLst>
            <a:outerShdw blurRad="76200" dir="18900000" sy="23000" kx="-1200000" algn="bl" rotWithShape="0">
              <a:prstClr val="black">
                <a:alpha val="20000"/>
              </a:prstClr>
            </a:outerShdw>
            <a:reflection blurRad="254000" stA="42000" endPos="23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90000"/>
              </a:lnSpc>
              <a:spcBef>
                <a:spcPct val="0"/>
              </a:spcBef>
              <a:defRPr/>
            </a:pPr>
            <a:endParaRPr lang="en-US" sz="6600" dirty="0">
              <a:solidFill>
                <a:schemeClr val="bg1"/>
              </a:solidFill>
              <a:latin typeface="Adobe Caslon Pro" pitchFamily="18" charset="0"/>
            </a:endParaRPr>
          </a:p>
        </p:txBody>
      </p:sp>
      <p:sp>
        <p:nvSpPr>
          <p:cNvPr id="12" name="Title 2"/>
          <p:cNvSpPr txBox="1">
            <a:spLocks/>
          </p:cNvSpPr>
          <p:nvPr/>
        </p:nvSpPr>
        <p:spPr>
          <a:xfrm>
            <a:off x="206297" y="169221"/>
            <a:ext cx="6858000" cy="1103255"/>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sz="5400" b="0" i="0" u="none" strike="noStrike" kern="1200" cap="none" spc="0" normalizeH="0" baseline="0" noProof="0" dirty="0">
              <a:ln>
                <a:noFill/>
              </a:ln>
              <a:solidFill>
                <a:schemeClr val="bg1"/>
              </a:solidFill>
              <a:effectLst/>
              <a:uLnTx/>
              <a:uFillTx/>
              <a:latin typeface="Adobe Caslon Pro" pitchFamily="18" charset="0"/>
              <a:ea typeface="+mj-ea"/>
              <a:cs typeface="+mj-cs"/>
            </a:endParaRPr>
          </a:p>
        </p:txBody>
      </p:sp>
      <p:pic>
        <p:nvPicPr>
          <p:cNvPr id="10" name="Picture 6" descr="C:\Users\Richard\Documents\100MYDOCS\Water Ski\WBC\LOGOS\WBC_LOG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6298" y="5883708"/>
            <a:ext cx="1300769" cy="6910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356548" y="300733"/>
            <a:ext cx="8430904" cy="840230"/>
          </a:xfrm>
          <a:prstGeom prst="rect">
            <a:avLst/>
          </a:prstGeom>
          <a:noFill/>
        </p:spPr>
        <p:txBody>
          <a:bodyPr wrap="square" rtlCol="0">
            <a:spAutoFit/>
          </a:bodyPr>
          <a:lstStyle/>
          <a:p>
            <a:pPr lvl="0">
              <a:lnSpc>
                <a:spcPct val="90000"/>
              </a:lnSpc>
              <a:spcBef>
                <a:spcPct val="0"/>
              </a:spcBef>
              <a:defRPr/>
            </a:pPr>
            <a:r>
              <a:rPr lang="en-US" sz="5400" b="1" dirty="0">
                <a:solidFill>
                  <a:schemeClr val="bg1"/>
                </a:solidFill>
              </a:rPr>
              <a:t>Step-Over Turn</a:t>
            </a:r>
            <a:endParaRPr lang="en-US" sz="5400" dirty="0">
              <a:solidFill>
                <a:schemeClr val="bg1"/>
              </a:solidFill>
              <a:latin typeface="Adobe Caslon Pro" pitchFamily="18" charset="0"/>
            </a:endParaRPr>
          </a:p>
        </p:txBody>
      </p:sp>
      <p:sp>
        <p:nvSpPr>
          <p:cNvPr id="3" name="TextBox 2"/>
          <p:cNvSpPr txBox="1"/>
          <p:nvPr/>
        </p:nvSpPr>
        <p:spPr>
          <a:xfrm>
            <a:off x="108725" y="1828800"/>
            <a:ext cx="9024124" cy="4431983"/>
          </a:xfrm>
          <a:prstGeom prst="rect">
            <a:avLst/>
          </a:prstGeom>
          <a:noFill/>
        </p:spPr>
        <p:txBody>
          <a:bodyPr wrap="square" rtlCol="0">
            <a:spAutoFit/>
          </a:bodyPr>
          <a:lstStyle/>
          <a:p>
            <a:r>
              <a:rPr lang="en-US" sz="2400" dirty="0"/>
              <a:t>General. For credit of a Step-Over Turn, all of the following conditions shall be met:</a:t>
            </a:r>
          </a:p>
          <a:p>
            <a:r>
              <a:rPr lang="en-US" sz="2400" dirty="0"/>
              <a:t>	(1) Leg Over Rope. One leg passes over the rope simultaneous 	to the turn.</a:t>
            </a:r>
            <a:br>
              <a:rPr lang="en-US" sz="2400" dirty="0"/>
            </a:br>
            <a:r>
              <a:rPr lang="en-US" sz="2400" dirty="0"/>
              <a:t>	(2) Water Contact.  The foot that passed over the rope shall 	contact the water before any other body part.</a:t>
            </a:r>
          </a:p>
          <a:p>
            <a:r>
              <a:rPr lang="en-US" sz="2400" dirty="0"/>
              <a:t>	(3) Completion. The skier shall touch the water with the foot 	that passed over the rope whilst displaying the appropriate BSP.</a:t>
            </a:r>
          </a:p>
          <a:p>
            <a:r>
              <a:rPr lang="en-US" sz="2400" b="1" dirty="0"/>
              <a:t>The turn and step over must be simultaneous. Turning to the back and then stepping over the rope is NC. Hooking the foot over the rope before the turn is NC. </a:t>
            </a:r>
          </a:p>
          <a:p>
            <a:endParaRPr lang="en-US" dirty="0"/>
          </a:p>
        </p:txBody>
      </p:sp>
      <p:sp>
        <p:nvSpPr>
          <p:cNvPr id="4" name="Slide Number Placeholder 3">
            <a:extLst>
              <a:ext uri="{FF2B5EF4-FFF2-40B4-BE49-F238E27FC236}">
                <a16:creationId xmlns:a16="http://schemas.microsoft.com/office/drawing/2014/main" id="{AE54881F-E1CB-449F-9762-E4EF21CF07C1}"/>
              </a:ext>
            </a:extLst>
          </p:cNvPr>
          <p:cNvSpPr>
            <a:spLocks noGrp="1"/>
          </p:cNvSpPr>
          <p:nvPr>
            <p:ph type="sldNum" sz="quarter" idx="12"/>
          </p:nvPr>
        </p:nvSpPr>
        <p:spPr/>
        <p:txBody>
          <a:bodyPr/>
          <a:lstStyle/>
          <a:p>
            <a:fld id="{CF2B0F4C-37A1-4503-98F7-8A7F21577811}" type="slidenum">
              <a:rPr lang="en-US" smtClean="0"/>
              <a:pPr/>
              <a:t>45</a:t>
            </a:fld>
            <a:endParaRPr lang="en-US"/>
          </a:p>
        </p:txBody>
      </p:sp>
    </p:spTree>
    <p:extLst>
      <p:ext uri="{BB962C8B-B14F-4D97-AF65-F5344CB8AC3E}">
        <p14:creationId xmlns:p14="http://schemas.microsoft.com/office/powerpoint/2010/main" val="132216815"/>
      </p:ext>
    </p:extLst>
  </p:cSld>
  <p:clrMapOvr>
    <a:masterClrMapping/>
  </p:clrMapOvr>
  <p:transition spd="slow">
    <p:fade/>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725" y="323385"/>
            <a:ext cx="8926551" cy="6367347"/>
          </a:xfrm>
          <a:prstGeom prst="rect">
            <a:avLst/>
          </a:prstGeom>
          <a:solidFill>
            <a:schemeClr val="bg1"/>
          </a:solidFill>
          <a:ln w="25400">
            <a:solidFill>
              <a:srgbClr val="99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zzzz</a:t>
            </a:r>
          </a:p>
        </p:txBody>
      </p:sp>
      <p:sp>
        <p:nvSpPr>
          <p:cNvPr id="9" name="Rectangle 8"/>
          <p:cNvSpPr/>
          <p:nvPr/>
        </p:nvSpPr>
        <p:spPr>
          <a:xfrm>
            <a:off x="0" y="5206"/>
            <a:ext cx="9144000" cy="1334276"/>
          </a:xfrm>
          <a:prstGeom prst="rect">
            <a:avLst/>
          </a:prstGeom>
          <a:solidFill>
            <a:schemeClr val="tx1">
              <a:lumMod val="65000"/>
              <a:lumOff val="35000"/>
            </a:schemeClr>
          </a:solidFill>
          <a:ln>
            <a:solidFill>
              <a:schemeClr val="tx1">
                <a:lumMod val="65000"/>
                <a:lumOff val="35000"/>
              </a:schemeClr>
            </a:solidFill>
          </a:ln>
          <a:effectLst>
            <a:outerShdw blurRad="76200" dir="18900000" sy="23000" kx="-1200000" algn="bl" rotWithShape="0">
              <a:prstClr val="black">
                <a:alpha val="20000"/>
              </a:prstClr>
            </a:outerShdw>
            <a:reflection blurRad="254000" stA="42000" endPos="23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90000"/>
              </a:lnSpc>
              <a:spcBef>
                <a:spcPct val="0"/>
              </a:spcBef>
              <a:defRPr/>
            </a:pPr>
            <a:endParaRPr lang="en-US" sz="6600" dirty="0">
              <a:solidFill>
                <a:schemeClr val="bg1"/>
              </a:solidFill>
              <a:latin typeface="Adobe Caslon Pro" pitchFamily="18" charset="0"/>
            </a:endParaRPr>
          </a:p>
        </p:txBody>
      </p:sp>
      <p:sp>
        <p:nvSpPr>
          <p:cNvPr id="12" name="Title 2"/>
          <p:cNvSpPr txBox="1">
            <a:spLocks/>
          </p:cNvSpPr>
          <p:nvPr/>
        </p:nvSpPr>
        <p:spPr>
          <a:xfrm>
            <a:off x="206297" y="169221"/>
            <a:ext cx="6858000" cy="1103255"/>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sz="5400" b="0" i="0" u="none" strike="noStrike" kern="1200" cap="none" spc="0" normalizeH="0" baseline="0" noProof="0" dirty="0">
              <a:ln>
                <a:noFill/>
              </a:ln>
              <a:solidFill>
                <a:schemeClr val="bg1"/>
              </a:solidFill>
              <a:effectLst/>
              <a:uLnTx/>
              <a:uFillTx/>
              <a:latin typeface="Adobe Caslon Pro" pitchFamily="18" charset="0"/>
              <a:ea typeface="+mj-ea"/>
              <a:cs typeface="+mj-cs"/>
            </a:endParaRPr>
          </a:p>
        </p:txBody>
      </p:sp>
      <p:pic>
        <p:nvPicPr>
          <p:cNvPr id="10" name="Picture 6" descr="C:\Users\Richard\Documents\100MYDOCS\Water Ski\WBC\LOGOS\WBC_LOG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6298" y="5883708"/>
            <a:ext cx="1300769" cy="6910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108725" y="300733"/>
            <a:ext cx="8926551" cy="729430"/>
          </a:xfrm>
          <a:prstGeom prst="rect">
            <a:avLst/>
          </a:prstGeom>
          <a:noFill/>
        </p:spPr>
        <p:txBody>
          <a:bodyPr wrap="square" rtlCol="0">
            <a:spAutoFit/>
          </a:bodyPr>
          <a:lstStyle/>
          <a:p>
            <a:pPr lvl="0">
              <a:lnSpc>
                <a:spcPct val="90000"/>
              </a:lnSpc>
              <a:spcBef>
                <a:spcPct val="0"/>
              </a:spcBef>
              <a:defRPr/>
            </a:pPr>
            <a:r>
              <a:rPr lang="en-US" sz="4600" b="1" dirty="0">
                <a:solidFill>
                  <a:schemeClr val="bg1"/>
                </a:solidFill>
              </a:rPr>
              <a:t>811: Rope-on-Foot Turn Feet to Feet</a:t>
            </a:r>
            <a:endParaRPr lang="en-US" sz="4600" dirty="0">
              <a:solidFill>
                <a:schemeClr val="bg1"/>
              </a:solidFill>
              <a:latin typeface="Adobe Caslon Pro" pitchFamily="18" charset="0"/>
            </a:endParaRPr>
          </a:p>
        </p:txBody>
      </p:sp>
      <p:sp>
        <p:nvSpPr>
          <p:cNvPr id="3" name="TextBox 2"/>
          <p:cNvSpPr txBox="1"/>
          <p:nvPr/>
        </p:nvSpPr>
        <p:spPr>
          <a:xfrm>
            <a:off x="206297" y="1572159"/>
            <a:ext cx="8684796" cy="4616648"/>
          </a:xfrm>
          <a:prstGeom prst="rect">
            <a:avLst/>
          </a:prstGeom>
          <a:noFill/>
        </p:spPr>
        <p:txBody>
          <a:bodyPr wrap="square" rtlCol="0">
            <a:spAutoFit/>
          </a:bodyPr>
          <a:lstStyle/>
          <a:p>
            <a:r>
              <a:rPr lang="en-US" sz="2300" dirty="0"/>
              <a:t>(A) </a:t>
            </a:r>
            <a:r>
              <a:rPr lang="en-US" sz="2300" b="1" dirty="0"/>
              <a:t>Back-to-Front</a:t>
            </a:r>
            <a:r>
              <a:rPr lang="en-US" sz="2300" dirty="0"/>
              <a:t>. Commencing from backward rope-on-foot BSP, the skier shall execute a 180-degree turn to forward rope-on-foot BSP.</a:t>
            </a:r>
          </a:p>
          <a:p>
            <a:endParaRPr lang="en-US" sz="2300" dirty="0"/>
          </a:p>
          <a:p>
            <a:r>
              <a:rPr lang="en-US" sz="2300" dirty="0"/>
              <a:t>(B) </a:t>
            </a:r>
            <a:r>
              <a:rPr lang="en-US" sz="2300" b="1" dirty="0"/>
              <a:t>Front-to-Back</a:t>
            </a:r>
            <a:r>
              <a:rPr lang="en-US" sz="2300" dirty="0"/>
              <a:t>. Commencing from forward rope-on-foot BSP, the skier shall execute a 180-degree turn to backward rope-on-foot BSP.</a:t>
            </a:r>
          </a:p>
          <a:p>
            <a:endParaRPr lang="en-US" sz="2300" dirty="0"/>
          </a:p>
          <a:p>
            <a:r>
              <a:rPr lang="en-US" sz="2300" dirty="0"/>
              <a:t>(C) </a:t>
            </a:r>
            <a:r>
              <a:rPr lang="en-US" sz="2300" b="1" dirty="0"/>
              <a:t>Taking Handle</a:t>
            </a:r>
            <a:r>
              <a:rPr lang="en-US" sz="2300" dirty="0"/>
              <a:t>. Taking the handle before the trick has been recognized shall disallow the trick.</a:t>
            </a:r>
          </a:p>
          <a:p>
            <a:r>
              <a:rPr lang="en-US" sz="2300" dirty="0"/>
              <a:t> </a:t>
            </a:r>
          </a:p>
          <a:p>
            <a:r>
              <a:rPr lang="en-US" sz="2300" b="1" dirty="0"/>
              <a:t>811 &amp; 812 Taking the handle before proper BSP has been recognized will NC a toe turn. The feet to feet version does not downgrade. The sit down version is a separate trick</a:t>
            </a:r>
            <a:r>
              <a:rPr lang="en-US" b="1" dirty="0"/>
              <a:t>.</a:t>
            </a:r>
          </a:p>
          <a:p>
            <a:endParaRPr lang="en-US" dirty="0"/>
          </a:p>
        </p:txBody>
      </p:sp>
      <p:sp>
        <p:nvSpPr>
          <p:cNvPr id="4" name="Slide Number Placeholder 3">
            <a:extLst>
              <a:ext uri="{FF2B5EF4-FFF2-40B4-BE49-F238E27FC236}">
                <a16:creationId xmlns:a16="http://schemas.microsoft.com/office/drawing/2014/main" id="{36BC69DF-B8A8-487D-A892-EFBEAF871E34}"/>
              </a:ext>
            </a:extLst>
          </p:cNvPr>
          <p:cNvSpPr>
            <a:spLocks noGrp="1"/>
          </p:cNvSpPr>
          <p:nvPr>
            <p:ph type="sldNum" sz="quarter" idx="12"/>
          </p:nvPr>
        </p:nvSpPr>
        <p:spPr/>
        <p:txBody>
          <a:bodyPr/>
          <a:lstStyle/>
          <a:p>
            <a:fld id="{CF2B0F4C-37A1-4503-98F7-8A7F21577811}" type="slidenum">
              <a:rPr lang="en-US" smtClean="0"/>
              <a:pPr/>
              <a:t>46</a:t>
            </a:fld>
            <a:endParaRPr lang="en-US"/>
          </a:p>
        </p:txBody>
      </p:sp>
    </p:spTree>
    <p:extLst>
      <p:ext uri="{BB962C8B-B14F-4D97-AF65-F5344CB8AC3E}">
        <p14:creationId xmlns:p14="http://schemas.microsoft.com/office/powerpoint/2010/main" val="36321324"/>
      </p:ext>
    </p:extLst>
  </p:cSld>
  <p:clrMapOvr>
    <a:masterClrMapping/>
  </p:clrMapOvr>
  <p:transition spd="slow">
    <p:fade/>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725" y="323385"/>
            <a:ext cx="8926551" cy="6367347"/>
          </a:xfrm>
          <a:prstGeom prst="rect">
            <a:avLst/>
          </a:prstGeom>
          <a:solidFill>
            <a:schemeClr val="bg1"/>
          </a:solidFill>
          <a:ln w="25400">
            <a:solidFill>
              <a:srgbClr val="99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zzzz</a:t>
            </a:r>
          </a:p>
        </p:txBody>
      </p:sp>
      <p:sp>
        <p:nvSpPr>
          <p:cNvPr id="9" name="Rectangle 8"/>
          <p:cNvSpPr/>
          <p:nvPr/>
        </p:nvSpPr>
        <p:spPr>
          <a:xfrm>
            <a:off x="0" y="5206"/>
            <a:ext cx="9144000" cy="1334276"/>
          </a:xfrm>
          <a:prstGeom prst="rect">
            <a:avLst/>
          </a:prstGeom>
          <a:solidFill>
            <a:schemeClr val="tx1">
              <a:lumMod val="65000"/>
              <a:lumOff val="35000"/>
            </a:schemeClr>
          </a:solidFill>
          <a:ln>
            <a:solidFill>
              <a:schemeClr val="tx1">
                <a:lumMod val="65000"/>
                <a:lumOff val="35000"/>
              </a:schemeClr>
            </a:solidFill>
          </a:ln>
          <a:effectLst>
            <a:outerShdw blurRad="76200" dir="18900000" sy="23000" kx="-1200000" algn="bl" rotWithShape="0">
              <a:prstClr val="black">
                <a:alpha val="20000"/>
              </a:prstClr>
            </a:outerShdw>
            <a:reflection blurRad="254000" stA="42000" endPos="23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90000"/>
              </a:lnSpc>
              <a:spcBef>
                <a:spcPct val="0"/>
              </a:spcBef>
              <a:defRPr/>
            </a:pPr>
            <a:endParaRPr lang="en-US" sz="6600" dirty="0">
              <a:solidFill>
                <a:schemeClr val="bg1"/>
              </a:solidFill>
              <a:latin typeface="Adobe Caslon Pro" pitchFamily="18" charset="0"/>
            </a:endParaRPr>
          </a:p>
        </p:txBody>
      </p:sp>
      <p:sp>
        <p:nvSpPr>
          <p:cNvPr id="12" name="Title 2"/>
          <p:cNvSpPr txBox="1">
            <a:spLocks/>
          </p:cNvSpPr>
          <p:nvPr/>
        </p:nvSpPr>
        <p:spPr>
          <a:xfrm>
            <a:off x="206297" y="169221"/>
            <a:ext cx="6858000" cy="1103255"/>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sz="5400" b="0" i="0" u="none" strike="noStrike" kern="1200" cap="none" spc="0" normalizeH="0" baseline="0" noProof="0" dirty="0">
              <a:ln>
                <a:noFill/>
              </a:ln>
              <a:solidFill>
                <a:schemeClr val="bg1"/>
              </a:solidFill>
              <a:effectLst/>
              <a:uLnTx/>
              <a:uFillTx/>
              <a:latin typeface="Adobe Caslon Pro" pitchFamily="18" charset="0"/>
              <a:ea typeface="+mj-ea"/>
              <a:cs typeface="+mj-cs"/>
            </a:endParaRPr>
          </a:p>
        </p:txBody>
      </p:sp>
      <p:pic>
        <p:nvPicPr>
          <p:cNvPr id="10" name="Picture 6" descr="C:\Users\Richard\Documents\100MYDOCS\Water Ski\WBC\LOGOS\WBC_LOG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6298" y="5883708"/>
            <a:ext cx="1300769" cy="6910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356548" y="300733"/>
            <a:ext cx="8430904" cy="840230"/>
          </a:xfrm>
          <a:prstGeom prst="rect">
            <a:avLst/>
          </a:prstGeom>
          <a:noFill/>
        </p:spPr>
        <p:txBody>
          <a:bodyPr wrap="square" rtlCol="0">
            <a:spAutoFit/>
          </a:bodyPr>
          <a:lstStyle/>
          <a:p>
            <a:pPr lvl="0">
              <a:lnSpc>
                <a:spcPct val="90000"/>
              </a:lnSpc>
              <a:spcBef>
                <a:spcPct val="0"/>
              </a:spcBef>
              <a:defRPr/>
            </a:pPr>
            <a:r>
              <a:rPr lang="en-US" sz="5400" b="1" dirty="0">
                <a:solidFill>
                  <a:schemeClr val="bg1"/>
                </a:solidFill>
              </a:rPr>
              <a:t>1003: Optional Re-ride</a:t>
            </a:r>
            <a:endParaRPr lang="en-US" sz="5400" dirty="0">
              <a:solidFill>
                <a:schemeClr val="bg1"/>
              </a:solidFill>
              <a:latin typeface="Adobe Caslon Pro" pitchFamily="18" charset="0"/>
            </a:endParaRPr>
          </a:p>
        </p:txBody>
      </p:sp>
      <p:sp>
        <p:nvSpPr>
          <p:cNvPr id="3" name="TextBox 2"/>
          <p:cNvSpPr txBox="1"/>
          <p:nvPr/>
        </p:nvSpPr>
        <p:spPr>
          <a:xfrm>
            <a:off x="206298" y="1421292"/>
            <a:ext cx="8684796" cy="4231928"/>
          </a:xfrm>
          <a:prstGeom prst="rect">
            <a:avLst/>
          </a:prstGeom>
          <a:noFill/>
        </p:spPr>
        <p:txBody>
          <a:bodyPr wrap="square" rtlCol="0">
            <a:spAutoFit/>
          </a:bodyPr>
          <a:lstStyle/>
          <a:p>
            <a:r>
              <a:rPr lang="en-US" sz="2100" dirty="0"/>
              <a:t>(A) </a:t>
            </a:r>
            <a:r>
              <a:rPr lang="en-US" sz="2100" b="1" dirty="0"/>
              <a:t>Conditions or Malfunctions</a:t>
            </a:r>
            <a:r>
              <a:rPr lang="en-US" sz="2100" dirty="0"/>
              <a:t>. The skier shall be offered an optional re-ride only on the pass affected when water, weather or other conditions are substantially different from their competitor’s conditions or in the event of a malfunction of the tournament-supplied equipment occurs that, in the opinion of the majority of the Event Judges, unfairly affects a skier.</a:t>
            </a:r>
          </a:p>
          <a:p>
            <a:r>
              <a:rPr lang="en-US" sz="2100" dirty="0"/>
              <a:t>(B) </a:t>
            </a:r>
            <a:r>
              <a:rPr lang="en-US" sz="2100" b="1" dirty="0"/>
              <a:t>Skier Instructions</a:t>
            </a:r>
            <a:r>
              <a:rPr lang="en-US" sz="2100" dirty="0"/>
              <a:t>. The skier shall be offered an optional re-ride, only on the pass affected, when the towboat crew failed to comply with the skier instructions given and speed tolerances in accordance with Chapter 3.</a:t>
            </a:r>
          </a:p>
          <a:p>
            <a:endParaRPr lang="en-US" sz="2100" dirty="0"/>
          </a:p>
          <a:p>
            <a:r>
              <a:rPr lang="en-US" sz="2100" b="1" dirty="0"/>
              <a:t>Event Judges shall detail on their score sheets the reason an optional re-ride was granted. </a:t>
            </a:r>
            <a:r>
              <a:rPr lang="en-US" sz="2000" dirty="0"/>
              <a:t>	</a:t>
            </a:r>
            <a:r>
              <a:rPr lang="en-US" sz="2000" b="1" dirty="0"/>
              <a:t>      </a:t>
            </a:r>
          </a:p>
          <a:p>
            <a:r>
              <a:rPr lang="en-US" sz="2000" b="1" dirty="0"/>
              <a:t>	</a:t>
            </a:r>
            <a:endParaRPr lang="en-US" sz="2200" dirty="0">
              <a:solidFill>
                <a:srgbClr val="FF0000"/>
              </a:solidFill>
            </a:endParaRPr>
          </a:p>
          <a:p>
            <a:endParaRPr lang="en-US" dirty="0"/>
          </a:p>
        </p:txBody>
      </p:sp>
      <p:sp>
        <p:nvSpPr>
          <p:cNvPr id="4" name="Slide Number Placeholder 3">
            <a:extLst>
              <a:ext uri="{FF2B5EF4-FFF2-40B4-BE49-F238E27FC236}">
                <a16:creationId xmlns:a16="http://schemas.microsoft.com/office/drawing/2014/main" id="{CF411034-19B4-43E9-A98E-EB36AE6875F3}"/>
              </a:ext>
            </a:extLst>
          </p:cNvPr>
          <p:cNvSpPr>
            <a:spLocks noGrp="1"/>
          </p:cNvSpPr>
          <p:nvPr>
            <p:ph type="sldNum" sz="quarter" idx="12"/>
          </p:nvPr>
        </p:nvSpPr>
        <p:spPr/>
        <p:txBody>
          <a:bodyPr/>
          <a:lstStyle/>
          <a:p>
            <a:fld id="{CF2B0F4C-37A1-4503-98F7-8A7F21577811}" type="slidenum">
              <a:rPr lang="en-US" smtClean="0"/>
              <a:pPr/>
              <a:t>47</a:t>
            </a:fld>
            <a:endParaRPr lang="en-US"/>
          </a:p>
        </p:txBody>
      </p:sp>
    </p:spTree>
    <p:extLst>
      <p:ext uri="{BB962C8B-B14F-4D97-AF65-F5344CB8AC3E}">
        <p14:creationId xmlns:p14="http://schemas.microsoft.com/office/powerpoint/2010/main" val="264793358"/>
      </p:ext>
    </p:extLst>
  </p:cSld>
  <p:clrMapOvr>
    <a:masterClrMapping/>
  </p:clrMapOvr>
  <p:transition spd="slow">
    <p:fade/>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725" y="323385"/>
            <a:ext cx="8926551" cy="6367347"/>
          </a:xfrm>
          <a:prstGeom prst="rect">
            <a:avLst/>
          </a:prstGeom>
          <a:solidFill>
            <a:schemeClr val="bg1"/>
          </a:solidFill>
          <a:ln w="25400">
            <a:solidFill>
              <a:srgbClr val="99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zzzz</a:t>
            </a:r>
          </a:p>
        </p:txBody>
      </p:sp>
      <p:sp>
        <p:nvSpPr>
          <p:cNvPr id="9" name="Rectangle 8"/>
          <p:cNvSpPr/>
          <p:nvPr/>
        </p:nvSpPr>
        <p:spPr>
          <a:xfrm>
            <a:off x="0" y="5206"/>
            <a:ext cx="9144000" cy="1334276"/>
          </a:xfrm>
          <a:prstGeom prst="rect">
            <a:avLst/>
          </a:prstGeom>
          <a:solidFill>
            <a:schemeClr val="tx1">
              <a:lumMod val="65000"/>
              <a:lumOff val="35000"/>
            </a:schemeClr>
          </a:solidFill>
          <a:ln>
            <a:solidFill>
              <a:schemeClr val="tx1">
                <a:lumMod val="65000"/>
                <a:lumOff val="35000"/>
              </a:schemeClr>
            </a:solidFill>
          </a:ln>
          <a:effectLst>
            <a:outerShdw blurRad="76200" dir="18900000" sy="23000" kx="-1200000" algn="bl" rotWithShape="0">
              <a:prstClr val="black">
                <a:alpha val="20000"/>
              </a:prstClr>
            </a:outerShdw>
            <a:reflection blurRad="254000" stA="42000" endPos="23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90000"/>
              </a:lnSpc>
              <a:spcBef>
                <a:spcPct val="0"/>
              </a:spcBef>
              <a:defRPr/>
            </a:pPr>
            <a:endParaRPr lang="en-US" sz="6600" dirty="0">
              <a:solidFill>
                <a:schemeClr val="bg1"/>
              </a:solidFill>
              <a:latin typeface="Adobe Caslon Pro" pitchFamily="18" charset="0"/>
            </a:endParaRPr>
          </a:p>
        </p:txBody>
      </p:sp>
      <p:sp>
        <p:nvSpPr>
          <p:cNvPr id="12" name="Title 2"/>
          <p:cNvSpPr txBox="1">
            <a:spLocks/>
          </p:cNvSpPr>
          <p:nvPr/>
        </p:nvSpPr>
        <p:spPr>
          <a:xfrm>
            <a:off x="206297" y="169221"/>
            <a:ext cx="6858000" cy="1103255"/>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sz="5400" b="0" i="0" u="none" strike="noStrike" kern="1200" cap="none" spc="0" normalizeH="0" baseline="0" noProof="0" dirty="0">
              <a:ln>
                <a:noFill/>
              </a:ln>
              <a:solidFill>
                <a:schemeClr val="bg1"/>
              </a:solidFill>
              <a:effectLst/>
              <a:uLnTx/>
              <a:uFillTx/>
              <a:latin typeface="Adobe Caslon Pro" pitchFamily="18" charset="0"/>
              <a:ea typeface="+mj-ea"/>
              <a:cs typeface="+mj-cs"/>
            </a:endParaRPr>
          </a:p>
        </p:txBody>
      </p:sp>
      <p:pic>
        <p:nvPicPr>
          <p:cNvPr id="10" name="Picture 6" descr="C:\Users\Richard\Documents\100MYDOCS\Water Ski\WBC\LOGOS\WBC_LOG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6298" y="5883708"/>
            <a:ext cx="1300769" cy="6910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356548" y="300733"/>
            <a:ext cx="8430904" cy="840230"/>
          </a:xfrm>
          <a:prstGeom prst="rect">
            <a:avLst/>
          </a:prstGeom>
          <a:noFill/>
        </p:spPr>
        <p:txBody>
          <a:bodyPr wrap="square" rtlCol="0">
            <a:spAutoFit/>
          </a:bodyPr>
          <a:lstStyle/>
          <a:p>
            <a:pPr>
              <a:lnSpc>
                <a:spcPct val="90000"/>
              </a:lnSpc>
              <a:spcBef>
                <a:spcPct val="0"/>
              </a:spcBef>
              <a:defRPr/>
            </a:pPr>
            <a:r>
              <a:rPr lang="en-US" sz="5400" b="1" dirty="0">
                <a:solidFill>
                  <a:schemeClr val="bg1"/>
                </a:solidFill>
              </a:rPr>
              <a:t>1003: Optional Re-ride</a:t>
            </a:r>
            <a:endParaRPr lang="en-US" sz="5400" dirty="0">
              <a:solidFill>
                <a:schemeClr val="bg1"/>
              </a:solidFill>
              <a:latin typeface="Adobe Caslon Pro" pitchFamily="18" charset="0"/>
            </a:endParaRPr>
          </a:p>
        </p:txBody>
      </p:sp>
      <p:sp>
        <p:nvSpPr>
          <p:cNvPr id="3" name="TextBox 2"/>
          <p:cNvSpPr txBox="1"/>
          <p:nvPr/>
        </p:nvSpPr>
        <p:spPr>
          <a:xfrm>
            <a:off x="206297" y="1344354"/>
            <a:ext cx="8655070" cy="4970591"/>
          </a:xfrm>
          <a:prstGeom prst="rect">
            <a:avLst/>
          </a:prstGeom>
          <a:noFill/>
        </p:spPr>
        <p:txBody>
          <a:bodyPr wrap="square" rtlCol="0">
            <a:spAutoFit/>
          </a:bodyPr>
          <a:lstStyle/>
          <a:p>
            <a:r>
              <a:rPr lang="en-US" sz="2100" dirty="0"/>
              <a:t>(D) </a:t>
            </a:r>
            <a:r>
              <a:rPr lang="en-US" sz="2100" b="1" dirty="0"/>
              <a:t>Towboat Path During the Jump Event</a:t>
            </a:r>
            <a:r>
              <a:rPr lang="en-US" sz="2100" dirty="0"/>
              <a:t>. Skier shall be offered an optional re-ride only on the pass affected if the path of the towboat differs by more than one-half of the gate width from that requested by the skier. </a:t>
            </a:r>
          </a:p>
          <a:p>
            <a:endParaRPr lang="en-US" sz="800" dirty="0"/>
          </a:p>
          <a:p>
            <a:r>
              <a:rPr lang="en-US" sz="2100" b="1" dirty="0"/>
              <a:t>Re-ride for boat position at the jump is only possible if the skier has called close or wide. If the skier has called split as long as the boat remains within the course the boat can never be more than ½ gate width away from the requested path unless it has left the jump course. But this rule not only applies to the distance from the jump but to the as line through the 100m jump course as well.  So generally if a skier calls split they don’t get a re-ride for distance from the jump. But they can get a re-ride for boat path. If you see that the boat came into the course on a close line and ended up on a wide line before the skiers jump had been recognized then the driver has indeed crossed more than half a gate width.</a:t>
            </a:r>
          </a:p>
          <a:p>
            <a:endParaRPr lang="en-US" dirty="0"/>
          </a:p>
          <a:p>
            <a:endParaRPr lang="en-US" dirty="0"/>
          </a:p>
        </p:txBody>
      </p:sp>
      <p:sp>
        <p:nvSpPr>
          <p:cNvPr id="4" name="Slide Number Placeholder 3">
            <a:extLst>
              <a:ext uri="{FF2B5EF4-FFF2-40B4-BE49-F238E27FC236}">
                <a16:creationId xmlns:a16="http://schemas.microsoft.com/office/drawing/2014/main" id="{D29B2EAC-A268-45F9-B700-7B882B514C2B}"/>
              </a:ext>
            </a:extLst>
          </p:cNvPr>
          <p:cNvSpPr>
            <a:spLocks noGrp="1"/>
          </p:cNvSpPr>
          <p:nvPr>
            <p:ph type="sldNum" sz="quarter" idx="12"/>
          </p:nvPr>
        </p:nvSpPr>
        <p:spPr/>
        <p:txBody>
          <a:bodyPr/>
          <a:lstStyle/>
          <a:p>
            <a:fld id="{CF2B0F4C-37A1-4503-98F7-8A7F21577811}" type="slidenum">
              <a:rPr lang="en-US" smtClean="0"/>
              <a:pPr/>
              <a:t>48</a:t>
            </a:fld>
            <a:endParaRPr lang="en-US"/>
          </a:p>
        </p:txBody>
      </p:sp>
    </p:spTree>
    <p:extLst>
      <p:ext uri="{BB962C8B-B14F-4D97-AF65-F5344CB8AC3E}">
        <p14:creationId xmlns:p14="http://schemas.microsoft.com/office/powerpoint/2010/main" val="368986800"/>
      </p:ext>
    </p:extLst>
  </p:cSld>
  <p:clrMapOvr>
    <a:masterClrMapping/>
  </p:clrMapOvr>
  <p:transition spd="slow">
    <p:fade/>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725" y="323385"/>
            <a:ext cx="8926551" cy="6367347"/>
          </a:xfrm>
          <a:prstGeom prst="rect">
            <a:avLst/>
          </a:prstGeom>
          <a:solidFill>
            <a:schemeClr val="bg1"/>
          </a:solidFill>
          <a:ln w="25400">
            <a:solidFill>
              <a:srgbClr val="99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zzzz</a:t>
            </a:r>
          </a:p>
        </p:txBody>
      </p:sp>
      <p:sp>
        <p:nvSpPr>
          <p:cNvPr id="9" name="Rectangle 8"/>
          <p:cNvSpPr/>
          <p:nvPr/>
        </p:nvSpPr>
        <p:spPr>
          <a:xfrm>
            <a:off x="0" y="5206"/>
            <a:ext cx="9144000" cy="1334276"/>
          </a:xfrm>
          <a:prstGeom prst="rect">
            <a:avLst/>
          </a:prstGeom>
          <a:solidFill>
            <a:schemeClr val="tx1">
              <a:lumMod val="65000"/>
              <a:lumOff val="35000"/>
            </a:schemeClr>
          </a:solidFill>
          <a:ln>
            <a:solidFill>
              <a:schemeClr val="tx1">
                <a:lumMod val="65000"/>
                <a:lumOff val="35000"/>
              </a:schemeClr>
            </a:solidFill>
          </a:ln>
          <a:effectLst>
            <a:outerShdw blurRad="76200" dir="18900000" sy="23000" kx="-1200000" algn="bl" rotWithShape="0">
              <a:prstClr val="black">
                <a:alpha val="20000"/>
              </a:prstClr>
            </a:outerShdw>
            <a:reflection blurRad="254000" stA="42000" endPos="23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90000"/>
              </a:lnSpc>
              <a:spcBef>
                <a:spcPct val="0"/>
              </a:spcBef>
              <a:defRPr/>
            </a:pPr>
            <a:endParaRPr lang="en-US" sz="6600" dirty="0">
              <a:solidFill>
                <a:schemeClr val="bg1"/>
              </a:solidFill>
              <a:latin typeface="Adobe Caslon Pro" pitchFamily="18" charset="0"/>
            </a:endParaRPr>
          </a:p>
        </p:txBody>
      </p:sp>
      <p:sp>
        <p:nvSpPr>
          <p:cNvPr id="12" name="Title 2"/>
          <p:cNvSpPr txBox="1">
            <a:spLocks/>
          </p:cNvSpPr>
          <p:nvPr/>
        </p:nvSpPr>
        <p:spPr>
          <a:xfrm>
            <a:off x="206297" y="169221"/>
            <a:ext cx="6858000" cy="1103255"/>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sz="5400" b="0" i="0" u="none" strike="noStrike" kern="1200" cap="none" spc="0" normalizeH="0" baseline="0" noProof="0" dirty="0">
              <a:ln>
                <a:noFill/>
              </a:ln>
              <a:solidFill>
                <a:schemeClr val="bg1"/>
              </a:solidFill>
              <a:effectLst/>
              <a:uLnTx/>
              <a:uFillTx/>
              <a:latin typeface="Adobe Caslon Pro" pitchFamily="18" charset="0"/>
              <a:ea typeface="+mj-ea"/>
              <a:cs typeface="+mj-cs"/>
            </a:endParaRPr>
          </a:p>
        </p:txBody>
      </p:sp>
      <p:pic>
        <p:nvPicPr>
          <p:cNvPr id="10" name="Picture 6" descr="C:\Users\Richard\Documents\100MYDOCS\Water Ski\WBC\LOGOS\WBC_LOG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6298" y="5883708"/>
            <a:ext cx="1300769" cy="6910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356548" y="300733"/>
            <a:ext cx="8430904" cy="840230"/>
          </a:xfrm>
          <a:prstGeom prst="rect">
            <a:avLst/>
          </a:prstGeom>
          <a:noFill/>
        </p:spPr>
        <p:txBody>
          <a:bodyPr wrap="square" rtlCol="0">
            <a:spAutoFit/>
          </a:bodyPr>
          <a:lstStyle/>
          <a:p>
            <a:pPr>
              <a:lnSpc>
                <a:spcPct val="90000"/>
              </a:lnSpc>
              <a:spcBef>
                <a:spcPct val="0"/>
              </a:spcBef>
              <a:defRPr/>
            </a:pPr>
            <a:r>
              <a:rPr lang="en-US" sz="5400" b="1" dirty="0">
                <a:solidFill>
                  <a:schemeClr val="bg1"/>
                </a:solidFill>
              </a:rPr>
              <a:t>1003: Optional Re-ride</a:t>
            </a:r>
            <a:endParaRPr lang="en-US" sz="5400" dirty="0">
              <a:solidFill>
                <a:schemeClr val="bg1"/>
              </a:solidFill>
              <a:latin typeface="Adobe Caslon Pro" pitchFamily="18" charset="0"/>
            </a:endParaRPr>
          </a:p>
        </p:txBody>
      </p:sp>
      <p:sp>
        <p:nvSpPr>
          <p:cNvPr id="3" name="TextBox 2"/>
          <p:cNvSpPr txBox="1"/>
          <p:nvPr/>
        </p:nvSpPr>
        <p:spPr>
          <a:xfrm>
            <a:off x="206297" y="1568003"/>
            <a:ext cx="8684795" cy="4462760"/>
          </a:xfrm>
          <a:prstGeom prst="rect">
            <a:avLst/>
          </a:prstGeom>
          <a:noFill/>
        </p:spPr>
        <p:txBody>
          <a:bodyPr wrap="square" rtlCol="0">
            <a:spAutoFit/>
          </a:bodyPr>
          <a:lstStyle/>
          <a:p>
            <a:r>
              <a:rPr lang="en-US" sz="2200" dirty="0"/>
              <a:t>(A) </a:t>
            </a:r>
            <a:r>
              <a:rPr lang="en-US" sz="2200" b="1" dirty="0"/>
              <a:t>Unfair Advantage</a:t>
            </a:r>
            <a:r>
              <a:rPr lang="en-US" sz="2200" dirty="0"/>
              <a:t>. Skier shall have a mandatory re-ride when it’s the opinion of the majority of the Event Judges that a malfunction or conditions gave the skier an unfair advantage on the pass affected.</a:t>
            </a:r>
          </a:p>
          <a:p>
            <a:r>
              <a:rPr lang="en-US" sz="2200" dirty="0"/>
              <a:t>(B) </a:t>
            </a:r>
            <a:r>
              <a:rPr lang="en-US" sz="2200" b="1" dirty="0"/>
              <a:t>Start/End of Pass</a:t>
            </a:r>
            <a:r>
              <a:rPr lang="en-US" sz="2200" dirty="0"/>
              <a:t>. Skier shall have a mandatory re-ride if the start or end of the pass cannot be determined by the combined use of the official video and the Event Judges’ sheets on the pass affected.</a:t>
            </a:r>
          </a:p>
          <a:p>
            <a:r>
              <a:rPr lang="en-US" sz="2200" dirty="0"/>
              <a:t>(C) </a:t>
            </a:r>
            <a:r>
              <a:rPr lang="en-US" sz="2200" b="1" dirty="0"/>
              <a:t>Jump Event</a:t>
            </a:r>
            <a:r>
              <a:rPr lang="en-US" sz="2200" dirty="0"/>
              <a:t>. Skier shall have a mandatory re-ride if the speed through the jump course is judged to have exceeded the maximum course speed of 73.5 </a:t>
            </a:r>
            <a:r>
              <a:rPr lang="en-US" sz="2200" dirty="0" err="1"/>
              <a:t>kph</a:t>
            </a:r>
            <a:r>
              <a:rPr lang="en-US" sz="2200" dirty="0"/>
              <a:t>/45.7 mph as checked by a GPS speed-measuring device while the skier is in possession of the handle and prior to BSP being recognized after the jump [405(D)].</a:t>
            </a:r>
          </a:p>
          <a:p>
            <a:r>
              <a:rPr lang="en-US" sz="2400" dirty="0"/>
              <a:t>		</a:t>
            </a:r>
            <a:endParaRPr lang="en-US" sz="2400" dirty="0">
              <a:solidFill>
                <a:srgbClr val="FF0000"/>
              </a:solidFill>
            </a:endParaRPr>
          </a:p>
          <a:p>
            <a:endParaRPr lang="en-US" dirty="0"/>
          </a:p>
        </p:txBody>
      </p:sp>
      <p:sp>
        <p:nvSpPr>
          <p:cNvPr id="4" name="Slide Number Placeholder 3">
            <a:extLst>
              <a:ext uri="{FF2B5EF4-FFF2-40B4-BE49-F238E27FC236}">
                <a16:creationId xmlns:a16="http://schemas.microsoft.com/office/drawing/2014/main" id="{B162B428-ABB7-4BA5-84B8-554795B737CC}"/>
              </a:ext>
            </a:extLst>
          </p:cNvPr>
          <p:cNvSpPr>
            <a:spLocks noGrp="1"/>
          </p:cNvSpPr>
          <p:nvPr>
            <p:ph type="sldNum" sz="quarter" idx="12"/>
          </p:nvPr>
        </p:nvSpPr>
        <p:spPr/>
        <p:txBody>
          <a:bodyPr/>
          <a:lstStyle/>
          <a:p>
            <a:fld id="{CF2B0F4C-37A1-4503-98F7-8A7F21577811}" type="slidenum">
              <a:rPr lang="en-US" smtClean="0"/>
              <a:pPr/>
              <a:t>49</a:t>
            </a:fld>
            <a:endParaRPr lang="en-US"/>
          </a:p>
        </p:txBody>
      </p:sp>
    </p:spTree>
    <p:extLst>
      <p:ext uri="{BB962C8B-B14F-4D97-AF65-F5344CB8AC3E}">
        <p14:creationId xmlns:p14="http://schemas.microsoft.com/office/powerpoint/2010/main" val="2453912993"/>
      </p:ext>
    </p:extLst>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725" y="323385"/>
            <a:ext cx="8926551" cy="6367347"/>
          </a:xfrm>
          <a:prstGeom prst="rect">
            <a:avLst/>
          </a:prstGeom>
          <a:solidFill>
            <a:schemeClr val="bg1"/>
          </a:solidFill>
          <a:ln w="25400">
            <a:solidFill>
              <a:srgbClr val="99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1334276"/>
          </a:xfrm>
          <a:prstGeom prst="rect">
            <a:avLst/>
          </a:prstGeom>
          <a:solidFill>
            <a:schemeClr val="tx1">
              <a:lumMod val="65000"/>
              <a:lumOff val="35000"/>
            </a:schemeClr>
          </a:solidFill>
          <a:ln>
            <a:solidFill>
              <a:schemeClr val="tx1">
                <a:lumMod val="65000"/>
                <a:lumOff val="35000"/>
              </a:schemeClr>
            </a:solidFill>
          </a:ln>
          <a:effectLst>
            <a:outerShdw blurRad="76200" dir="18900000" sy="23000" kx="-1200000" algn="bl" rotWithShape="0">
              <a:prstClr val="black">
                <a:alpha val="20000"/>
              </a:prstClr>
            </a:outerShdw>
            <a:reflection blurRad="254000" stA="42000" endPos="23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p:cNvSpPr txBox="1"/>
          <p:nvPr/>
        </p:nvSpPr>
        <p:spPr>
          <a:xfrm>
            <a:off x="356519" y="1929310"/>
            <a:ext cx="7568890" cy="3108543"/>
          </a:xfrm>
          <a:prstGeom prst="rect">
            <a:avLst/>
          </a:prstGeom>
          <a:noFill/>
        </p:spPr>
        <p:txBody>
          <a:bodyPr wrap="square" rtlCol="0">
            <a:spAutoFit/>
          </a:bodyPr>
          <a:lstStyle/>
          <a:p>
            <a:r>
              <a:rPr lang="en-US" sz="2800" dirty="0"/>
              <a:t>Whenever questioned about a rule.... or making a ruling you should ALWAYS first refer to the rulebook. Review the relevant rules with the person inquiring and confirm the correct application of the rule. In some cases, this may not be possible.  At those times, make a note and refer to the rulebook at your next opportunity. </a:t>
            </a:r>
            <a:endParaRPr lang="en-US" sz="2800" b="1" dirty="0">
              <a:latin typeface="Myriad Pro" pitchFamily="34" charset="0"/>
            </a:endParaRPr>
          </a:p>
        </p:txBody>
      </p:sp>
      <p:sp>
        <p:nvSpPr>
          <p:cNvPr id="12" name="Title 2"/>
          <p:cNvSpPr txBox="1">
            <a:spLocks/>
          </p:cNvSpPr>
          <p:nvPr/>
        </p:nvSpPr>
        <p:spPr>
          <a:xfrm>
            <a:off x="206297" y="169221"/>
            <a:ext cx="6858000" cy="1103255"/>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90000"/>
              </a:lnSpc>
              <a:spcBef>
                <a:spcPct val="0"/>
              </a:spcBef>
              <a:spcAft>
                <a:spcPts val="0"/>
              </a:spcAft>
              <a:buClrTx/>
              <a:buSzTx/>
              <a:buFontTx/>
              <a:buNone/>
              <a:tabLst/>
              <a:defRPr/>
            </a:pPr>
            <a:r>
              <a:rPr lang="en-US" sz="5400" dirty="0">
                <a:solidFill>
                  <a:schemeClr val="bg1"/>
                </a:solidFill>
                <a:ea typeface="+mj-ea"/>
                <a:cs typeface="+mj-cs"/>
              </a:rPr>
              <a:t>Introduction</a:t>
            </a:r>
            <a:endParaRPr kumimoji="0" lang="en-US" sz="5400" b="0" i="0" u="none" strike="noStrike" kern="1200" cap="none" spc="0" normalizeH="0" baseline="0" noProof="0" dirty="0">
              <a:ln>
                <a:noFill/>
              </a:ln>
              <a:solidFill>
                <a:schemeClr val="bg1"/>
              </a:solidFill>
              <a:effectLst/>
              <a:uLnTx/>
              <a:uFillTx/>
              <a:ea typeface="+mj-ea"/>
              <a:cs typeface="+mj-cs"/>
            </a:endParaRPr>
          </a:p>
        </p:txBody>
      </p:sp>
      <p:pic>
        <p:nvPicPr>
          <p:cNvPr id="10" name="Picture 6" descr="C:\Users\Richard\Documents\100MYDOCS\Water Ski\WBC\LOGOS\WBC_LOG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6298" y="5883708"/>
            <a:ext cx="1300769" cy="6910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a:extLst>
              <a:ext uri="{FF2B5EF4-FFF2-40B4-BE49-F238E27FC236}">
                <a16:creationId xmlns:a16="http://schemas.microsoft.com/office/drawing/2014/main" id="{17E97ED8-2BCD-4BDF-BC03-95F94DFED8CE}"/>
              </a:ext>
            </a:extLst>
          </p:cNvPr>
          <p:cNvSpPr>
            <a:spLocks noGrp="1"/>
          </p:cNvSpPr>
          <p:nvPr>
            <p:ph type="sldNum" sz="quarter" idx="12"/>
          </p:nvPr>
        </p:nvSpPr>
        <p:spPr/>
        <p:txBody>
          <a:bodyPr/>
          <a:lstStyle/>
          <a:p>
            <a:fld id="{CF2B0F4C-37A1-4503-98F7-8A7F21577811}" type="slidenum">
              <a:rPr lang="en-US" smtClean="0"/>
              <a:pPr/>
              <a:t>5</a:t>
            </a:fld>
            <a:endParaRPr lang="en-US"/>
          </a:p>
        </p:txBody>
      </p:sp>
    </p:spTree>
    <p:extLst>
      <p:ext uri="{BB962C8B-B14F-4D97-AF65-F5344CB8AC3E}">
        <p14:creationId xmlns:p14="http://schemas.microsoft.com/office/powerpoint/2010/main" val="2267771890"/>
      </p:ext>
    </p:extLst>
  </p:cSld>
  <p:clrMapOvr>
    <a:masterClrMapping/>
  </p:clrMapOvr>
  <p:transition spd="slow">
    <p:fade/>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725" y="323385"/>
            <a:ext cx="8926551" cy="6367347"/>
          </a:xfrm>
          <a:prstGeom prst="rect">
            <a:avLst/>
          </a:prstGeom>
          <a:solidFill>
            <a:schemeClr val="bg1"/>
          </a:solidFill>
          <a:ln w="25400">
            <a:solidFill>
              <a:srgbClr val="99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zzzz</a:t>
            </a:r>
          </a:p>
        </p:txBody>
      </p:sp>
      <p:sp>
        <p:nvSpPr>
          <p:cNvPr id="9" name="Rectangle 8"/>
          <p:cNvSpPr/>
          <p:nvPr/>
        </p:nvSpPr>
        <p:spPr>
          <a:xfrm>
            <a:off x="0" y="5206"/>
            <a:ext cx="9144000" cy="1334276"/>
          </a:xfrm>
          <a:prstGeom prst="rect">
            <a:avLst/>
          </a:prstGeom>
          <a:solidFill>
            <a:schemeClr val="tx1">
              <a:lumMod val="65000"/>
              <a:lumOff val="35000"/>
            </a:schemeClr>
          </a:solidFill>
          <a:ln>
            <a:solidFill>
              <a:schemeClr val="tx1">
                <a:lumMod val="65000"/>
                <a:lumOff val="35000"/>
              </a:schemeClr>
            </a:solidFill>
          </a:ln>
          <a:effectLst>
            <a:outerShdw blurRad="76200" dir="18900000" sy="23000" kx="-1200000" algn="bl" rotWithShape="0">
              <a:prstClr val="black">
                <a:alpha val="20000"/>
              </a:prstClr>
            </a:outerShdw>
            <a:reflection blurRad="254000" stA="42000" endPos="23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90000"/>
              </a:lnSpc>
              <a:spcBef>
                <a:spcPct val="0"/>
              </a:spcBef>
              <a:defRPr/>
            </a:pPr>
            <a:endParaRPr lang="en-US" sz="6600" dirty="0">
              <a:solidFill>
                <a:schemeClr val="bg1"/>
              </a:solidFill>
              <a:latin typeface="Adobe Caslon Pro" pitchFamily="18" charset="0"/>
            </a:endParaRPr>
          </a:p>
        </p:txBody>
      </p:sp>
      <p:sp>
        <p:nvSpPr>
          <p:cNvPr id="12" name="Title 2"/>
          <p:cNvSpPr txBox="1">
            <a:spLocks/>
          </p:cNvSpPr>
          <p:nvPr/>
        </p:nvSpPr>
        <p:spPr>
          <a:xfrm>
            <a:off x="206297" y="169221"/>
            <a:ext cx="6858000" cy="1103255"/>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sz="5400" b="0" i="0" u="none" strike="noStrike" kern="1200" cap="none" spc="0" normalizeH="0" baseline="0" noProof="0" dirty="0">
              <a:ln>
                <a:noFill/>
              </a:ln>
              <a:solidFill>
                <a:schemeClr val="bg1"/>
              </a:solidFill>
              <a:effectLst/>
              <a:uLnTx/>
              <a:uFillTx/>
              <a:latin typeface="Adobe Caslon Pro" pitchFamily="18" charset="0"/>
              <a:ea typeface="+mj-ea"/>
              <a:cs typeface="+mj-cs"/>
            </a:endParaRPr>
          </a:p>
        </p:txBody>
      </p:sp>
      <p:pic>
        <p:nvPicPr>
          <p:cNvPr id="10" name="Picture 6" descr="C:\Users\Richard\Documents\100MYDOCS\Water Ski\WBC\LOGOS\WBC_LOG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6298" y="5883708"/>
            <a:ext cx="1300769" cy="6910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356548" y="300733"/>
            <a:ext cx="8430904" cy="840230"/>
          </a:xfrm>
          <a:prstGeom prst="rect">
            <a:avLst/>
          </a:prstGeom>
          <a:noFill/>
        </p:spPr>
        <p:txBody>
          <a:bodyPr wrap="square" rtlCol="0">
            <a:spAutoFit/>
          </a:bodyPr>
          <a:lstStyle/>
          <a:p>
            <a:pPr lvl="0">
              <a:lnSpc>
                <a:spcPct val="90000"/>
              </a:lnSpc>
              <a:spcBef>
                <a:spcPct val="0"/>
              </a:spcBef>
              <a:defRPr/>
            </a:pPr>
            <a:r>
              <a:rPr lang="en-US" sz="5400" b="1" dirty="0">
                <a:solidFill>
                  <a:schemeClr val="bg1"/>
                </a:solidFill>
              </a:rPr>
              <a:t>1005: Re-rides – When Taken</a:t>
            </a:r>
            <a:endParaRPr lang="en-US" sz="5400" dirty="0">
              <a:solidFill>
                <a:schemeClr val="bg1"/>
              </a:solidFill>
              <a:latin typeface="Adobe Caslon Pro" pitchFamily="18" charset="0"/>
            </a:endParaRPr>
          </a:p>
        </p:txBody>
      </p:sp>
      <p:sp>
        <p:nvSpPr>
          <p:cNvPr id="3" name="TextBox 2"/>
          <p:cNvSpPr txBox="1"/>
          <p:nvPr/>
        </p:nvSpPr>
        <p:spPr>
          <a:xfrm>
            <a:off x="206298" y="1420465"/>
            <a:ext cx="8638444" cy="5370701"/>
          </a:xfrm>
          <a:prstGeom prst="rect">
            <a:avLst/>
          </a:prstGeom>
          <a:noFill/>
        </p:spPr>
        <p:txBody>
          <a:bodyPr wrap="square" rtlCol="0">
            <a:spAutoFit/>
          </a:bodyPr>
          <a:lstStyle/>
          <a:p>
            <a:r>
              <a:rPr lang="en-US" sz="2150" dirty="0"/>
              <a:t>(A) </a:t>
            </a:r>
            <a:r>
              <a:rPr lang="en-US" sz="2150" b="1" dirty="0"/>
              <a:t>Jump Event</a:t>
            </a:r>
            <a:r>
              <a:rPr lang="en-US" sz="2150" dirty="0"/>
              <a:t>. Re-ride shall be taken:</a:t>
            </a:r>
          </a:p>
          <a:p>
            <a:r>
              <a:rPr lang="en-US" sz="2150" dirty="0"/>
              <a:t>	(1) </a:t>
            </a:r>
            <a:r>
              <a:rPr lang="en-US" sz="2150" b="1" dirty="0"/>
              <a:t>Immediately</a:t>
            </a:r>
            <a:r>
              <a:rPr lang="en-US" sz="2150" dirty="0"/>
              <a:t>. If a single re-ride is granted for other than 	temporary incapacitation, that re-ride shall be taken immediately. </a:t>
            </a:r>
          </a:p>
          <a:p>
            <a:r>
              <a:rPr lang="en-US" sz="2150" dirty="0"/>
              <a:t>	(2) </a:t>
            </a:r>
            <a:r>
              <a:rPr lang="en-US" sz="2150" b="1" dirty="0"/>
              <a:t>Five-Minute Rest</a:t>
            </a:r>
            <a:r>
              <a:rPr lang="en-US" sz="2150" dirty="0"/>
              <a:t>. If more than one re-ride is taken in any series, 	the skier shall have the option of a five-minute rest before 	recommencing his turn in accordance with 1205 (A).</a:t>
            </a:r>
          </a:p>
          <a:p>
            <a:r>
              <a:rPr lang="en-US" sz="2150" dirty="0"/>
              <a:t>(B) </a:t>
            </a:r>
            <a:r>
              <a:rPr lang="en-US" sz="2150" b="1" dirty="0"/>
              <a:t>Slalom and Trick Event</a:t>
            </a:r>
            <a:r>
              <a:rPr lang="en-US" sz="2150" dirty="0">
                <a:solidFill>
                  <a:srgbClr val="0070C0"/>
                </a:solidFill>
              </a:rPr>
              <a:t>.</a:t>
            </a:r>
            <a:r>
              <a:rPr lang="en-US" sz="2150" dirty="0"/>
              <a:t> If a re-ride is granted for other than temporary incapacitation, that re-ride shall be taken either immediately or the skier may elect a five-minute rest period permitted in accordance with 1205(B). If the skier has elected the option of a 5-minute rest period the next skier in order shall ski, and the re-ride shall be taken at the conclusion of the skier’s turn during which the 5-minute rest period expires.</a:t>
            </a:r>
          </a:p>
          <a:p>
            <a:r>
              <a:rPr lang="en-US" sz="2150" i="1" dirty="0"/>
              <a:t>Note: See 1206 if skier becomes temporarily incapacitated.</a:t>
            </a:r>
            <a:endParaRPr lang="en-US" sz="2150" dirty="0"/>
          </a:p>
          <a:p>
            <a:r>
              <a:rPr lang="en-US" sz="2150" b="1" i="1" dirty="0"/>
              <a:t>	 </a:t>
            </a:r>
            <a:endParaRPr lang="en-US" sz="2150" b="1" dirty="0"/>
          </a:p>
          <a:p>
            <a:r>
              <a:rPr lang="en-US" sz="2400" b="1" dirty="0"/>
              <a:t>		</a:t>
            </a:r>
            <a:endParaRPr lang="en-US" dirty="0"/>
          </a:p>
          <a:p>
            <a:endParaRPr lang="en-US" dirty="0"/>
          </a:p>
        </p:txBody>
      </p:sp>
      <p:sp>
        <p:nvSpPr>
          <p:cNvPr id="4" name="Slide Number Placeholder 3">
            <a:extLst>
              <a:ext uri="{FF2B5EF4-FFF2-40B4-BE49-F238E27FC236}">
                <a16:creationId xmlns:a16="http://schemas.microsoft.com/office/drawing/2014/main" id="{53D61F3D-32FE-4807-BBD9-B74E044B2AE5}"/>
              </a:ext>
            </a:extLst>
          </p:cNvPr>
          <p:cNvSpPr>
            <a:spLocks noGrp="1"/>
          </p:cNvSpPr>
          <p:nvPr>
            <p:ph type="sldNum" sz="quarter" idx="12"/>
          </p:nvPr>
        </p:nvSpPr>
        <p:spPr/>
        <p:txBody>
          <a:bodyPr/>
          <a:lstStyle/>
          <a:p>
            <a:fld id="{CF2B0F4C-37A1-4503-98F7-8A7F21577811}" type="slidenum">
              <a:rPr lang="en-US" smtClean="0"/>
              <a:pPr/>
              <a:t>50</a:t>
            </a:fld>
            <a:endParaRPr lang="en-US"/>
          </a:p>
        </p:txBody>
      </p:sp>
    </p:spTree>
    <p:extLst>
      <p:ext uri="{BB962C8B-B14F-4D97-AF65-F5344CB8AC3E}">
        <p14:creationId xmlns:p14="http://schemas.microsoft.com/office/powerpoint/2010/main" val="1650056306"/>
      </p:ext>
    </p:extLst>
  </p:cSld>
  <p:clrMapOvr>
    <a:masterClrMapping/>
  </p:clrMapOvr>
  <p:transition spd="slow">
    <p:fade/>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725" y="323385"/>
            <a:ext cx="8926551" cy="6367347"/>
          </a:xfrm>
          <a:prstGeom prst="rect">
            <a:avLst/>
          </a:prstGeom>
          <a:solidFill>
            <a:schemeClr val="bg1"/>
          </a:solidFill>
          <a:ln w="25400">
            <a:solidFill>
              <a:srgbClr val="99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zzzz</a:t>
            </a:r>
          </a:p>
        </p:txBody>
      </p:sp>
      <p:sp>
        <p:nvSpPr>
          <p:cNvPr id="9" name="Rectangle 8"/>
          <p:cNvSpPr/>
          <p:nvPr/>
        </p:nvSpPr>
        <p:spPr>
          <a:xfrm>
            <a:off x="0" y="5206"/>
            <a:ext cx="9144000" cy="1334276"/>
          </a:xfrm>
          <a:prstGeom prst="rect">
            <a:avLst/>
          </a:prstGeom>
          <a:solidFill>
            <a:schemeClr val="tx1">
              <a:lumMod val="65000"/>
              <a:lumOff val="35000"/>
            </a:schemeClr>
          </a:solidFill>
          <a:ln>
            <a:solidFill>
              <a:schemeClr val="tx1">
                <a:lumMod val="65000"/>
                <a:lumOff val="35000"/>
              </a:schemeClr>
            </a:solidFill>
          </a:ln>
          <a:effectLst>
            <a:outerShdw blurRad="76200" dir="18900000" sy="23000" kx="-1200000" algn="bl" rotWithShape="0">
              <a:prstClr val="black">
                <a:alpha val="20000"/>
              </a:prstClr>
            </a:outerShdw>
            <a:reflection blurRad="254000" stA="42000" endPos="23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90000"/>
              </a:lnSpc>
              <a:spcBef>
                <a:spcPct val="0"/>
              </a:spcBef>
              <a:defRPr/>
            </a:pPr>
            <a:endParaRPr lang="en-US" sz="6600" dirty="0">
              <a:solidFill>
                <a:schemeClr val="bg1"/>
              </a:solidFill>
              <a:latin typeface="Adobe Caslon Pro" pitchFamily="18" charset="0"/>
            </a:endParaRPr>
          </a:p>
        </p:txBody>
      </p:sp>
      <p:sp>
        <p:nvSpPr>
          <p:cNvPr id="12" name="Title 2"/>
          <p:cNvSpPr txBox="1">
            <a:spLocks/>
          </p:cNvSpPr>
          <p:nvPr/>
        </p:nvSpPr>
        <p:spPr>
          <a:xfrm>
            <a:off x="206297" y="169221"/>
            <a:ext cx="6858000" cy="1103255"/>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sz="5400" b="0" i="0" u="none" strike="noStrike" kern="1200" cap="none" spc="0" normalizeH="0" baseline="0" noProof="0" dirty="0">
              <a:ln>
                <a:noFill/>
              </a:ln>
              <a:solidFill>
                <a:schemeClr val="bg1"/>
              </a:solidFill>
              <a:effectLst/>
              <a:uLnTx/>
              <a:uFillTx/>
              <a:latin typeface="Adobe Caslon Pro" pitchFamily="18" charset="0"/>
              <a:ea typeface="+mj-ea"/>
              <a:cs typeface="+mj-cs"/>
            </a:endParaRPr>
          </a:p>
        </p:txBody>
      </p:sp>
      <p:pic>
        <p:nvPicPr>
          <p:cNvPr id="10" name="Picture 6" descr="C:\Users\Richard\Documents\100MYDOCS\Water Ski\WBC\LOGOS\WBC_LOG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6298" y="5883708"/>
            <a:ext cx="1300769" cy="6910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108725" y="300733"/>
            <a:ext cx="8678727" cy="840230"/>
          </a:xfrm>
          <a:prstGeom prst="rect">
            <a:avLst/>
          </a:prstGeom>
          <a:noFill/>
        </p:spPr>
        <p:txBody>
          <a:bodyPr wrap="square" rtlCol="0">
            <a:spAutoFit/>
          </a:bodyPr>
          <a:lstStyle/>
          <a:p>
            <a:pPr lvl="0">
              <a:lnSpc>
                <a:spcPct val="90000"/>
              </a:lnSpc>
              <a:spcBef>
                <a:spcPct val="0"/>
              </a:spcBef>
              <a:defRPr/>
            </a:pPr>
            <a:r>
              <a:rPr lang="en-US" sz="5400" b="1" dirty="0">
                <a:solidFill>
                  <a:schemeClr val="bg1"/>
                </a:solidFill>
              </a:rPr>
              <a:t>1006: Re-Ride Options - Tricks</a:t>
            </a:r>
            <a:endParaRPr lang="en-US" sz="5400" dirty="0">
              <a:solidFill>
                <a:schemeClr val="bg1"/>
              </a:solidFill>
              <a:latin typeface="Adobe Caslon Pro" pitchFamily="18" charset="0"/>
            </a:endParaRPr>
          </a:p>
        </p:txBody>
      </p:sp>
      <p:sp>
        <p:nvSpPr>
          <p:cNvPr id="3" name="TextBox 2"/>
          <p:cNvSpPr txBox="1"/>
          <p:nvPr/>
        </p:nvSpPr>
        <p:spPr>
          <a:xfrm>
            <a:off x="447261" y="1828800"/>
            <a:ext cx="8010939" cy="3693319"/>
          </a:xfrm>
          <a:prstGeom prst="rect">
            <a:avLst/>
          </a:prstGeom>
          <a:noFill/>
        </p:spPr>
        <p:txBody>
          <a:bodyPr wrap="square" rtlCol="0">
            <a:spAutoFit/>
          </a:bodyPr>
          <a:lstStyle/>
          <a:p>
            <a:r>
              <a:rPr lang="en-US" sz="2400" dirty="0"/>
              <a:t>(A) </a:t>
            </a:r>
            <a:r>
              <a:rPr lang="en-US" sz="2400" b="1" dirty="0">
                <a:solidFill>
                  <a:srgbClr val="0070C0"/>
                </a:solidFill>
              </a:rPr>
              <a:t>Start Trick</a:t>
            </a:r>
            <a:r>
              <a:rPr lang="en-US" sz="2400" dirty="0"/>
              <a:t>. In the event of a re-ride during the start trick portion of the pass, the skier shall have the option of:</a:t>
            </a:r>
          </a:p>
          <a:p>
            <a:r>
              <a:rPr lang="en-US" sz="2400" dirty="0"/>
              <a:t>	(1) </a:t>
            </a:r>
            <a:r>
              <a:rPr lang="en-US" sz="2400" b="1" dirty="0"/>
              <a:t>Repeat Start Trick Only</a:t>
            </a:r>
            <a:r>
              <a:rPr lang="en-US" sz="2400" dirty="0"/>
              <a:t>. Repeating the start trick 	while retaining the pass tricks scored during the 	affected pass, or:</a:t>
            </a:r>
          </a:p>
          <a:p>
            <a:r>
              <a:rPr lang="en-US" sz="2400" dirty="0"/>
              <a:t>	(2) </a:t>
            </a:r>
            <a:r>
              <a:rPr lang="en-US" sz="2400" b="1" dirty="0"/>
              <a:t>Repeat Start and Trick Pass</a:t>
            </a:r>
            <a:r>
              <a:rPr lang="en-US" sz="2400" dirty="0"/>
              <a:t>. The entire pass for 	which the re-ride is given shall be annulled and scoring 	for the re-ride shall comprise the start trick and the 	pass tricks made in the 15 seconds of the re-ride pass.</a:t>
            </a:r>
          </a:p>
          <a:p>
            <a:endParaRPr lang="en-US" dirty="0"/>
          </a:p>
        </p:txBody>
      </p:sp>
      <p:sp>
        <p:nvSpPr>
          <p:cNvPr id="4" name="Slide Number Placeholder 3">
            <a:extLst>
              <a:ext uri="{FF2B5EF4-FFF2-40B4-BE49-F238E27FC236}">
                <a16:creationId xmlns:a16="http://schemas.microsoft.com/office/drawing/2014/main" id="{8AAFCA6E-0EAA-461B-93D0-5AF98E29B013}"/>
              </a:ext>
            </a:extLst>
          </p:cNvPr>
          <p:cNvSpPr>
            <a:spLocks noGrp="1"/>
          </p:cNvSpPr>
          <p:nvPr>
            <p:ph type="sldNum" sz="quarter" idx="12"/>
          </p:nvPr>
        </p:nvSpPr>
        <p:spPr/>
        <p:txBody>
          <a:bodyPr/>
          <a:lstStyle/>
          <a:p>
            <a:fld id="{CF2B0F4C-37A1-4503-98F7-8A7F21577811}" type="slidenum">
              <a:rPr lang="en-US" smtClean="0"/>
              <a:pPr/>
              <a:t>51</a:t>
            </a:fld>
            <a:endParaRPr lang="en-US"/>
          </a:p>
        </p:txBody>
      </p:sp>
    </p:spTree>
    <p:extLst>
      <p:ext uri="{BB962C8B-B14F-4D97-AF65-F5344CB8AC3E}">
        <p14:creationId xmlns:p14="http://schemas.microsoft.com/office/powerpoint/2010/main" val="1025530718"/>
      </p:ext>
    </p:extLst>
  </p:cSld>
  <p:clrMapOvr>
    <a:masterClrMapping/>
  </p:clrMapOvr>
  <p:transition spd="slow">
    <p:fade/>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725" y="323385"/>
            <a:ext cx="8926551" cy="6367347"/>
          </a:xfrm>
          <a:prstGeom prst="rect">
            <a:avLst/>
          </a:prstGeom>
          <a:solidFill>
            <a:schemeClr val="bg1"/>
          </a:solidFill>
          <a:ln w="25400">
            <a:solidFill>
              <a:srgbClr val="99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zzzz</a:t>
            </a:r>
          </a:p>
        </p:txBody>
      </p:sp>
      <p:sp>
        <p:nvSpPr>
          <p:cNvPr id="9" name="Rectangle 8"/>
          <p:cNvSpPr/>
          <p:nvPr/>
        </p:nvSpPr>
        <p:spPr>
          <a:xfrm>
            <a:off x="0" y="5206"/>
            <a:ext cx="9144000" cy="1334276"/>
          </a:xfrm>
          <a:prstGeom prst="rect">
            <a:avLst/>
          </a:prstGeom>
          <a:solidFill>
            <a:schemeClr val="tx1">
              <a:lumMod val="65000"/>
              <a:lumOff val="35000"/>
            </a:schemeClr>
          </a:solidFill>
          <a:ln>
            <a:solidFill>
              <a:schemeClr val="tx1">
                <a:lumMod val="65000"/>
                <a:lumOff val="35000"/>
              </a:schemeClr>
            </a:solidFill>
          </a:ln>
          <a:effectLst>
            <a:outerShdw blurRad="76200" dir="18900000" sy="23000" kx="-1200000" algn="bl" rotWithShape="0">
              <a:prstClr val="black">
                <a:alpha val="20000"/>
              </a:prstClr>
            </a:outerShdw>
            <a:reflection blurRad="254000" stA="42000" endPos="23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90000"/>
              </a:lnSpc>
              <a:spcBef>
                <a:spcPct val="0"/>
              </a:spcBef>
              <a:defRPr/>
            </a:pPr>
            <a:endParaRPr lang="en-US" sz="6600" dirty="0">
              <a:solidFill>
                <a:schemeClr val="bg1"/>
              </a:solidFill>
              <a:latin typeface="Adobe Caslon Pro" pitchFamily="18" charset="0"/>
            </a:endParaRPr>
          </a:p>
        </p:txBody>
      </p:sp>
      <p:sp>
        <p:nvSpPr>
          <p:cNvPr id="12" name="Title 2"/>
          <p:cNvSpPr txBox="1">
            <a:spLocks/>
          </p:cNvSpPr>
          <p:nvPr/>
        </p:nvSpPr>
        <p:spPr>
          <a:xfrm>
            <a:off x="206297" y="169221"/>
            <a:ext cx="6858000" cy="1103255"/>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sz="5400" b="0" i="0" u="none" strike="noStrike" kern="1200" cap="none" spc="0" normalizeH="0" baseline="0" noProof="0" dirty="0">
              <a:ln>
                <a:noFill/>
              </a:ln>
              <a:solidFill>
                <a:schemeClr val="bg1"/>
              </a:solidFill>
              <a:effectLst/>
              <a:uLnTx/>
              <a:uFillTx/>
              <a:latin typeface="Adobe Caslon Pro" pitchFamily="18" charset="0"/>
              <a:ea typeface="+mj-ea"/>
              <a:cs typeface="+mj-cs"/>
            </a:endParaRPr>
          </a:p>
        </p:txBody>
      </p:sp>
      <p:pic>
        <p:nvPicPr>
          <p:cNvPr id="10" name="Picture 6" descr="C:\Users\Richard\Documents\100MYDOCS\Water Ski\WBC\LOGOS\WBC_LOG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6298" y="5883708"/>
            <a:ext cx="1300769" cy="6910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108725" y="300733"/>
            <a:ext cx="8678727" cy="1588127"/>
          </a:xfrm>
          <a:prstGeom prst="rect">
            <a:avLst/>
          </a:prstGeom>
          <a:noFill/>
        </p:spPr>
        <p:txBody>
          <a:bodyPr wrap="square" rtlCol="0">
            <a:spAutoFit/>
          </a:bodyPr>
          <a:lstStyle/>
          <a:p>
            <a:pPr>
              <a:lnSpc>
                <a:spcPct val="90000"/>
              </a:lnSpc>
              <a:spcBef>
                <a:spcPct val="0"/>
              </a:spcBef>
              <a:defRPr/>
            </a:pPr>
            <a:r>
              <a:rPr lang="en-US" sz="5400" b="1" dirty="0">
                <a:solidFill>
                  <a:schemeClr val="bg1"/>
                </a:solidFill>
              </a:rPr>
              <a:t>1006: Re-Ride Options - Tricks</a:t>
            </a:r>
            <a:endParaRPr lang="en-US" sz="5400" dirty="0">
              <a:solidFill>
                <a:schemeClr val="bg1"/>
              </a:solidFill>
              <a:latin typeface="Adobe Caslon Pro" pitchFamily="18" charset="0"/>
            </a:endParaRPr>
          </a:p>
          <a:p>
            <a:pPr lvl="0">
              <a:lnSpc>
                <a:spcPct val="90000"/>
              </a:lnSpc>
              <a:spcBef>
                <a:spcPct val="0"/>
              </a:spcBef>
              <a:defRPr/>
            </a:pPr>
            <a:endParaRPr lang="en-US" sz="5400" dirty="0">
              <a:solidFill>
                <a:schemeClr val="bg1"/>
              </a:solidFill>
              <a:latin typeface="Adobe Caslon Pro" pitchFamily="18" charset="0"/>
            </a:endParaRPr>
          </a:p>
        </p:txBody>
      </p:sp>
      <p:sp>
        <p:nvSpPr>
          <p:cNvPr id="3" name="TextBox 2"/>
          <p:cNvSpPr txBox="1"/>
          <p:nvPr/>
        </p:nvSpPr>
        <p:spPr>
          <a:xfrm>
            <a:off x="108724" y="1416880"/>
            <a:ext cx="8926551" cy="5001369"/>
          </a:xfrm>
          <a:prstGeom prst="rect">
            <a:avLst/>
          </a:prstGeom>
          <a:noFill/>
        </p:spPr>
        <p:txBody>
          <a:bodyPr wrap="square" rtlCol="0">
            <a:spAutoFit/>
          </a:bodyPr>
          <a:lstStyle/>
          <a:p>
            <a:r>
              <a:rPr lang="en-US" sz="2100" dirty="0"/>
              <a:t>(B) </a:t>
            </a:r>
            <a:r>
              <a:rPr lang="en-US" sz="2100" b="1" dirty="0"/>
              <a:t>Pass Trick</a:t>
            </a:r>
            <a:r>
              <a:rPr lang="en-US" sz="2100" dirty="0"/>
              <a:t>. In the event of a re-ride during the pass tricks portion of the pass:</a:t>
            </a:r>
          </a:p>
          <a:p>
            <a:r>
              <a:rPr lang="en-US" sz="2100" dirty="0"/>
              <a:t>	(1) </a:t>
            </a:r>
            <a:r>
              <a:rPr lang="en-US" sz="2100" b="1" dirty="0"/>
              <a:t>Annulled Pass</a:t>
            </a:r>
            <a:r>
              <a:rPr lang="en-US" sz="2100" dirty="0"/>
              <a:t>. The 15-second pass score of the affected pass shall 	be annulled.</a:t>
            </a:r>
          </a:p>
          <a:p>
            <a:r>
              <a:rPr lang="en-US" sz="2100" dirty="0"/>
              <a:t>	(2) </a:t>
            </a:r>
            <a:r>
              <a:rPr lang="en-US" sz="2100" b="1" dirty="0"/>
              <a:t>Start Trick</a:t>
            </a:r>
            <a:r>
              <a:rPr lang="en-US" sz="2100" dirty="0"/>
              <a:t>. Any start trick on the affected pass, whether successful 	or unsuccessful, shall stand and be carried forward as the start trick 	score for the re-ride of that pass. On the re-ride, the skier is permitted 	to attain BSP by any start trick listed in 604 that he chooses, but that 	start shall not count for scoring purposes.</a:t>
            </a:r>
          </a:p>
          <a:p>
            <a:r>
              <a:rPr lang="en-US" sz="2100" dirty="0"/>
              <a:t>	(3) </a:t>
            </a:r>
            <a:r>
              <a:rPr lang="en-US" sz="2100" b="1" dirty="0"/>
              <a:t>Scoring</a:t>
            </a:r>
            <a:r>
              <a:rPr lang="en-US" sz="2100" dirty="0"/>
              <a:t>. Scoring for the re-ride shall comprise pass tricks made in the 	15 seconds of the re-ride pass plus the start trick score carried forward 	from the affected pass.</a:t>
            </a:r>
          </a:p>
          <a:p>
            <a:r>
              <a:rPr lang="en-US" sz="2100" b="1" dirty="0"/>
              <a:t>It is not mandatory that the skier repeat the same start. The skier may change their instructions as well as start method on any re-ride</a:t>
            </a:r>
            <a:r>
              <a:rPr lang="en-US" sz="2100" dirty="0"/>
              <a:t>.</a:t>
            </a:r>
          </a:p>
          <a:p>
            <a:r>
              <a:rPr lang="en-US" sz="2200" dirty="0"/>
              <a:t> </a:t>
            </a:r>
          </a:p>
          <a:p>
            <a:r>
              <a:rPr lang="en-US" sz="2400" b="1" dirty="0"/>
              <a:t>		</a:t>
            </a:r>
            <a:endParaRPr lang="en-US" dirty="0"/>
          </a:p>
        </p:txBody>
      </p:sp>
      <p:sp>
        <p:nvSpPr>
          <p:cNvPr id="4" name="Slide Number Placeholder 3">
            <a:extLst>
              <a:ext uri="{FF2B5EF4-FFF2-40B4-BE49-F238E27FC236}">
                <a16:creationId xmlns:a16="http://schemas.microsoft.com/office/drawing/2014/main" id="{0A1A6094-43F9-4870-A214-7490E9916E16}"/>
              </a:ext>
            </a:extLst>
          </p:cNvPr>
          <p:cNvSpPr>
            <a:spLocks noGrp="1"/>
          </p:cNvSpPr>
          <p:nvPr>
            <p:ph type="sldNum" sz="quarter" idx="12"/>
          </p:nvPr>
        </p:nvSpPr>
        <p:spPr/>
        <p:txBody>
          <a:bodyPr/>
          <a:lstStyle/>
          <a:p>
            <a:fld id="{CF2B0F4C-37A1-4503-98F7-8A7F21577811}" type="slidenum">
              <a:rPr lang="en-US" smtClean="0"/>
              <a:pPr/>
              <a:t>52</a:t>
            </a:fld>
            <a:endParaRPr lang="en-US"/>
          </a:p>
        </p:txBody>
      </p:sp>
    </p:spTree>
    <p:extLst>
      <p:ext uri="{BB962C8B-B14F-4D97-AF65-F5344CB8AC3E}">
        <p14:creationId xmlns:p14="http://schemas.microsoft.com/office/powerpoint/2010/main" val="3162610366"/>
      </p:ext>
    </p:extLst>
  </p:cSld>
  <p:clrMapOvr>
    <a:masterClrMapping/>
  </p:clrMapOvr>
  <p:transition spd="slow">
    <p:fade/>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725" y="323385"/>
            <a:ext cx="8926551" cy="6367347"/>
          </a:xfrm>
          <a:prstGeom prst="rect">
            <a:avLst/>
          </a:prstGeom>
          <a:solidFill>
            <a:schemeClr val="bg1"/>
          </a:solidFill>
          <a:ln w="25400">
            <a:solidFill>
              <a:srgbClr val="99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zzzz</a:t>
            </a:r>
          </a:p>
        </p:txBody>
      </p:sp>
      <p:sp>
        <p:nvSpPr>
          <p:cNvPr id="9" name="Rectangle 8"/>
          <p:cNvSpPr/>
          <p:nvPr/>
        </p:nvSpPr>
        <p:spPr>
          <a:xfrm>
            <a:off x="0" y="5206"/>
            <a:ext cx="9144000" cy="1334276"/>
          </a:xfrm>
          <a:prstGeom prst="rect">
            <a:avLst/>
          </a:prstGeom>
          <a:solidFill>
            <a:schemeClr val="tx1">
              <a:lumMod val="65000"/>
              <a:lumOff val="35000"/>
            </a:schemeClr>
          </a:solidFill>
          <a:ln>
            <a:solidFill>
              <a:schemeClr val="tx1">
                <a:lumMod val="65000"/>
                <a:lumOff val="35000"/>
              </a:schemeClr>
            </a:solidFill>
          </a:ln>
          <a:effectLst>
            <a:outerShdw blurRad="76200" dir="18900000" sy="23000" kx="-1200000" algn="bl" rotWithShape="0">
              <a:prstClr val="black">
                <a:alpha val="20000"/>
              </a:prstClr>
            </a:outerShdw>
            <a:reflection blurRad="254000" stA="42000" endPos="23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90000"/>
              </a:lnSpc>
              <a:spcBef>
                <a:spcPct val="0"/>
              </a:spcBef>
              <a:defRPr/>
            </a:pPr>
            <a:endParaRPr lang="en-US" sz="6600" dirty="0">
              <a:solidFill>
                <a:schemeClr val="bg1"/>
              </a:solidFill>
              <a:latin typeface="Adobe Caslon Pro" pitchFamily="18" charset="0"/>
            </a:endParaRPr>
          </a:p>
        </p:txBody>
      </p:sp>
      <p:sp>
        <p:nvSpPr>
          <p:cNvPr id="12" name="Title 2"/>
          <p:cNvSpPr txBox="1">
            <a:spLocks/>
          </p:cNvSpPr>
          <p:nvPr/>
        </p:nvSpPr>
        <p:spPr>
          <a:xfrm>
            <a:off x="206297" y="169221"/>
            <a:ext cx="6858000" cy="1103255"/>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sz="5400" b="0" i="0" u="none" strike="noStrike" kern="1200" cap="none" spc="0" normalizeH="0" baseline="0" noProof="0" dirty="0">
              <a:ln>
                <a:noFill/>
              </a:ln>
              <a:solidFill>
                <a:schemeClr val="bg1"/>
              </a:solidFill>
              <a:effectLst/>
              <a:uLnTx/>
              <a:uFillTx/>
              <a:latin typeface="Adobe Caslon Pro" pitchFamily="18" charset="0"/>
              <a:ea typeface="+mj-ea"/>
              <a:cs typeface="+mj-cs"/>
            </a:endParaRPr>
          </a:p>
        </p:txBody>
      </p:sp>
      <p:pic>
        <p:nvPicPr>
          <p:cNvPr id="10" name="Picture 6" descr="C:\Users\Richard\Documents\100MYDOCS\Water Ski\WBC\LOGOS\WBC_LOG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6298" y="5883708"/>
            <a:ext cx="1300769" cy="6910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356548" y="300733"/>
            <a:ext cx="8430904" cy="840230"/>
          </a:xfrm>
          <a:prstGeom prst="rect">
            <a:avLst/>
          </a:prstGeom>
          <a:noFill/>
        </p:spPr>
        <p:txBody>
          <a:bodyPr wrap="square" rtlCol="0">
            <a:spAutoFit/>
          </a:bodyPr>
          <a:lstStyle/>
          <a:p>
            <a:pPr lvl="0">
              <a:lnSpc>
                <a:spcPct val="90000"/>
              </a:lnSpc>
              <a:spcBef>
                <a:spcPct val="0"/>
              </a:spcBef>
              <a:defRPr/>
            </a:pPr>
            <a:r>
              <a:rPr lang="en-US" sz="5400" b="1" dirty="0">
                <a:solidFill>
                  <a:schemeClr val="bg1"/>
                </a:solidFill>
              </a:rPr>
              <a:t>1007: Skier’s Equipment</a:t>
            </a:r>
            <a:endParaRPr lang="en-US" sz="5400" dirty="0">
              <a:solidFill>
                <a:schemeClr val="bg1"/>
              </a:solidFill>
              <a:latin typeface="Adobe Caslon Pro" pitchFamily="18" charset="0"/>
            </a:endParaRPr>
          </a:p>
        </p:txBody>
      </p:sp>
      <p:sp>
        <p:nvSpPr>
          <p:cNvPr id="3" name="TextBox 2"/>
          <p:cNvSpPr txBox="1"/>
          <p:nvPr/>
        </p:nvSpPr>
        <p:spPr>
          <a:xfrm>
            <a:off x="206297" y="1513143"/>
            <a:ext cx="8684796" cy="1938992"/>
          </a:xfrm>
          <a:prstGeom prst="rect">
            <a:avLst/>
          </a:prstGeom>
          <a:noFill/>
        </p:spPr>
        <p:txBody>
          <a:bodyPr wrap="square" rtlCol="0">
            <a:spAutoFit/>
          </a:bodyPr>
          <a:lstStyle/>
          <a:p>
            <a:r>
              <a:rPr lang="en-US" sz="2400" dirty="0"/>
              <a:t>Failure of a skier in the trick event to ensure their equipment is in the towboat for the second pass shall never be grounds for a re-ride.</a:t>
            </a:r>
            <a:br>
              <a:rPr lang="en-US" sz="2400" dirty="0"/>
            </a:br>
            <a:br>
              <a:rPr lang="en-US" sz="2400" b="1" dirty="0"/>
            </a:br>
            <a:r>
              <a:rPr lang="en-US" sz="2400" b="1" dirty="0"/>
              <a:t>It is the skier's responsibility to ensure that the boat crew has accepted any equipment for the second pass. </a:t>
            </a:r>
          </a:p>
        </p:txBody>
      </p:sp>
      <p:sp>
        <p:nvSpPr>
          <p:cNvPr id="4" name="Slide Number Placeholder 3">
            <a:extLst>
              <a:ext uri="{FF2B5EF4-FFF2-40B4-BE49-F238E27FC236}">
                <a16:creationId xmlns:a16="http://schemas.microsoft.com/office/drawing/2014/main" id="{936ED6B6-6AA8-44C5-8DAB-75FF22C4B26B}"/>
              </a:ext>
            </a:extLst>
          </p:cNvPr>
          <p:cNvSpPr>
            <a:spLocks noGrp="1"/>
          </p:cNvSpPr>
          <p:nvPr>
            <p:ph type="sldNum" sz="quarter" idx="12"/>
          </p:nvPr>
        </p:nvSpPr>
        <p:spPr/>
        <p:txBody>
          <a:bodyPr/>
          <a:lstStyle/>
          <a:p>
            <a:fld id="{CF2B0F4C-37A1-4503-98F7-8A7F21577811}" type="slidenum">
              <a:rPr lang="en-US" smtClean="0"/>
              <a:pPr/>
              <a:t>53</a:t>
            </a:fld>
            <a:endParaRPr lang="en-US"/>
          </a:p>
        </p:txBody>
      </p:sp>
    </p:spTree>
    <p:extLst>
      <p:ext uri="{BB962C8B-B14F-4D97-AF65-F5344CB8AC3E}">
        <p14:creationId xmlns:p14="http://schemas.microsoft.com/office/powerpoint/2010/main" val="3901821579"/>
      </p:ext>
    </p:extLst>
  </p:cSld>
  <p:clrMapOvr>
    <a:masterClrMapping/>
  </p:clrMapOvr>
  <p:transition spd="slow">
    <p:fade/>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725" y="323385"/>
            <a:ext cx="8926551" cy="6367347"/>
          </a:xfrm>
          <a:prstGeom prst="rect">
            <a:avLst/>
          </a:prstGeom>
          <a:solidFill>
            <a:schemeClr val="bg1"/>
          </a:solidFill>
          <a:ln w="25400">
            <a:solidFill>
              <a:srgbClr val="99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zzzz</a:t>
            </a:r>
          </a:p>
        </p:txBody>
      </p:sp>
      <p:sp>
        <p:nvSpPr>
          <p:cNvPr id="9" name="Rectangle 8"/>
          <p:cNvSpPr/>
          <p:nvPr/>
        </p:nvSpPr>
        <p:spPr>
          <a:xfrm>
            <a:off x="0" y="5206"/>
            <a:ext cx="9144000" cy="1334276"/>
          </a:xfrm>
          <a:prstGeom prst="rect">
            <a:avLst/>
          </a:prstGeom>
          <a:solidFill>
            <a:schemeClr val="tx1">
              <a:lumMod val="65000"/>
              <a:lumOff val="35000"/>
            </a:schemeClr>
          </a:solidFill>
          <a:ln>
            <a:solidFill>
              <a:schemeClr val="tx1">
                <a:lumMod val="65000"/>
                <a:lumOff val="35000"/>
              </a:schemeClr>
            </a:solidFill>
          </a:ln>
          <a:effectLst>
            <a:outerShdw blurRad="76200" dir="18900000" sy="23000" kx="-1200000" algn="bl" rotWithShape="0">
              <a:prstClr val="black">
                <a:alpha val="20000"/>
              </a:prstClr>
            </a:outerShdw>
            <a:reflection blurRad="254000" stA="42000" endPos="23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90000"/>
              </a:lnSpc>
              <a:spcBef>
                <a:spcPct val="0"/>
              </a:spcBef>
              <a:defRPr/>
            </a:pPr>
            <a:endParaRPr lang="en-US" sz="6600" dirty="0">
              <a:solidFill>
                <a:schemeClr val="bg1"/>
              </a:solidFill>
              <a:latin typeface="Adobe Caslon Pro" pitchFamily="18" charset="0"/>
            </a:endParaRPr>
          </a:p>
        </p:txBody>
      </p:sp>
      <p:sp>
        <p:nvSpPr>
          <p:cNvPr id="12" name="Title 2"/>
          <p:cNvSpPr txBox="1">
            <a:spLocks/>
          </p:cNvSpPr>
          <p:nvPr/>
        </p:nvSpPr>
        <p:spPr>
          <a:xfrm>
            <a:off x="206297" y="169221"/>
            <a:ext cx="6858000" cy="1103255"/>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sz="5400" b="0" i="0" u="none" strike="noStrike" kern="1200" cap="none" spc="0" normalizeH="0" baseline="0" noProof="0" dirty="0">
              <a:ln>
                <a:noFill/>
              </a:ln>
              <a:solidFill>
                <a:schemeClr val="bg1"/>
              </a:solidFill>
              <a:effectLst/>
              <a:uLnTx/>
              <a:uFillTx/>
              <a:latin typeface="Adobe Caslon Pro" pitchFamily="18" charset="0"/>
              <a:ea typeface="+mj-ea"/>
              <a:cs typeface="+mj-cs"/>
            </a:endParaRPr>
          </a:p>
        </p:txBody>
      </p:sp>
      <p:pic>
        <p:nvPicPr>
          <p:cNvPr id="10" name="Picture 6" descr="C:\Users\Richard\Documents\100MYDOCS\Water Ski\WBC\LOGOS\WBC_LOG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6298" y="5883708"/>
            <a:ext cx="1300769" cy="6910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356548" y="300733"/>
            <a:ext cx="8430904" cy="757130"/>
          </a:xfrm>
          <a:prstGeom prst="rect">
            <a:avLst/>
          </a:prstGeom>
          <a:noFill/>
        </p:spPr>
        <p:txBody>
          <a:bodyPr wrap="square" rtlCol="0">
            <a:spAutoFit/>
          </a:bodyPr>
          <a:lstStyle/>
          <a:p>
            <a:pPr lvl="0">
              <a:lnSpc>
                <a:spcPct val="90000"/>
              </a:lnSpc>
              <a:spcBef>
                <a:spcPct val="0"/>
              </a:spcBef>
              <a:defRPr/>
            </a:pPr>
            <a:r>
              <a:rPr lang="en-US" sz="4800" b="1" dirty="0">
                <a:solidFill>
                  <a:schemeClr val="bg1"/>
                </a:solidFill>
              </a:rPr>
              <a:t>1008: Start and Pass Instructions</a:t>
            </a:r>
            <a:endParaRPr lang="en-US" sz="4800" dirty="0">
              <a:solidFill>
                <a:schemeClr val="bg1"/>
              </a:solidFill>
              <a:latin typeface="Adobe Caslon Pro" pitchFamily="18" charset="0"/>
            </a:endParaRPr>
          </a:p>
        </p:txBody>
      </p:sp>
      <p:sp>
        <p:nvSpPr>
          <p:cNvPr id="3" name="TextBox 2"/>
          <p:cNvSpPr txBox="1"/>
          <p:nvPr/>
        </p:nvSpPr>
        <p:spPr>
          <a:xfrm>
            <a:off x="447261" y="1828800"/>
            <a:ext cx="8010939" cy="2954655"/>
          </a:xfrm>
          <a:prstGeom prst="rect">
            <a:avLst/>
          </a:prstGeom>
          <a:noFill/>
        </p:spPr>
        <p:txBody>
          <a:bodyPr wrap="square" rtlCol="0">
            <a:spAutoFit/>
          </a:bodyPr>
          <a:lstStyle/>
          <a:p>
            <a:r>
              <a:rPr lang="en-US" sz="2400" dirty="0"/>
              <a:t>In the case of a re-ride, the skier’s instructions for the start and/or pass may be different</a:t>
            </a:r>
            <a:r>
              <a:rPr lang="en-US" sz="2400" dirty="0">
                <a:solidFill>
                  <a:srgbClr val="FF0000"/>
                </a:solidFill>
              </a:rPr>
              <a:t> </a:t>
            </a:r>
            <a:r>
              <a:rPr lang="en-US" sz="2400" dirty="0"/>
              <a:t>from those given for the annulled pass.</a:t>
            </a:r>
          </a:p>
          <a:p>
            <a:r>
              <a:rPr lang="en-US" sz="2400" dirty="0"/>
              <a:t> </a:t>
            </a:r>
          </a:p>
          <a:p>
            <a:r>
              <a:rPr lang="en-US" sz="2400" b="1" dirty="0"/>
              <a:t>The skier may change instructions for a re-ride. This applies to a re-ride for the start portion as well as the trick portion or slalom and jump. </a:t>
            </a:r>
          </a:p>
          <a:p>
            <a:endParaRPr lang="en-US" b="1" dirty="0"/>
          </a:p>
        </p:txBody>
      </p:sp>
      <p:sp>
        <p:nvSpPr>
          <p:cNvPr id="4" name="Slide Number Placeholder 3">
            <a:extLst>
              <a:ext uri="{FF2B5EF4-FFF2-40B4-BE49-F238E27FC236}">
                <a16:creationId xmlns:a16="http://schemas.microsoft.com/office/drawing/2014/main" id="{DA89AC05-1753-44F7-90FE-93B00B8E2F0C}"/>
              </a:ext>
            </a:extLst>
          </p:cNvPr>
          <p:cNvSpPr>
            <a:spLocks noGrp="1"/>
          </p:cNvSpPr>
          <p:nvPr>
            <p:ph type="sldNum" sz="quarter" idx="12"/>
          </p:nvPr>
        </p:nvSpPr>
        <p:spPr/>
        <p:txBody>
          <a:bodyPr/>
          <a:lstStyle/>
          <a:p>
            <a:fld id="{CF2B0F4C-37A1-4503-98F7-8A7F21577811}" type="slidenum">
              <a:rPr lang="en-US" smtClean="0"/>
              <a:pPr/>
              <a:t>54</a:t>
            </a:fld>
            <a:endParaRPr lang="en-US"/>
          </a:p>
        </p:txBody>
      </p:sp>
    </p:spTree>
    <p:extLst>
      <p:ext uri="{BB962C8B-B14F-4D97-AF65-F5344CB8AC3E}">
        <p14:creationId xmlns:p14="http://schemas.microsoft.com/office/powerpoint/2010/main" val="1118016463"/>
      </p:ext>
    </p:extLst>
  </p:cSld>
  <p:clrMapOvr>
    <a:masterClrMapping/>
  </p:clrMapOvr>
  <p:transition spd="slow">
    <p:fade/>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725" y="323385"/>
            <a:ext cx="8926551" cy="6367347"/>
          </a:xfrm>
          <a:prstGeom prst="rect">
            <a:avLst/>
          </a:prstGeom>
          <a:solidFill>
            <a:schemeClr val="bg1"/>
          </a:solidFill>
          <a:ln w="25400">
            <a:solidFill>
              <a:srgbClr val="99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zzzz</a:t>
            </a:r>
          </a:p>
        </p:txBody>
      </p:sp>
      <p:sp>
        <p:nvSpPr>
          <p:cNvPr id="9" name="Rectangle 8"/>
          <p:cNvSpPr/>
          <p:nvPr/>
        </p:nvSpPr>
        <p:spPr>
          <a:xfrm>
            <a:off x="0" y="5206"/>
            <a:ext cx="9144000" cy="1334276"/>
          </a:xfrm>
          <a:prstGeom prst="rect">
            <a:avLst/>
          </a:prstGeom>
          <a:solidFill>
            <a:schemeClr val="tx1">
              <a:lumMod val="65000"/>
              <a:lumOff val="35000"/>
            </a:schemeClr>
          </a:solidFill>
          <a:ln>
            <a:solidFill>
              <a:schemeClr val="tx1">
                <a:lumMod val="65000"/>
                <a:lumOff val="35000"/>
              </a:schemeClr>
            </a:solidFill>
          </a:ln>
          <a:effectLst>
            <a:outerShdw blurRad="76200" dir="18900000" sy="23000" kx="-1200000" algn="bl" rotWithShape="0">
              <a:prstClr val="black">
                <a:alpha val="20000"/>
              </a:prstClr>
            </a:outerShdw>
            <a:reflection blurRad="254000" stA="42000" endPos="23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90000"/>
              </a:lnSpc>
              <a:spcBef>
                <a:spcPct val="0"/>
              </a:spcBef>
              <a:defRPr/>
            </a:pPr>
            <a:endParaRPr lang="en-US" sz="6600" dirty="0">
              <a:solidFill>
                <a:schemeClr val="bg1"/>
              </a:solidFill>
              <a:latin typeface="Adobe Caslon Pro" pitchFamily="18" charset="0"/>
            </a:endParaRPr>
          </a:p>
        </p:txBody>
      </p:sp>
      <p:sp>
        <p:nvSpPr>
          <p:cNvPr id="12" name="Title 2"/>
          <p:cNvSpPr txBox="1">
            <a:spLocks/>
          </p:cNvSpPr>
          <p:nvPr/>
        </p:nvSpPr>
        <p:spPr>
          <a:xfrm>
            <a:off x="206297" y="169221"/>
            <a:ext cx="6858000" cy="1103255"/>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sz="5400" b="0" i="0" u="none" strike="noStrike" kern="1200" cap="none" spc="0" normalizeH="0" baseline="0" noProof="0" dirty="0">
              <a:ln>
                <a:noFill/>
              </a:ln>
              <a:solidFill>
                <a:schemeClr val="bg1"/>
              </a:solidFill>
              <a:effectLst/>
              <a:uLnTx/>
              <a:uFillTx/>
              <a:latin typeface="Adobe Caslon Pro" pitchFamily="18" charset="0"/>
              <a:ea typeface="+mj-ea"/>
              <a:cs typeface="+mj-cs"/>
            </a:endParaRPr>
          </a:p>
        </p:txBody>
      </p:sp>
      <p:pic>
        <p:nvPicPr>
          <p:cNvPr id="10" name="Picture 6" descr="C:\Users\Richard\Documents\100MYDOCS\Water Ski\WBC\LOGOS\WBC_LOG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6298" y="5883708"/>
            <a:ext cx="1300769" cy="6910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206297" y="300733"/>
            <a:ext cx="8581155" cy="840230"/>
          </a:xfrm>
          <a:prstGeom prst="rect">
            <a:avLst/>
          </a:prstGeom>
          <a:noFill/>
        </p:spPr>
        <p:txBody>
          <a:bodyPr wrap="square" rtlCol="0">
            <a:spAutoFit/>
          </a:bodyPr>
          <a:lstStyle/>
          <a:p>
            <a:pPr lvl="0">
              <a:lnSpc>
                <a:spcPct val="90000"/>
              </a:lnSpc>
              <a:spcBef>
                <a:spcPct val="0"/>
              </a:spcBef>
              <a:defRPr/>
            </a:pPr>
            <a:r>
              <a:rPr lang="en-US" sz="5400" b="1" dirty="0">
                <a:solidFill>
                  <a:schemeClr val="bg1"/>
                </a:solidFill>
              </a:rPr>
              <a:t>1009: Refusal to Enter Course</a:t>
            </a:r>
            <a:endParaRPr lang="en-US" sz="5400" dirty="0">
              <a:solidFill>
                <a:schemeClr val="bg1"/>
              </a:solidFill>
              <a:latin typeface="Adobe Caslon Pro" pitchFamily="18" charset="0"/>
            </a:endParaRPr>
          </a:p>
        </p:txBody>
      </p:sp>
      <p:sp>
        <p:nvSpPr>
          <p:cNvPr id="3" name="TextBox 2"/>
          <p:cNvSpPr txBox="1"/>
          <p:nvPr/>
        </p:nvSpPr>
        <p:spPr>
          <a:xfrm>
            <a:off x="206297" y="1362134"/>
            <a:ext cx="8838312" cy="3670236"/>
          </a:xfrm>
          <a:prstGeom prst="rect">
            <a:avLst/>
          </a:prstGeom>
          <a:noFill/>
        </p:spPr>
        <p:txBody>
          <a:bodyPr wrap="square" rtlCol="0">
            <a:spAutoFit/>
          </a:bodyPr>
          <a:lstStyle/>
          <a:p>
            <a:r>
              <a:rPr lang="en-US" sz="1950" dirty="0"/>
              <a:t>A competitor is permitted, for reasons acceptable to the Event Judges, to refuse to enter the course in any event and shall do so by throwing the handle into the air.</a:t>
            </a:r>
          </a:p>
          <a:p>
            <a:r>
              <a:rPr lang="en-US" sz="1950" i="1" dirty="0"/>
              <a:t>Note: Re-rides are only given in accordance with the conditions specified in 1003.</a:t>
            </a:r>
            <a:endParaRPr lang="en-US" sz="1950" dirty="0"/>
          </a:p>
          <a:p>
            <a:r>
              <a:rPr lang="en-US" sz="1950" dirty="0"/>
              <a:t> </a:t>
            </a:r>
          </a:p>
          <a:p>
            <a:r>
              <a:rPr lang="en-US" sz="1950" b="1" dirty="0"/>
              <a:t>There will be instances when the safest thing for a skier to do is refuse to enter the course. Floating objects, gusting winds, sun in the jump course, lost contact </a:t>
            </a:r>
            <a:r>
              <a:rPr lang="en-US" sz="1950" b="1" dirty="0" err="1"/>
              <a:t>lense</a:t>
            </a:r>
            <a:r>
              <a:rPr lang="en-US" sz="1950" b="1" dirty="0"/>
              <a:t> are among the reasons a skier will throw the handle. It is up to the judges to decide if the skier was justified in throwing the handle. You should REALLY weigh on the side of the skier if they actually toss the handle prior to the course. It takes a lot of guts and presence of mind to throw the handle and you can bet the skier felt very unsafe if they did that. </a:t>
            </a:r>
          </a:p>
          <a:p>
            <a:endParaRPr lang="en-US" dirty="0"/>
          </a:p>
        </p:txBody>
      </p:sp>
      <p:sp>
        <p:nvSpPr>
          <p:cNvPr id="4" name="Slide Number Placeholder 3">
            <a:extLst>
              <a:ext uri="{FF2B5EF4-FFF2-40B4-BE49-F238E27FC236}">
                <a16:creationId xmlns:a16="http://schemas.microsoft.com/office/drawing/2014/main" id="{8F5E9693-971A-4A68-919B-C71364F84E5E}"/>
              </a:ext>
            </a:extLst>
          </p:cNvPr>
          <p:cNvSpPr>
            <a:spLocks noGrp="1"/>
          </p:cNvSpPr>
          <p:nvPr>
            <p:ph type="sldNum" sz="quarter" idx="12"/>
          </p:nvPr>
        </p:nvSpPr>
        <p:spPr/>
        <p:txBody>
          <a:bodyPr/>
          <a:lstStyle/>
          <a:p>
            <a:fld id="{CF2B0F4C-37A1-4503-98F7-8A7F21577811}" type="slidenum">
              <a:rPr lang="en-US" smtClean="0"/>
              <a:pPr/>
              <a:t>55</a:t>
            </a:fld>
            <a:endParaRPr lang="en-US"/>
          </a:p>
        </p:txBody>
      </p:sp>
    </p:spTree>
    <p:extLst>
      <p:ext uri="{BB962C8B-B14F-4D97-AF65-F5344CB8AC3E}">
        <p14:creationId xmlns:p14="http://schemas.microsoft.com/office/powerpoint/2010/main" val="4035135054"/>
      </p:ext>
    </p:extLst>
  </p:cSld>
  <p:clrMapOvr>
    <a:masterClrMapping/>
  </p:clrMapOvr>
  <p:transition spd="slow">
    <p:fade/>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725" y="323385"/>
            <a:ext cx="8926551" cy="6367347"/>
          </a:xfrm>
          <a:prstGeom prst="rect">
            <a:avLst/>
          </a:prstGeom>
          <a:solidFill>
            <a:schemeClr val="bg1"/>
          </a:solidFill>
          <a:ln w="25400">
            <a:solidFill>
              <a:srgbClr val="99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zzzz</a:t>
            </a:r>
          </a:p>
        </p:txBody>
      </p:sp>
      <p:sp>
        <p:nvSpPr>
          <p:cNvPr id="9" name="Rectangle 8"/>
          <p:cNvSpPr/>
          <p:nvPr/>
        </p:nvSpPr>
        <p:spPr>
          <a:xfrm>
            <a:off x="0" y="5206"/>
            <a:ext cx="9144000" cy="1334276"/>
          </a:xfrm>
          <a:prstGeom prst="rect">
            <a:avLst/>
          </a:prstGeom>
          <a:solidFill>
            <a:schemeClr val="tx1">
              <a:lumMod val="65000"/>
              <a:lumOff val="35000"/>
            </a:schemeClr>
          </a:solidFill>
          <a:ln>
            <a:solidFill>
              <a:schemeClr val="tx1">
                <a:lumMod val="65000"/>
                <a:lumOff val="35000"/>
              </a:schemeClr>
            </a:solidFill>
          </a:ln>
          <a:effectLst>
            <a:outerShdw blurRad="76200" dir="18900000" sy="23000" kx="-1200000" algn="bl" rotWithShape="0">
              <a:prstClr val="black">
                <a:alpha val="20000"/>
              </a:prstClr>
            </a:outerShdw>
            <a:reflection blurRad="254000" stA="42000" endPos="23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90000"/>
              </a:lnSpc>
              <a:spcBef>
                <a:spcPct val="0"/>
              </a:spcBef>
              <a:defRPr/>
            </a:pPr>
            <a:endParaRPr lang="en-US" sz="6600" dirty="0">
              <a:solidFill>
                <a:schemeClr val="bg1"/>
              </a:solidFill>
              <a:latin typeface="Adobe Caslon Pro" pitchFamily="18" charset="0"/>
            </a:endParaRPr>
          </a:p>
        </p:txBody>
      </p:sp>
      <p:sp>
        <p:nvSpPr>
          <p:cNvPr id="12" name="Title 2"/>
          <p:cNvSpPr txBox="1">
            <a:spLocks/>
          </p:cNvSpPr>
          <p:nvPr/>
        </p:nvSpPr>
        <p:spPr>
          <a:xfrm>
            <a:off x="206297" y="169221"/>
            <a:ext cx="6858000" cy="1103255"/>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sz="5400" b="0" i="0" u="none" strike="noStrike" kern="1200" cap="none" spc="0" normalizeH="0" baseline="0" noProof="0" dirty="0">
              <a:ln>
                <a:noFill/>
              </a:ln>
              <a:solidFill>
                <a:schemeClr val="bg1"/>
              </a:solidFill>
              <a:effectLst/>
              <a:uLnTx/>
              <a:uFillTx/>
              <a:latin typeface="Adobe Caslon Pro" pitchFamily="18" charset="0"/>
              <a:ea typeface="+mj-ea"/>
              <a:cs typeface="+mj-cs"/>
            </a:endParaRPr>
          </a:p>
        </p:txBody>
      </p:sp>
      <p:pic>
        <p:nvPicPr>
          <p:cNvPr id="10" name="Picture 6" descr="C:\Users\Richard\Documents\100MYDOCS\Water Ski\WBC\LOGOS\WBC_LOG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6298" y="5883708"/>
            <a:ext cx="1300769" cy="6910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356548" y="300733"/>
            <a:ext cx="8430904" cy="840230"/>
          </a:xfrm>
          <a:prstGeom prst="rect">
            <a:avLst/>
          </a:prstGeom>
          <a:noFill/>
        </p:spPr>
        <p:txBody>
          <a:bodyPr wrap="square" rtlCol="0">
            <a:spAutoFit/>
          </a:bodyPr>
          <a:lstStyle/>
          <a:p>
            <a:pPr lvl="0">
              <a:lnSpc>
                <a:spcPct val="90000"/>
              </a:lnSpc>
              <a:spcBef>
                <a:spcPct val="0"/>
              </a:spcBef>
              <a:defRPr/>
            </a:pPr>
            <a:r>
              <a:rPr lang="en-US" sz="5400" b="1" dirty="0">
                <a:solidFill>
                  <a:schemeClr val="bg1"/>
                </a:solidFill>
              </a:rPr>
              <a:t>1202: Equipment Failure</a:t>
            </a:r>
            <a:endParaRPr lang="en-US" sz="5400" dirty="0">
              <a:solidFill>
                <a:schemeClr val="bg1"/>
              </a:solidFill>
              <a:latin typeface="Adobe Caslon Pro" pitchFamily="18" charset="0"/>
            </a:endParaRPr>
          </a:p>
        </p:txBody>
      </p:sp>
      <p:sp>
        <p:nvSpPr>
          <p:cNvPr id="3" name="TextBox 2"/>
          <p:cNvSpPr txBox="1"/>
          <p:nvPr/>
        </p:nvSpPr>
        <p:spPr>
          <a:xfrm>
            <a:off x="229601" y="1561266"/>
            <a:ext cx="8627609" cy="5447645"/>
          </a:xfrm>
          <a:prstGeom prst="rect">
            <a:avLst/>
          </a:prstGeom>
          <a:noFill/>
        </p:spPr>
        <p:txBody>
          <a:bodyPr wrap="square" rtlCol="0">
            <a:spAutoFit/>
          </a:bodyPr>
          <a:lstStyle/>
          <a:p>
            <a:r>
              <a:rPr lang="en-US" sz="2200" dirty="0"/>
              <a:t>(A) </a:t>
            </a:r>
            <a:r>
              <a:rPr lang="en-US" sz="2200" b="1" dirty="0"/>
              <a:t>First Pass</a:t>
            </a:r>
            <a:r>
              <a:rPr lang="en-US" sz="2200" dirty="0"/>
              <a:t>. If the majority of the Event Judges agree they shall grant up</a:t>
            </a:r>
            <a:r>
              <a:rPr lang="en-US" sz="2200" dirty="0">
                <a:solidFill>
                  <a:srgbClr val="FF0000"/>
                </a:solidFill>
              </a:rPr>
              <a:t> </a:t>
            </a:r>
            <a:r>
              <a:rPr lang="en-US" sz="2200" dirty="0"/>
              <a:t>to 1 minute for gear changes or to replace broken or damaged equipment developing or discovered just prior to the skier’s pass.</a:t>
            </a:r>
          </a:p>
          <a:p>
            <a:r>
              <a:rPr lang="en-US" sz="2200" dirty="0"/>
              <a:t>(B) </a:t>
            </a:r>
            <a:r>
              <a:rPr lang="en-US" sz="2200" b="1" dirty="0"/>
              <a:t>Second Pass</a:t>
            </a:r>
            <a:r>
              <a:rPr lang="en-US" sz="2200" dirty="0"/>
              <a:t>. The skier is permitted to return to the starting dock in the towboat to use the equipment minute to obtain replacement equipment in accordance with the following:</a:t>
            </a:r>
          </a:p>
          <a:p>
            <a:r>
              <a:rPr lang="en-US" sz="2200" dirty="0"/>
              <a:t>	(1) The skier is not permitted to retrieve equipment forgotten on 	the starting dock or other location. </a:t>
            </a:r>
          </a:p>
          <a:p>
            <a:r>
              <a:rPr lang="en-US" sz="2200" dirty="0"/>
              <a:t>	(2) The equipment minute shall start when the towboat is safely 	positioned at the starting dock. If at the expiration of the 	equipment minute the skier is not ready to enter the towboat 	from the starting dock, the skier shall forfeit his second pass.</a:t>
            </a:r>
          </a:p>
          <a:p>
            <a:r>
              <a:rPr lang="en-US" sz="2200" dirty="0"/>
              <a:t> </a:t>
            </a:r>
          </a:p>
          <a:p>
            <a:r>
              <a:rPr lang="en-US" sz="2200" b="1" dirty="0"/>
              <a:t>	</a:t>
            </a:r>
          </a:p>
          <a:p>
            <a:r>
              <a:rPr lang="en-US" sz="2200" dirty="0"/>
              <a:t> </a:t>
            </a:r>
          </a:p>
          <a:p>
            <a:endParaRPr lang="en-US" dirty="0"/>
          </a:p>
        </p:txBody>
      </p:sp>
      <p:sp>
        <p:nvSpPr>
          <p:cNvPr id="4" name="Slide Number Placeholder 3">
            <a:extLst>
              <a:ext uri="{FF2B5EF4-FFF2-40B4-BE49-F238E27FC236}">
                <a16:creationId xmlns:a16="http://schemas.microsoft.com/office/drawing/2014/main" id="{2BC82802-F78A-4C70-A382-6ED8E9D0764F}"/>
              </a:ext>
            </a:extLst>
          </p:cNvPr>
          <p:cNvSpPr>
            <a:spLocks noGrp="1"/>
          </p:cNvSpPr>
          <p:nvPr>
            <p:ph type="sldNum" sz="quarter" idx="12"/>
          </p:nvPr>
        </p:nvSpPr>
        <p:spPr/>
        <p:txBody>
          <a:bodyPr/>
          <a:lstStyle/>
          <a:p>
            <a:fld id="{CF2B0F4C-37A1-4503-98F7-8A7F21577811}" type="slidenum">
              <a:rPr lang="en-US" smtClean="0"/>
              <a:pPr/>
              <a:t>56</a:t>
            </a:fld>
            <a:endParaRPr lang="en-US"/>
          </a:p>
        </p:txBody>
      </p:sp>
    </p:spTree>
    <p:extLst>
      <p:ext uri="{BB962C8B-B14F-4D97-AF65-F5344CB8AC3E}">
        <p14:creationId xmlns:p14="http://schemas.microsoft.com/office/powerpoint/2010/main" val="2695379926"/>
      </p:ext>
    </p:extLst>
  </p:cSld>
  <p:clrMapOvr>
    <a:masterClrMapping/>
  </p:clrMapOvr>
  <p:transition spd="slow">
    <p:fade/>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725" y="323385"/>
            <a:ext cx="8926551" cy="6367347"/>
          </a:xfrm>
          <a:prstGeom prst="rect">
            <a:avLst/>
          </a:prstGeom>
          <a:solidFill>
            <a:schemeClr val="bg1"/>
          </a:solidFill>
          <a:ln w="25400">
            <a:solidFill>
              <a:srgbClr val="99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zzzz</a:t>
            </a:r>
          </a:p>
        </p:txBody>
      </p:sp>
      <p:sp>
        <p:nvSpPr>
          <p:cNvPr id="9" name="Rectangle 8"/>
          <p:cNvSpPr/>
          <p:nvPr/>
        </p:nvSpPr>
        <p:spPr>
          <a:xfrm>
            <a:off x="0" y="5206"/>
            <a:ext cx="9144000" cy="1334276"/>
          </a:xfrm>
          <a:prstGeom prst="rect">
            <a:avLst/>
          </a:prstGeom>
          <a:solidFill>
            <a:schemeClr val="tx1">
              <a:lumMod val="65000"/>
              <a:lumOff val="35000"/>
            </a:schemeClr>
          </a:solidFill>
          <a:ln>
            <a:solidFill>
              <a:schemeClr val="tx1">
                <a:lumMod val="65000"/>
                <a:lumOff val="35000"/>
              </a:schemeClr>
            </a:solidFill>
          </a:ln>
          <a:effectLst>
            <a:outerShdw blurRad="76200" dir="18900000" sy="23000" kx="-1200000" algn="bl" rotWithShape="0">
              <a:prstClr val="black">
                <a:alpha val="20000"/>
              </a:prstClr>
            </a:outerShdw>
            <a:reflection blurRad="254000" stA="42000" endPos="23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90000"/>
              </a:lnSpc>
              <a:spcBef>
                <a:spcPct val="0"/>
              </a:spcBef>
              <a:defRPr/>
            </a:pPr>
            <a:endParaRPr lang="en-US" sz="6600" dirty="0">
              <a:solidFill>
                <a:schemeClr val="bg1"/>
              </a:solidFill>
              <a:latin typeface="Adobe Caslon Pro" pitchFamily="18" charset="0"/>
            </a:endParaRPr>
          </a:p>
        </p:txBody>
      </p:sp>
      <p:sp>
        <p:nvSpPr>
          <p:cNvPr id="12" name="Title 2"/>
          <p:cNvSpPr txBox="1">
            <a:spLocks/>
          </p:cNvSpPr>
          <p:nvPr/>
        </p:nvSpPr>
        <p:spPr>
          <a:xfrm>
            <a:off x="206297" y="169221"/>
            <a:ext cx="6858000" cy="1103255"/>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sz="5400" b="0" i="0" u="none" strike="noStrike" kern="1200" cap="none" spc="0" normalizeH="0" baseline="0" noProof="0" dirty="0">
              <a:ln>
                <a:noFill/>
              </a:ln>
              <a:solidFill>
                <a:schemeClr val="bg1"/>
              </a:solidFill>
              <a:effectLst/>
              <a:uLnTx/>
              <a:uFillTx/>
              <a:latin typeface="Adobe Caslon Pro" pitchFamily="18" charset="0"/>
              <a:ea typeface="+mj-ea"/>
              <a:cs typeface="+mj-cs"/>
            </a:endParaRPr>
          </a:p>
        </p:txBody>
      </p:sp>
      <p:pic>
        <p:nvPicPr>
          <p:cNvPr id="10" name="Picture 6" descr="C:\Users\Richard\Documents\100MYDOCS\Water Ski\WBC\LOGOS\WBC_LOG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6298" y="5883708"/>
            <a:ext cx="1300769" cy="6910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356548" y="300733"/>
            <a:ext cx="8430904" cy="840230"/>
          </a:xfrm>
          <a:prstGeom prst="rect">
            <a:avLst/>
          </a:prstGeom>
          <a:noFill/>
        </p:spPr>
        <p:txBody>
          <a:bodyPr wrap="square" rtlCol="0">
            <a:spAutoFit/>
          </a:bodyPr>
          <a:lstStyle/>
          <a:p>
            <a:pPr lvl="0">
              <a:lnSpc>
                <a:spcPct val="90000"/>
              </a:lnSpc>
              <a:spcBef>
                <a:spcPct val="0"/>
              </a:spcBef>
              <a:defRPr/>
            </a:pPr>
            <a:r>
              <a:rPr lang="en-US" sz="5400" b="1" dirty="0">
                <a:solidFill>
                  <a:schemeClr val="bg1"/>
                </a:solidFill>
              </a:rPr>
              <a:t>1204: Injury Recovery</a:t>
            </a:r>
            <a:endParaRPr lang="en-US" sz="5400" dirty="0">
              <a:solidFill>
                <a:schemeClr val="bg1"/>
              </a:solidFill>
              <a:latin typeface="Adobe Caslon Pro" pitchFamily="18" charset="0"/>
            </a:endParaRPr>
          </a:p>
        </p:txBody>
      </p:sp>
      <p:sp>
        <p:nvSpPr>
          <p:cNvPr id="3" name="TextBox 2"/>
          <p:cNvSpPr txBox="1"/>
          <p:nvPr/>
        </p:nvSpPr>
        <p:spPr>
          <a:xfrm>
            <a:off x="206297" y="1354765"/>
            <a:ext cx="8828979" cy="4847481"/>
          </a:xfrm>
          <a:prstGeom prst="rect">
            <a:avLst/>
          </a:prstGeom>
          <a:noFill/>
        </p:spPr>
        <p:txBody>
          <a:bodyPr wrap="square" rtlCol="0">
            <a:spAutoFit/>
          </a:bodyPr>
          <a:lstStyle/>
          <a:p>
            <a:r>
              <a:rPr lang="en-US" sz="2100" dirty="0"/>
              <a:t>At the discretion of the Event Judges, the skier can be granted up to three minutes to recover from a heavy fall between passes, starting at the time of the decision to grant the recovery time. If the skier cannot recover from a heavy fall within those three minutes, he shall not be permitted to ski again in that round.</a:t>
            </a:r>
          </a:p>
          <a:p>
            <a:r>
              <a:rPr lang="en-US" sz="2100" dirty="0"/>
              <a:t> </a:t>
            </a:r>
          </a:p>
          <a:p>
            <a:r>
              <a:rPr lang="en-US" sz="2100" b="1" dirty="0"/>
              <a:t>Be sure to not be so involved in the skier’s well being that you forget to start the three-minute timer. Time starts at the point where the officials agree to grant the three minutes. Assess the situation, agree to give the three minutes, get a stopwatch started. Best person to time would be the driver, as they have a stopwatch as part of their job for turnarounds. If the skier is floating in the water the designated safety swimmer should don the floatation and get in the water and assist the skier.  The Safety Director and Chief Judge should be immediately informed of the situation.</a:t>
            </a:r>
          </a:p>
          <a:p>
            <a:r>
              <a:rPr lang="en-US" dirty="0"/>
              <a:t> </a:t>
            </a:r>
          </a:p>
          <a:p>
            <a:endParaRPr lang="en-US" dirty="0"/>
          </a:p>
        </p:txBody>
      </p:sp>
      <p:sp>
        <p:nvSpPr>
          <p:cNvPr id="4" name="Slide Number Placeholder 3">
            <a:extLst>
              <a:ext uri="{FF2B5EF4-FFF2-40B4-BE49-F238E27FC236}">
                <a16:creationId xmlns:a16="http://schemas.microsoft.com/office/drawing/2014/main" id="{B8F2C27D-482E-4E0A-AD95-6E8D37538AB9}"/>
              </a:ext>
            </a:extLst>
          </p:cNvPr>
          <p:cNvSpPr>
            <a:spLocks noGrp="1"/>
          </p:cNvSpPr>
          <p:nvPr>
            <p:ph type="sldNum" sz="quarter" idx="12"/>
          </p:nvPr>
        </p:nvSpPr>
        <p:spPr/>
        <p:txBody>
          <a:bodyPr/>
          <a:lstStyle/>
          <a:p>
            <a:fld id="{CF2B0F4C-37A1-4503-98F7-8A7F21577811}" type="slidenum">
              <a:rPr lang="en-US" smtClean="0"/>
              <a:pPr/>
              <a:t>57</a:t>
            </a:fld>
            <a:endParaRPr lang="en-US"/>
          </a:p>
        </p:txBody>
      </p:sp>
    </p:spTree>
    <p:extLst>
      <p:ext uri="{BB962C8B-B14F-4D97-AF65-F5344CB8AC3E}">
        <p14:creationId xmlns:p14="http://schemas.microsoft.com/office/powerpoint/2010/main" val="702159807"/>
      </p:ext>
    </p:extLst>
  </p:cSld>
  <p:clrMapOvr>
    <a:masterClrMapping/>
  </p:clrMapOvr>
  <p:transition spd="slow">
    <p:fade/>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725" y="323385"/>
            <a:ext cx="8806675" cy="6367347"/>
          </a:xfrm>
          <a:prstGeom prst="rect">
            <a:avLst/>
          </a:prstGeom>
          <a:solidFill>
            <a:schemeClr val="bg1"/>
          </a:solidFill>
          <a:ln w="25400">
            <a:solidFill>
              <a:srgbClr val="99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zzzz</a:t>
            </a:r>
          </a:p>
        </p:txBody>
      </p:sp>
      <p:sp>
        <p:nvSpPr>
          <p:cNvPr id="9" name="Rectangle 8"/>
          <p:cNvSpPr/>
          <p:nvPr/>
        </p:nvSpPr>
        <p:spPr>
          <a:xfrm>
            <a:off x="0" y="5206"/>
            <a:ext cx="9144000" cy="1334276"/>
          </a:xfrm>
          <a:prstGeom prst="rect">
            <a:avLst/>
          </a:prstGeom>
          <a:solidFill>
            <a:schemeClr val="tx1">
              <a:lumMod val="65000"/>
              <a:lumOff val="35000"/>
            </a:schemeClr>
          </a:solidFill>
          <a:ln>
            <a:solidFill>
              <a:schemeClr val="tx1">
                <a:lumMod val="65000"/>
                <a:lumOff val="35000"/>
              </a:schemeClr>
            </a:solidFill>
          </a:ln>
          <a:effectLst>
            <a:outerShdw blurRad="76200" dir="18900000" sy="23000" kx="-1200000" algn="bl" rotWithShape="0">
              <a:prstClr val="black">
                <a:alpha val="20000"/>
              </a:prstClr>
            </a:outerShdw>
            <a:reflection blurRad="254000" stA="42000" endPos="23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90000"/>
              </a:lnSpc>
              <a:spcBef>
                <a:spcPct val="0"/>
              </a:spcBef>
              <a:defRPr/>
            </a:pPr>
            <a:endParaRPr lang="en-US" sz="6600" dirty="0">
              <a:solidFill>
                <a:schemeClr val="bg1"/>
              </a:solidFill>
              <a:latin typeface="Adobe Caslon Pro" pitchFamily="18" charset="0"/>
            </a:endParaRPr>
          </a:p>
        </p:txBody>
      </p:sp>
      <p:sp>
        <p:nvSpPr>
          <p:cNvPr id="12" name="Title 2"/>
          <p:cNvSpPr txBox="1">
            <a:spLocks/>
          </p:cNvSpPr>
          <p:nvPr/>
        </p:nvSpPr>
        <p:spPr>
          <a:xfrm>
            <a:off x="206297" y="169221"/>
            <a:ext cx="6858000" cy="1103255"/>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sz="5400" b="0" i="0" u="none" strike="noStrike" kern="1200" cap="none" spc="0" normalizeH="0" baseline="0" noProof="0" dirty="0">
              <a:ln>
                <a:noFill/>
              </a:ln>
              <a:solidFill>
                <a:schemeClr val="bg1"/>
              </a:solidFill>
              <a:effectLst/>
              <a:uLnTx/>
              <a:uFillTx/>
              <a:latin typeface="Adobe Caslon Pro" pitchFamily="18" charset="0"/>
              <a:ea typeface="+mj-ea"/>
              <a:cs typeface="+mj-cs"/>
            </a:endParaRPr>
          </a:p>
        </p:txBody>
      </p:sp>
      <p:pic>
        <p:nvPicPr>
          <p:cNvPr id="10" name="Picture 6" descr="C:\Users\Richard\Documents\100MYDOCS\Water Ski\WBC\LOGOS\WBC_LOG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6298" y="5883708"/>
            <a:ext cx="1300769" cy="6910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356548" y="300733"/>
            <a:ext cx="8430904" cy="840230"/>
          </a:xfrm>
          <a:prstGeom prst="rect">
            <a:avLst/>
          </a:prstGeom>
          <a:noFill/>
        </p:spPr>
        <p:txBody>
          <a:bodyPr wrap="square" rtlCol="0">
            <a:spAutoFit/>
          </a:bodyPr>
          <a:lstStyle/>
          <a:p>
            <a:pPr lvl="0">
              <a:lnSpc>
                <a:spcPct val="90000"/>
              </a:lnSpc>
              <a:spcBef>
                <a:spcPct val="0"/>
              </a:spcBef>
              <a:defRPr/>
            </a:pPr>
            <a:r>
              <a:rPr lang="en-US" sz="5400" b="1" dirty="0">
                <a:solidFill>
                  <a:schemeClr val="bg1"/>
                </a:solidFill>
              </a:rPr>
              <a:t>Temporary Incapacitation</a:t>
            </a:r>
            <a:endParaRPr lang="en-US" sz="5400" dirty="0">
              <a:solidFill>
                <a:schemeClr val="bg1"/>
              </a:solidFill>
              <a:latin typeface="Adobe Caslon Pro" pitchFamily="18" charset="0"/>
            </a:endParaRPr>
          </a:p>
        </p:txBody>
      </p:sp>
      <p:sp>
        <p:nvSpPr>
          <p:cNvPr id="3" name="TextBox 2"/>
          <p:cNvSpPr txBox="1"/>
          <p:nvPr/>
        </p:nvSpPr>
        <p:spPr>
          <a:xfrm>
            <a:off x="206297" y="1403988"/>
            <a:ext cx="8226965" cy="5078313"/>
          </a:xfrm>
          <a:prstGeom prst="rect">
            <a:avLst/>
          </a:prstGeom>
          <a:noFill/>
        </p:spPr>
        <p:txBody>
          <a:bodyPr wrap="square" rtlCol="0">
            <a:spAutoFit/>
          </a:bodyPr>
          <a:lstStyle/>
          <a:p>
            <a:r>
              <a:rPr lang="en-US" sz="2400" dirty="0"/>
              <a:t>If the skier should become temporarily incapacitated through no fault or action of his own, the skier shall be allowed time to recover until next round of competition of that event or it can be satisfied, where possible on medical advice, that he is sufficiently recovered to continue. In the meantime, the competition goes on with succeeding skiers.</a:t>
            </a:r>
          </a:p>
          <a:p>
            <a:endParaRPr lang="en-US" sz="2400" cap="all" dirty="0"/>
          </a:p>
          <a:p>
            <a:r>
              <a:rPr lang="en-US" sz="2400" b="1" cap="all" dirty="0"/>
              <a:t>temporary incapacitation resulting from no fault of the skier, e.g. the skier fell and was injured due to excessive speed, was pulled into very shallow water that resulted in a hard fall, pulled backward over the jump, pulled into an over hanging tree limb, etc.</a:t>
            </a:r>
          </a:p>
          <a:p>
            <a:endParaRPr lang="en-US" cap="all" dirty="0"/>
          </a:p>
          <a:p>
            <a:endParaRPr lang="en-US" dirty="0"/>
          </a:p>
        </p:txBody>
      </p:sp>
      <p:sp>
        <p:nvSpPr>
          <p:cNvPr id="4" name="Slide Number Placeholder 3">
            <a:extLst>
              <a:ext uri="{FF2B5EF4-FFF2-40B4-BE49-F238E27FC236}">
                <a16:creationId xmlns:a16="http://schemas.microsoft.com/office/drawing/2014/main" id="{56551118-CE08-4442-A617-C9604E6201B7}"/>
              </a:ext>
            </a:extLst>
          </p:cNvPr>
          <p:cNvSpPr>
            <a:spLocks noGrp="1"/>
          </p:cNvSpPr>
          <p:nvPr>
            <p:ph type="sldNum" sz="quarter" idx="12"/>
          </p:nvPr>
        </p:nvSpPr>
        <p:spPr/>
        <p:txBody>
          <a:bodyPr/>
          <a:lstStyle/>
          <a:p>
            <a:fld id="{CF2B0F4C-37A1-4503-98F7-8A7F21577811}" type="slidenum">
              <a:rPr lang="en-US" smtClean="0"/>
              <a:pPr/>
              <a:t>58</a:t>
            </a:fld>
            <a:endParaRPr lang="en-US"/>
          </a:p>
        </p:txBody>
      </p:sp>
    </p:spTree>
    <p:extLst>
      <p:ext uri="{BB962C8B-B14F-4D97-AF65-F5344CB8AC3E}">
        <p14:creationId xmlns:p14="http://schemas.microsoft.com/office/powerpoint/2010/main" val="440208933"/>
      </p:ext>
    </p:extLst>
  </p:cSld>
  <p:clrMapOvr>
    <a:masterClrMapping/>
  </p:clrMapOvr>
  <p:transition spd="slow">
    <p:fade/>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725" y="323385"/>
            <a:ext cx="8926551" cy="6367347"/>
          </a:xfrm>
          <a:prstGeom prst="rect">
            <a:avLst/>
          </a:prstGeom>
          <a:solidFill>
            <a:schemeClr val="bg1"/>
          </a:solidFill>
          <a:ln w="25400">
            <a:solidFill>
              <a:srgbClr val="99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zzzz</a:t>
            </a:r>
          </a:p>
        </p:txBody>
      </p:sp>
      <p:sp>
        <p:nvSpPr>
          <p:cNvPr id="9" name="Rectangle 8"/>
          <p:cNvSpPr/>
          <p:nvPr/>
        </p:nvSpPr>
        <p:spPr>
          <a:xfrm>
            <a:off x="0" y="5206"/>
            <a:ext cx="9144000" cy="1334276"/>
          </a:xfrm>
          <a:prstGeom prst="rect">
            <a:avLst/>
          </a:prstGeom>
          <a:solidFill>
            <a:schemeClr val="tx1">
              <a:lumMod val="65000"/>
              <a:lumOff val="35000"/>
            </a:schemeClr>
          </a:solidFill>
          <a:ln>
            <a:solidFill>
              <a:schemeClr val="tx1">
                <a:lumMod val="65000"/>
                <a:lumOff val="35000"/>
              </a:schemeClr>
            </a:solidFill>
          </a:ln>
          <a:effectLst>
            <a:outerShdw blurRad="76200" dir="18900000" sy="23000" kx="-1200000" algn="bl" rotWithShape="0">
              <a:prstClr val="black">
                <a:alpha val="20000"/>
              </a:prstClr>
            </a:outerShdw>
            <a:reflection blurRad="254000" stA="42000" endPos="23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90000"/>
              </a:lnSpc>
              <a:spcBef>
                <a:spcPct val="0"/>
              </a:spcBef>
              <a:defRPr/>
            </a:pPr>
            <a:endParaRPr lang="en-US" sz="6600" dirty="0">
              <a:solidFill>
                <a:schemeClr val="bg1"/>
              </a:solidFill>
              <a:latin typeface="Adobe Caslon Pro" pitchFamily="18" charset="0"/>
            </a:endParaRPr>
          </a:p>
        </p:txBody>
      </p:sp>
      <p:sp>
        <p:nvSpPr>
          <p:cNvPr id="12" name="Title 2"/>
          <p:cNvSpPr txBox="1">
            <a:spLocks/>
          </p:cNvSpPr>
          <p:nvPr/>
        </p:nvSpPr>
        <p:spPr>
          <a:xfrm>
            <a:off x="206297" y="169221"/>
            <a:ext cx="6858000" cy="1103255"/>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sz="5400" b="0" i="0" u="none" strike="noStrike" kern="1200" cap="none" spc="0" normalizeH="0" baseline="0" noProof="0" dirty="0">
              <a:ln>
                <a:noFill/>
              </a:ln>
              <a:solidFill>
                <a:schemeClr val="bg1"/>
              </a:solidFill>
              <a:effectLst/>
              <a:uLnTx/>
              <a:uFillTx/>
              <a:latin typeface="Adobe Caslon Pro" pitchFamily="18" charset="0"/>
              <a:ea typeface="+mj-ea"/>
              <a:cs typeface="+mj-cs"/>
            </a:endParaRPr>
          </a:p>
        </p:txBody>
      </p:sp>
      <p:pic>
        <p:nvPicPr>
          <p:cNvPr id="10" name="Picture 6" descr="C:\Users\Richard\Documents\100MYDOCS\Water Ski\WBC\LOGOS\WBC_LOG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6298" y="5883708"/>
            <a:ext cx="1300769" cy="6910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356548" y="300733"/>
            <a:ext cx="8430904" cy="840230"/>
          </a:xfrm>
          <a:prstGeom prst="rect">
            <a:avLst/>
          </a:prstGeom>
          <a:noFill/>
        </p:spPr>
        <p:txBody>
          <a:bodyPr wrap="square" rtlCol="0">
            <a:spAutoFit/>
          </a:bodyPr>
          <a:lstStyle/>
          <a:p>
            <a:pPr lvl="0">
              <a:lnSpc>
                <a:spcPct val="90000"/>
              </a:lnSpc>
              <a:spcBef>
                <a:spcPct val="0"/>
              </a:spcBef>
              <a:defRPr/>
            </a:pPr>
            <a:r>
              <a:rPr lang="en-US" sz="5400" b="1" dirty="0">
                <a:solidFill>
                  <a:schemeClr val="bg1"/>
                </a:solidFill>
              </a:rPr>
              <a:t>1303: Official Use</a:t>
            </a:r>
            <a:endParaRPr lang="en-US" sz="5400" dirty="0">
              <a:solidFill>
                <a:schemeClr val="bg1"/>
              </a:solidFill>
              <a:latin typeface="Adobe Caslon Pro" pitchFamily="18" charset="0"/>
            </a:endParaRPr>
          </a:p>
        </p:txBody>
      </p:sp>
      <p:sp>
        <p:nvSpPr>
          <p:cNvPr id="3" name="TextBox 2"/>
          <p:cNvSpPr txBox="1"/>
          <p:nvPr/>
        </p:nvSpPr>
        <p:spPr>
          <a:xfrm>
            <a:off x="260659" y="1590655"/>
            <a:ext cx="8828979" cy="4431983"/>
          </a:xfrm>
          <a:prstGeom prst="rect">
            <a:avLst/>
          </a:prstGeom>
          <a:noFill/>
        </p:spPr>
        <p:txBody>
          <a:bodyPr wrap="square" rtlCol="0">
            <a:spAutoFit/>
          </a:bodyPr>
          <a:lstStyle/>
          <a:p>
            <a:r>
              <a:rPr lang="en-US" sz="2200" dirty="0"/>
              <a:t>Boat Judges are only permitted to view the official video of an event at the request of the Chief Judge or Chief Scorer, under the following conditions:</a:t>
            </a:r>
          </a:p>
          <a:p>
            <a:endParaRPr lang="en-US" sz="2200" dirty="0"/>
          </a:p>
          <a:p>
            <a:r>
              <a:rPr lang="en-US" sz="2200" dirty="0"/>
              <a:t>(1) Simple Majority. To obtain a simple majority decision as to the skier’s performance.</a:t>
            </a:r>
          </a:p>
          <a:p>
            <a:r>
              <a:rPr lang="en-US" sz="2200" dirty="0"/>
              <a:t> </a:t>
            </a:r>
          </a:p>
          <a:p>
            <a:pPr marL="342900" indent="-342900">
              <a:buFont typeface="Arial" panose="020B0604020202020204" pitchFamily="34" charset="0"/>
              <a:buChar char="•"/>
            </a:pPr>
            <a:r>
              <a:rPr lang="en-US" sz="2200" b="1" dirty="0"/>
              <a:t>Video review shall be done in silence, maintaining the independence of the judges just as is required in the towboat.</a:t>
            </a:r>
          </a:p>
          <a:p>
            <a:pPr marL="457200" indent="-457200">
              <a:buFont typeface="Arial" panose="020B0604020202020204" pitchFamily="34" charset="0"/>
              <a:buChar char="•"/>
            </a:pPr>
            <a:endParaRPr lang="en-US" sz="2200" b="1" dirty="0"/>
          </a:p>
          <a:p>
            <a:pPr marL="342900" indent="-342900">
              <a:buFont typeface="Arial" panose="020B0604020202020204" pitchFamily="34" charset="0"/>
              <a:buChar char="•"/>
            </a:pPr>
            <a:r>
              <a:rPr lang="en-US" sz="2200" b="1" dirty="0"/>
              <a:t>The Chief Judge or Chief Scorer may request the Event Judge(s) to review video if it is not possible for the Scorers obtain a majority decision as to the skier’s performance.  </a:t>
            </a:r>
          </a:p>
          <a:p>
            <a:endParaRPr lang="en-US" dirty="0"/>
          </a:p>
        </p:txBody>
      </p:sp>
      <p:sp>
        <p:nvSpPr>
          <p:cNvPr id="4" name="Slide Number Placeholder 3">
            <a:extLst>
              <a:ext uri="{FF2B5EF4-FFF2-40B4-BE49-F238E27FC236}">
                <a16:creationId xmlns:a16="http://schemas.microsoft.com/office/drawing/2014/main" id="{847EF356-CD66-422D-98EE-D6F8A7472BC1}"/>
              </a:ext>
            </a:extLst>
          </p:cNvPr>
          <p:cNvSpPr>
            <a:spLocks noGrp="1"/>
          </p:cNvSpPr>
          <p:nvPr>
            <p:ph type="sldNum" sz="quarter" idx="12"/>
          </p:nvPr>
        </p:nvSpPr>
        <p:spPr/>
        <p:txBody>
          <a:bodyPr/>
          <a:lstStyle/>
          <a:p>
            <a:fld id="{CF2B0F4C-37A1-4503-98F7-8A7F21577811}" type="slidenum">
              <a:rPr lang="en-US" smtClean="0"/>
              <a:pPr/>
              <a:t>59</a:t>
            </a:fld>
            <a:endParaRPr lang="en-US"/>
          </a:p>
        </p:txBody>
      </p:sp>
    </p:spTree>
    <p:extLst>
      <p:ext uri="{BB962C8B-B14F-4D97-AF65-F5344CB8AC3E}">
        <p14:creationId xmlns:p14="http://schemas.microsoft.com/office/powerpoint/2010/main" val="2275788552"/>
      </p:ext>
    </p:extLst>
  </p:cSld>
  <p:clrMapOvr>
    <a:masterClrMapping/>
  </p:clrMapOvr>
  <p:transition spd="slow">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725" y="323385"/>
            <a:ext cx="8926551" cy="6367347"/>
          </a:xfrm>
          <a:prstGeom prst="rect">
            <a:avLst/>
          </a:prstGeom>
          <a:solidFill>
            <a:schemeClr val="bg1"/>
          </a:solidFill>
          <a:ln w="25400">
            <a:solidFill>
              <a:srgbClr val="99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5206"/>
            <a:ext cx="9144000" cy="1334276"/>
          </a:xfrm>
          <a:prstGeom prst="rect">
            <a:avLst/>
          </a:prstGeom>
          <a:solidFill>
            <a:schemeClr val="tx1">
              <a:lumMod val="65000"/>
              <a:lumOff val="35000"/>
            </a:schemeClr>
          </a:solidFill>
          <a:ln>
            <a:solidFill>
              <a:schemeClr val="tx1">
                <a:lumMod val="65000"/>
                <a:lumOff val="35000"/>
              </a:schemeClr>
            </a:solidFill>
          </a:ln>
          <a:effectLst>
            <a:outerShdw blurRad="76200" dir="18900000" sy="23000" kx="-1200000" algn="bl" rotWithShape="0">
              <a:prstClr val="black">
                <a:alpha val="20000"/>
              </a:prstClr>
            </a:outerShdw>
            <a:reflection blurRad="254000" stA="42000" endPos="23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p:cNvSpPr txBox="1"/>
          <p:nvPr/>
        </p:nvSpPr>
        <p:spPr>
          <a:xfrm>
            <a:off x="318419" y="1493646"/>
            <a:ext cx="7568890" cy="4154984"/>
          </a:xfrm>
          <a:prstGeom prst="rect">
            <a:avLst/>
          </a:prstGeom>
          <a:noFill/>
        </p:spPr>
        <p:txBody>
          <a:bodyPr wrap="square" rtlCol="0">
            <a:spAutoFit/>
          </a:bodyPr>
          <a:lstStyle/>
          <a:p>
            <a:r>
              <a:rPr lang="en-US" sz="2200" b="1" dirty="0"/>
              <a:t>Barefoot Skiing Position (BSP). </a:t>
            </a:r>
            <a:r>
              <a:rPr lang="en-US" sz="2200" dirty="0"/>
              <a:t>Barefoot Skiing</a:t>
            </a:r>
          </a:p>
          <a:p>
            <a:r>
              <a:rPr lang="en-US" sz="2200" dirty="0"/>
              <a:t>Position shall be instantly recognized upon the</a:t>
            </a:r>
          </a:p>
          <a:p>
            <a:r>
              <a:rPr lang="en-US" sz="2200" dirty="0"/>
              <a:t>skier satisfying all of the following conditions:</a:t>
            </a:r>
          </a:p>
          <a:p>
            <a:r>
              <a:rPr lang="en-US" sz="2200" dirty="0"/>
              <a:t>(1) </a:t>
            </a:r>
            <a:r>
              <a:rPr lang="en-US" sz="2200" b="1" dirty="0"/>
              <a:t>Handle. </a:t>
            </a:r>
            <a:r>
              <a:rPr lang="en-US" sz="2200" dirty="0"/>
              <a:t>The skier has possession of the</a:t>
            </a:r>
          </a:p>
          <a:p>
            <a:r>
              <a:rPr lang="en-US" sz="2200" dirty="0"/>
              <a:t>handle.</a:t>
            </a:r>
          </a:p>
          <a:p>
            <a:r>
              <a:rPr lang="en-US" sz="2200" dirty="0"/>
              <a:t>(2) </a:t>
            </a:r>
            <a:r>
              <a:rPr lang="en-US" sz="2200" b="1" dirty="0"/>
              <a:t>Stable Position. </a:t>
            </a:r>
            <a:r>
              <a:rPr lang="en-US" sz="2200" dirty="0"/>
              <a:t>The skier is riding on the</a:t>
            </a:r>
          </a:p>
          <a:p>
            <a:r>
              <a:rPr lang="en-US" sz="2200" dirty="0"/>
              <a:t>water on one or two bare feet in a stable</a:t>
            </a:r>
          </a:p>
          <a:p>
            <a:r>
              <a:rPr lang="en-US" sz="2200" dirty="0"/>
              <a:t>position and the handle is held in a position</a:t>
            </a:r>
          </a:p>
          <a:p>
            <a:r>
              <a:rPr lang="en-US" sz="2200" dirty="0"/>
              <a:t>that allows the skier’s position to be held at</a:t>
            </a:r>
          </a:p>
          <a:p>
            <a:r>
              <a:rPr lang="en-US" sz="2200" dirty="0"/>
              <a:t>will. A stationary position is not required.</a:t>
            </a:r>
          </a:p>
          <a:p>
            <a:r>
              <a:rPr lang="en-US" sz="2200" dirty="0"/>
              <a:t>(3) </a:t>
            </a:r>
            <a:r>
              <a:rPr lang="en-US" sz="2200" b="1" dirty="0"/>
              <a:t>Foot/Feet. </a:t>
            </a:r>
            <a:r>
              <a:rPr lang="en-US" sz="2200" dirty="0"/>
              <a:t>The weight of the skier is entirely</a:t>
            </a:r>
          </a:p>
          <a:p>
            <a:r>
              <a:rPr lang="en-US" sz="2200" dirty="0"/>
              <a:t>supported by the foot or feet on the water.</a:t>
            </a:r>
            <a:endParaRPr lang="en-US" sz="2200" b="1" dirty="0">
              <a:latin typeface="Myriad Pro" pitchFamily="34" charset="0"/>
            </a:endParaRPr>
          </a:p>
        </p:txBody>
      </p:sp>
      <p:sp>
        <p:nvSpPr>
          <p:cNvPr id="12" name="Title 2"/>
          <p:cNvSpPr txBox="1">
            <a:spLocks/>
          </p:cNvSpPr>
          <p:nvPr/>
        </p:nvSpPr>
        <p:spPr>
          <a:xfrm>
            <a:off x="206297" y="169221"/>
            <a:ext cx="6858000" cy="1103255"/>
          </a:xfrm>
          <a:prstGeom prst="rect">
            <a:avLst/>
          </a:prstGeom>
        </p:spPr>
        <p:txBody>
          <a:bodyPr vert="horz" lIns="91440" tIns="45720" rIns="91440" bIns="45720" rtlCol="0" anchor="b">
            <a:normAutofit fontScale="85000" lnSpcReduction="20000"/>
          </a:body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5400" b="0" i="0" u="none" strike="noStrike" kern="1200" cap="none" spc="0" normalizeH="0" baseline="0" noProof="0" dirty="0">
                <a:ln>
                  <a:noFill/>
                </a:ln>
                <a:solidFill>
                  <a:schemeClr val="bg1"/>
                </a:solidFill>
                <a:effectLst/>
                <a:uLnTx/>
                <a:uFillTx/>
                <a:ea typeface="+mj-ea"/>
                <a:cs typeface="+mj-cs"/>
              </a:rPr>
              <a:t>BSP – Barefoot</a:t>
            </a:r>
            <a:r>
              <a:rPr kumimoji="0" lang="en-US" sz="5400" b="0" i="0" u="none" strike="noStrike" kern="1200" cap="none" spc="0" normalizeH="0" noProof="0" dirty="0">
                <a:ln>
                  <a:noFill/>
                </a:ln>
                <a:solidFill>
                  <a:schemeClr val="bg1"/>
                </a:solidFill>
                <a:effectLst/>
                <a:uLnTx/>
                <a:uFillTx/>
                <a:ea typeface="+mj-ea"/>
                <a:cs typeface="+mj-cs"/>
              </a:rPr>
              <a:t> Skiing Position</a:t>
            </a:r>
            <a:endParaRPr kumimoji="0" lang="en-US" sz="5400" b="0" i="0" u="none" strike="noStrike" kern="1200" cap="none" spc="0" normalizeH="0" baseline="0" noProof="0" dirty="0">
              <a:ln>
                <a:noFill/>
              </a:ln>
              <a:solidFill>
                <a:schemeClr val="bg1"/>
              </a:solidFill>
              <a:effectLst/>
              <a:uLnTx/>
              <a:uFillTx/>
              <a:ea typeface="+mj-ea"/>
              <a:cs typeface="+mj-cs"/>
            </a:endParaRPr>
          </a:p>
        </p:txBody>
      </p:sp>
      <p:pic>
        <p:nvPicPr>
          <p:cNvPr id="10" name="Picture 6" descr="C:\Users\Richard\Documents\100MYDOCS\Water Ski\WBC\LOGOS\WBC_LOG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6298" y="5883708"/>
            <a:ext cx="1300769" cy="6910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a:extLst>
              <a:ext uri="{FF2B5EF4-FFF2-40B4-BE49-F238E27FC236}">
                <a16:creationId xmlns:a16="http://schemas.microsoft.com/office/drawing/2014/main" id="{94D4F896-F976-441B-A0FC-EFA30A014C27}"/>
              </a:ext>
            </a:extLst>
          </p:cNvPr>
          <p:cNvSpPr>
            <a:spLocks noGrp="1"/>
          </p:cNvSpPr>
          <p:nvPr>
            <p:ph type="sldNum" sz="quarter" idx="12"/>
          </p:nvPr>
        </p:nvSpPr>
        <p:spPr/>
        <p:txBody>
          <a:bodyPr/>
          <a:lstStyle/>
          <a:p>
            <a:fld id="{CF2B0F4C-37A1-4503-98F7-8A7F21577811}" type="slidenum">
              <a:rPr lang="en-US" smtClean="0"/>
              <a:pPr/>
              <a:t>6</a:t>
            </a:fld>
            <a:endParaRPr lang="en-US"/>
          </a:p>
        </p:txBody>
      </p:sp>
    </p:spTree>
    <p:extLst>
      <p:ext uri="{BB962C8B-B14F-4D97-AF65-F5344CB8AC3E}">
        <p14:creationId xmlns:p14="http://schemas.microsoft.com/office/powerpoint/2010/main" val="4103574685"/>
      </p:ext>
    </p:extLst>
  </p:cSld>
  <p:clrMapOvr>
    <a:masterClrMapping/>
  </p:clrMapOvr>
  <p:transition spd="slow">
    <p:fade/>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725" y="323385"/>
            <a:ext cx="8926551" cy="6367347"/>
          </a:xfrm>
          <a:prstGeom prst="rect">
            <a:avLst/>
          </a:prstGeom>
          <a:solidFill>
            <a:schemeClr val="bg1"/>
          </a:solidFill>
          <a:ln w="25400">
            <a:solidFill>
              <a:srgbClr val="99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zzzz</a:t>
            </a:r>
          </a:p>
        </p:txBody>
      </p:sp>
      <p:sp>
        <p:nvSpPr>
          <p:cNvPr id="9" name="Rectangle 8"/>
          <p:cNvSpPr/>
          <p:nvPr/>
        </p:nvSpPr>
        <p:spPr>
          <a:xfrm>
            <a:off x="0" y="5206"/>
            <a:ext cx="9144000" cy="1334276"/>
          </a:xfrm>
          <a:prstGeom prst="rect">
            <a:avLst/>
          </a:prstGeom>
          <a:solidFill>
            <a:schemeClr val="tx1">
              <a:lumMod val="65000"/>
              <a:lumOff val="35000"/>
            </a:schemeClr>
          </a:solidFill>
          <a:ln>
            <a:solidFill>
              <a:schemeClr val="tx1">
                <a:lumMod val="65000"/>
                <a:lumOff val="35000"/>
              </a:schemeClr>
            </a:solidFill>
          </a:ln>
          <a:effectLst>
            <a:outerShdw blurRad="76200" dir="18900000" sy="23000" kx="-1200000" algn="bl" rotWithShape="0">
              <a:prstClr val="black">
                <a:alpha val="20000"/>
              </a:prstClr>
            </a:outerShdw>
            <a:reflection blurRad="254000" stA="42000" endPos="23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90000"/>
              </a:lnSpc>
              <a:spcBef>
                <a:spcPct val="0"/>
              </a:spcBef>
              <a:defRPr/>
            </a:pPr>
            <a:endParaRPr lang="en-US" sz="6600" dirty="0">
              <a:solidFill>
                <a:schemeClr val="bg1"/>
              </a:solidFill>
              <a:latin typeface="Adobe Caslon Pro" pitchFamily="18" charset="0"/>
            </a:endParaRPr>
          </a:p>
        </p:txBody>
      </p:sp>
      <p:sp>
        <p:nvSpPr>
          <p:cNvPr id="12" name="Title 2"/>
          <p:cNvSpPr txBox="1">
            <a:spLocks/>
          </p:cNvSpPr>
          <p:nvPr/>
        </p:nvSpPr>
        <p:spPr>
          <a:xfrm>
            <a:off x="206297" y="169221"/>
            <a:ext cx="6858000" cy="1103255"/>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sz="5400" b="0" i="0" u="none" strike="noStrike" kern="1200" cap="none" spc="0" normalizeH="0" baseline="0" noProof="0" dirty="0">
              <a:ln>
                <a:noFill/>
              </a:ln>
              <a:solidFill>
                <a:schemeClr val="bg1"/>
              </a:solidFill>
              <a:effectLst/>
              <a:uLnTx/>
              <a:uFillTx/>
              <a:latin typeface="Adobe Caslon Pro" pitchFamily="18" charset="0"/>
              <a:ea typeface="+mj-ea"/>
              <a:cs typeface="+mj-cs"/>
            </a:endParaRPr>
          </a:p>
        </p:txBody>
      </p:sp>
      <p:pic>
        <p:nvPicPr>
          <p:cNvPr id="10" name="Picture 6" descr="C:\Users\Richard\Documents\100MYDOCS\Water Ski\WBC\LOGOS\WBC_LOG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6298" y="5883708"/>
            <a:ext cx="1300769" cy="6910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356548" y="300733"/>
            <a:ext cx="8430904" cy="840230"/>
          </a:xfrm>
          <a:prstGeom prst="rect">
            <a:avLst/>
          </a:prstGeom>
          <a:noFill/>
        </p:spPr>
        <p:txBody>
          <a:bodyPr wrap="square" rtlCol="0">
            <a:spAutoFit/>
          </a:bodyPr>
          <a:lstStyle/>
          <a:p>
            <a:pPr>
              <a:lnSpc>
                <a:spcPct val="90000"/>
              </a:lnSpc>
              <a:spcBef>
                <a:spcPct val="0"/>
              </a:spcBef>
              <a:defRPr/>
            </a:pPr>
            <a:r>
              <a:rPr lang="en-US" sz="5400" b="1" dirty="0">
                <a:solidFill>
                  <a:schemeClr val="bg1"/>
                </a:solidFill>
              </a:rPr>
              <a:t>1303: Official Use</a:t>
            </a:r>
            <a:endParaRPr lang="en-US" sz="5400" dirty="0">
              <a:solidFill>
                <a:schemeClr val="bg1"/>
              </a:solidFill>
              <a:latin typeface="Adobe Caslon Pro" pitchFamily="18" charset="0"/>
            </a:endParaRPr>
          </a:p>
        </p:txBody>
      </p:sp>
      <p:sp>
        <p:nvSpPr>
          <p:cNvPr id="3" name="TextBox 2"/>
          <p:cNvSpPr txBox="1"/>
          <p:nvPr/>
        </p:nvSpPr>
        <p:spPr>
          <a:xfrm>
            <a:off x="206297" y="1381205"/>
            <a:ext cx="8684796" cy="4493538"/>
          </a:xfrm>
          <a:prstGeom prst="rect">
            <a:avLst/>
          </a:prstGeom>
          <a:noFill/>
        </p:spPr>
        <p:txBody>
          <a:bodyPr wrap="square" rtlCol="0">
            <a:spAutoFit/>
          </a:bodyPr>
          <a:lstStyle/>
          <a:p>
            <a:pPr marL="342900" lvl="0" indent="-342900">
              <a:buFont typeface="Arial" panose="020B0604020202020204" pitchFamily="34" charset="0"/>
              <a:buChar char="•"/>
            </a:pPr>
            <a:r>
              <a:rPr lang="en-US" sz="1900" b="1" dirty="0"/>
              <a:t>The judges are only allowed to make decisions on issues that have no majority.</a:t>
            </a:r>
          </a:p>
          <a:p>
            <a:pPr marL="342900" lvl="0" indent="-342900">
              <a:buFont typeface="Arial" panose="020B0604020202020204" pitchFamily="34" charset="0"/>
              <a:buChar char="•"/>
            </a:pPr>
            <a:endParaRPr lang="en-US" sz="1900" b="1" dirty="0"/>
          </a:p>
          <a:p>
            <a:pPr marL="342900" lvl="0" indent="-342900">
              <a:buFont typeface="Arial" panose="020B0604020202020204" pitchFamily="34" charset="0"/>
              <a:buChar char="•"/>
            </a:pPr>
            <a:r>
              <a:rPr lang="en-US" sz="1900" b="1" dirty="0"/>
              <a:t>When a judge has requested video review on his or her sheets, video review is often not necessary.  If the other two judges have established a majority.  </a:t>
            </a:r>
          </a:p>
          <a:p>
            <a:pPr marL="342900" lvl="0" indent="-342900">
              <a:buFont typeface="Arial" panose="020B0604020202020204" pitchFamily="34" charset="0"/>
              <a:buChar char="•"/>
            </a:pPr>
            <a:endParaRPr lang="en-US" sz="1900" b="1" dirty="0"/>
          </a:p>
          <a:p>
            <a:pPr marL="342900" lvl="0" indent="-342900">
              <a:buFont typeface="Arial" panose="020B0604020202020204" pitchFamily="34" charset="0"/>
              <a:buChar char="•"/>
            </a:pPr>
            <a:r>
              <a:rPr lang="en-US" sz="1900" b="1" dirty="0"/>
              <a:t>It is not necessary for all three judges to be present at the same time.  Many times if only one judge views the video and makes a determination, their decision may establish the necessary majority.  </a:t>
            </a:r>
          </a:p>
          <a:p>
            <a:pPr marL="342900" lvl="0" indent="-342900">
              <a:buFont typeface="Arial" panose="020B0604020202020204" pitchFamily="34" charset="0"/>
              <a:buChar char="•"/>
            </a:pPr>
            <a:endParaRPr lang="en-US" sz="1900" b="1" dirty="0"/>
          </a:p>
          <a:p>
            <a:pPr marL="342900" lvl="0" indent="-342900">
              <a:buFont typeface="Arial" panose="020B0604020202020204" pitchFamily="34" charset="0"/>
              <a:buChar char="•"/>
            </a:pPr>
            <a:r>
              <a:rPr lang="en-US" sz="1900" b="1" dirty="0"/>
              <a:t>The Event Judges should notify the Scorers of any passes requiring video review when the score sheets and videos are removed from the boat.</a:t>
            </a:r>
          </a:p>
          <a:p>
            <a:pPr marL="342900" lvl="0" indent="-342900">
              <a:buFont typeface="Arial" panose="020B0604020202020204" pitchFamily="34" charset="0"/>
              <a:buChar char="•"/>
            </a:pPr>
            <a:endParaRPr lang="en-US" sz="1900" b="1" dirty="0"/>
          </a:p>
          <a:p>
            <a:pPr marL="342900" indent="-342900">
              <a:buFont typeface="Arial" panose="020B0604020202020204" pitchFamily="34" charset="0"/>
              <a:buChar char="•"/>
            </a:pPr>
            <a:r>
              <a:rPr lang="en-US" sz="1900" b="1" dirty="0"/>
              <a:t>Clarifications of the applicable rules are encouraged but the final decision rests with the Event Judge unless the Chief Judge invokes 903.</a:t>
            </a:r>
          </a:p>
          <a:p>
            <a:pPr lvl="0"/>
            <a:endParaRPr lang="en-US" sz="2000" dirty="0"/>
          </a:p>
        </p:txBody>
      </p:sp>
      <p:sp>
        <p:nvSpPr>
          <p:cNvPr id="4" name="Slide Number Placeholder 3">
            <a:extLst>
              <a:ext uri="{FF2B5EF4-FFF2-40B4-BE49-F238E27FC236}">
                <a16:creationId xmlns:a16="http://schemas.microsoft.com/office/drawing/2014/main" id="{343A2D38-1E0E-4285-AEA8-9BED58B92A42}"/>
              </a:ext>
            </a:extLst>
          </p:cNvPr>
          <p:cNvSpPr>
            <a:spLocks noGrp="1"/>
          </p:cNvSpPr>
          <p:nvPr>
            <p:ph type="sldNum" sz="quarter" idx="12"/>
          </p:nvPr>
        </p:nvSpPr>
        <p:spPr/>
        <p:txBody>
          <a:bodyPr/>
          <a:lstStyle/>
          <a:p>
            <a:fld id="{CF2B0F4C-37A1-4503-98F7-8A7F21577811}" type="slidenum">
              <a:rPr lang="en-US" smtClean="0"/>
              <a:pPr/>
              <a:t>60</a:t>
            </a:fld>
            <a:endParaRPr lang="en-US"/>
          </a:p>
        </p:txBody>
      </p:sp>
    </p:spTree>
    <p:extLst>
      <p:ext uri="{BB962C8B-B14F-4D97-AF65-F5344CB8AC3E}">
        <p14:creationId xmlns:p14="http://schemas.microsoft.com/office/powerpoint/2010/main" val="1733204487"/>
      </p:ext>
    </p:extLst>
  </p:cSld>
  <p:clrMapOvr>
    <a:masterClrMapping/>
  </p:clrMapOvr>
  <p:transition spd="slow">
    <p:fade/>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725" y="323385"/>
            <a:ext cx="8926551" cy="6367347"/>
          </a:xfrm>
          <a:prstGeom prst="rect">
            <a:avLst/>
          </a:prstGeom>
          <a:solidFill>
            <a:schemeClr val="bg1"/>
          </a:solidFill>
          <a:ln w="25400">
            <a:solidFill>
              <a:srgbClr val="99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zzzz</a:t>
            </a:r>
          </a:p>
        </p:txBody>
      </p:sp>
      <p:sp>
        <p:nvSpPr>
          <p:cNvPr id="9" name="Rectangle 8"/>
          <p:cNvSpPr/>
          <p:nvPr/>
        </p:nvSpPr>
        <p:spPr>
          <a:xfrm>
            <a:off x="0" y="5206"/>
            <a:ext cx="9144000" cy="1334276"/>
          </a:xfrm>
          <a:prstGeom prst="rect">
            <a:avLst/>
          </a:prstGeom>
          <a:solidFill>
            <a:schemeClr val="tx1">
              <a:lumMod val="65000"/>
              <a:lumOff val="35000"/>
            </a:schemeClr>
          </a:solidFill>
          <a:ln>
            <a:solidFill>
              <a:schemeClr val="tx1">
                <a:lumMod val="65000"/>
                <a:lumOff val="35000"/>
              </a:schemeClr>
            </a:solidFill>
          </a:ln>
          <a:effectLst>
            <a:outerShdw blurRad="76200" dir="18900000" sy="23000" kx="-1200000" algn="bl" rotWithShape="0">
              <a:prstClr val="black">
                <a:alpha val="20000"/>
              </a:prstClr>
            </a:outerShdw>
            <a:reflection blurRad="254000" stA="42000" endPos="23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90000"/>
              </a:lnSpc>
              <a:spcBef>
                <a:spcPct val="0"/>
              </a:spcBef>
              <a:defRPr/>
            </a:pPr>
            <a:endParaRPr lang="en-US" sz="6600" dirty="0">
              <a:solidFill>
                <a:schemeClr val="bg1"/>
              </a:solidFill>
              <a:latin typeface="Adobe Caslon Pro" pitchFamily="18" charset="0"/>
            </a:endParaRPr>
          </a:p>
        </p:txBody>
      </p:sp>
      <p:sp>
        <p:nvSpPr>
          <p:cNvPr id="12" name="Title 2"/>
          <p:cNvSpPr txBox="1">
            <a:spLocks/>
          </p:cNvSpPr>
          <p:nvPr/>
        </p:nvSpPr>
        <p:spPr>
          <a:xfrm>
            <a:off x="206297" y="169221"/>
            <a:ext cx="6858000" cy="1103255"/>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sz="5400" b="0" i="0" u="none" strike="noStrike" kern="1200" cap="none" spc="0" normalizeH="0" baseline="0" noProof="0" dirty="0">
              <a:ln>
                <a:noFill/>
              </a:ln>
              <a:solidFill>
                <a:schemeClr val="bg1"/>
              </a:solidFill>
              <a:effectLst/>
              <a:uLnTx/>
              <a:uFillTx/>
              <a:latin typeface="Adobe Caslon Pro" pitchFamily="18" charset="0"/>
              <a:ea typeface="+mj-ea"/>
              <a:cs typeface="+mj-cs"/>
            </a:endParaRPr>
          </a:p>
        </p:txBody>
      </p:sp>
      <p:pic>
        <p:nvPicPr>
          <p:cNvPr id="10" name="Picture 6" descr="C:\Users\Richard\Documents\100MYDOCS\Water Ski\WBC\LOGOS\WBC_LOG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6298" y="5883708"/>
            <a:ext cx="1300769" cy="6910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108725" y="300733"/>
            <a:ext cx="8857722" cy="840230"/>
          </a:xfrm>
          <a:prstGeom prst="rect">
            <a:avLst/>
          </a:prstGeom>
          <a:noFill/>
        </p:spPr>
        <p:txBody>
          <a:bodyPr wrap="square" rtlCol="0">
            <a:spAutoFit/>
          </a:bodyPr>
          <a:lstStyle/>
          <a:p>
            <a:pPr>
              <a:lnSpc>
                <a:spcPct val="90000"/>
              </a:lnSpc>
              <a:spcBef>
                <a:spcPct val="0"/>
              </a:spcBef>
              <a:defRPr/>
            </a:pPr>
            <a:r>
              <a:rPr lang="en-US" sz="5400" b="1" dirty="0">
                <a:solidFill>
                  <a:schemeClr val="bg1"/>
                </a:solidFill>
              </a:rPr>
              <a:t>1303: Failure of Timing Device</a:t>
            </a:r>
            <a:endParaRPr lang="en-US" sz="5400" dirty="0">
              <a:solidFill>
                <a:schemeClr val="bg1"/>
              </a:solidFill>
              <a:latin typeface="Adobe Caslon Pro" pitchFamily="18" charset="0"/>
            </a:endParaRPr>
          </a:p>
        </p:txBody>
      </p:sp>
      <p:sp>
        <p:nvSpPr>
          <p:cNvPr id="3" name="TextBox 2"/>
          <p:cNvSpPr txBox="1"/>
          <p:nvPr/>
        </p:nvSpPr>
        <p:spPr>
          <a:xfrm>
            <a:off x="206298" y="1503497"/>
            <a:ext cx="8582596" cy="4801314"/>
          </a:xfrm>
          <a:prstGeom prst="rect">
            <a:avLst/>
          </a:prstGeom>
          <a:noFill/>
        </p:spPr>
        <p:txBody>
          <a:bodyPr wrap="square" rtlCol="0">
            <a:spAutoFit/>
          </a:bodyPr>
          <a:lstStyle/>
          <a:p>
            <a:r>
              <a:rPr lang="en-US" sz="2400" dirty="0"/>
              <a:t>(2) To determine the time parameters of a pass in the event of failure of the timing device.</a:t>
            </a:r>
          </a:p>
          <a:p>
            <a:endParaRPr lang="en-US" sz="2400" dirty="0"/>
          </a:p>
          <a:p>
            <a:pPr marL="342900" lvl="0" indent="-342900">
              <a:buFont typeface="Arial" panose="020B0604020202020204" pitchFamily="34" charset="0"/>
              <a:buChar char="•"/>
            </a:pPr>
            <a:r>
              <a:rPr lang="en-US" sz="2400" b="1" dirty="0"/>
              <a:t>If expiry of time is the only issue that has no majority it is not necessary for the Event Judges to view the video.   Any two Judges appointed by the Chief Judge may determine the expiry of time.</a:t>
            </a:r>
          </a:p>
          <a:p>
            <a:pPr marL="342900" lvl="0" indent="-342900">
              <a:buFont typeface="Arial" panose="020B0604020202020204" pitchFamily="34" charset="0"/>
              <a:buChar char="•"/>
            </a:pPr>
            <a:endParaRPr lang="en-US" sz="2400" b="1" dirty="0"/>
          </a:p>
          <a:p>
            <a:pPr marL="342900" indent="-342900">
              <a:buFont typeface="Arial" panose="020B0604020202020204" pitchFamily="34" charset="0"/>
              <a:buChar char="•"/>
            </a:pPr>
            <a:r>
              <a:rPr lang="en-US" sz="2400" b="1" dirty="0"/>
              <a:t>These appointees are only allowed to determine the expiry of time.  They cannot make a decision concerning whether a trick is for credit or a crossing was perfect or imperfect.  </a:t>
            </a:r>
          </a:p>
          <a:p>
            <a:pPr lvl="0"/>
            <a:r>
              <a:rPr lang="en-US" sz="2400" b="1" dirty="0"/>
              <a:t> </a:t>
            </a:r>
          </a:p>
          <a:p>
            <a:endParaRPr lang="en-US" dirty="0"/>
          </a:p>
        </p:txBody>
      </p:sp>
      <p:sp>
        <p:nvSpPr>
          <p:cNvPr id="4" name="Slide Number Placeholder 3">
            <a:extLst>
              <a:ext uri="{FF2B5EF4-FFF2-40B4-BE49-F238E27FC236}">
                <a16:creationId xmlns:a16="http://schemas.microsoft.com/office/drawing/2014/main" id="{170111F4-1016-495E-A01E-745DB62A5531}"/>
              </a:ext>
            </a:extLst>
          </p:cNvPr>
          <p:cNvSpPr>
            <a:spLocks noGrp="1"/>
          </p:cNvSpPr>
          <p:nvPr>
            <p:ph type="sldNum" sz="quarter" idx="12"/>
          </p:nvPr>
        </p:nvSpPr>
        <p:spPr/>
        <p:txBody>
          <a:bodyPr/>
          <a:lstStyle/>
          <a:p>
            <a:fld id="{CF2B0F4C-37A1-4503-98F7-8A7F21577811}" type="slidenum">
              <a:rPr lang="en-US" smtClean="0"/>
              <a:pPr/>
              <a:t>61</a:t>
            </a:fld>
            <a:endParaRPr lang="en-US"/>
          </a:p>
        </p:txBody>
      </p:sp>
    </p:spTree>
    <p:extLst>
      <p:ext uri="{BB962C8B-B14F-4D97-AF65-F5344CB8AC3E}">
        <p14:creationId xmlns:p14="http://schemas.microsoft.com/office/powerpoint/2010/main" val="151672239"/>
      </p:ext>
    </p:extLst>
  </p:cSld>
  <p:clrMapOvr>
    <a:masterClrMapping/>
  </p:clrMapOvr>
  <p:transition spd="slow">
    <p:fade/>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725" y="323385"/>
            <a:ext cx="8926551" cy="6367347"/>
          </a:xfrm>
          <a:prstGeom prst="rect">
            <a:avLst/>
          </a:prstGeom>
          <a:solidFill>
            <a:schemeClr val="bg1"/>
          </a:solidFill>
          <a:ln w="25400">
            <a:solidFill>
              <a:srgbClr val="99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zzzz</a:t>
            </a:r>
          </a:p>
        </p:txBody>
      </p:sp>
      <p:sp>
        <p:nvSpPr>
          <p:cNvPr id="9" name="Rectangle 8"/>
          <p:cNvSpPr/>
          <p:nvPr/>
        </p:nvSpPr>
        <p:spPr>
          <a:xfrm>
            <a:off x="0" y="5206"/>
            <a:ext cx="9144000" cy="1334276"/>
          </a:xfrm>
          <a:prstGeom prst="rect">
            <a:avLst/>
          </a:prstGeom>
          <a:solidFill>
            <a:schemeClr val="tx1">
              <a:lumMod val="65000"/>
              <a:lumOff val="35000"/>
            </a:schemeClr>
          </a:solidFill>
          <a:ln>
            <a:solidFill>
              <a:schemeClr val="tx1">
                <a:lumMod val="65000"/>
                <a:lumOff val="35000"/>
              </a:schemeClr>
            </a:solidFill>
          </a:ln>
          <a:effectLst>
            <a:outerShdw blurRad="76200" dir="18900000" sy="23000" kx="-1200000" algn="bl" rotWithShape="0">
              <a:prstClr val="black">
                <a:alpha val="20000"/>
              </a:prstClr>
            </a:outerShdw>
            <a:reflection blurRad="254000" stA="42000" endPos="23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90000"/>
              </a:lnSpc>
              <a:spcBef>
                <a:spcPct val="0"/>
              </a:spcBef>
              <a:defRPr/>
            </a:pPr>
            <a:endParaRPr lang="en-US" sz="6600" dirty="0">
              <a:solidFill>
                <a:schemeClr val="bg1"/>
              </a:solidFill>
              <a:latin typeface="Adobe Caslon Pro" pitchFamily="18" charset="0"/>
            </a:endParaRPr>
          </a:p>
        </p:txBody>
      </p:sp>
      <p:sp>
        <p:nvSpPr>
          <p:cNvPr id="12" name="Title 2"/>
          <p:cNvSpPr txBox="1">
            <a:spLocks/>
          </p:cNvSpPr>
          <p:nvPr/>
        </p:nvSpPr>
        <p:spPr>
          <a:xfrm>
            <a:off x="206297" y="169221"/>
            <a:ext cx="6858000" cy="1103255"/>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sz="5400" b="0" i="0" u="none" strike="noStrike" kern="1200" cap="none" spc="0" normalizeH="0" baseline="0" noProof="0" dirty="0">
              <a:ln>
                <a:noFill/>
              </a:ln>
              <a:solidFill>
                <a:schemeClr val="bg1"/>
              </a:solidFill>
              <a:effectLst/>
              <a:uLnTx/>
              <a:uFillTx/>
              <a:latin typeface="Adobe Caslon Pro" pitchFamily="18" charset="0"/>
              <a:ea typeface="+mj-ea"/>
              <a:cs typeface="+mj-cs"/>
            </a:endParaRPr>
          </a:p>
        </p:txBody>
      </p:sp>
      <p:pic>
        <p:nvPicPr>
          <p:cNvPr id="10" name="Picture 6" descr="C:\Users\Richard\Documents\100MYDOCS\Water Ski\WBC\LOGOS\WBC_LOG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6298" y="5883708"/>
            <a:ext cx="1300769" cy="6910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108725" y="300733"/>
            <a:ext cx="8848844" cy="784830"/>
          </a:xfrm>
          <a:prstGeom prst="rect">
            <a:avLst/>
          </a:prstGeom>
          <a:noFill/>
        </p:spPr>
        <p:txBody>
          <a:bodyPr wrap="square" rtlCol="0">
            <a:spAutoFit/>
          </a:bodyPr>
          <a:lstStyle/>
          <a:p>
            <a:pPr lvl="0">
              <a:lnSpc>
                <a:spcPct val="90000"/>
              </a:lnSpc>
              <a:spcBef>
                <a:spcPct val="0"/>
              </a:spcBef>
              <a:defRPr/>
            </a:pPr>
            <a:r>
              <a:rPr lang="en-US" sz="5000" b="1" dirty="0">
                <a:solidFill>
                  <a:schemeClr val="bg1"/>
                </a:solidFill>
              </a:rPr>
              <a:t>1303: Exceptional Circumstances</a:t>
            </a:r>
            <a:endParaRPr lang="en-US" sz="5000" dirty="0">
              <a:solidFill>
                <a:schemeClr val="bg1"/>
              </a:solidFill>
              <a:latin typeface="Adobe Caslon Pro" pitchFamily="18" charset="0"/>
            </a:endParaRPr>
          </a:p>
        </p:txBody>
      </p:sp>
      <p:sp>
        <p:nvSpPr>
          <p:cNvPr id="3" name="TextBox 2"/>
          <p:cNvSpPr txBox="1"/>
          <p:nvPr/>
        </p:nvSpPr>
        <p:spPr>
          <a:xfrm>
            <a:off x="157511" y="1339482"/>
            <a:ext cx="8751272" cy="4370427"/>
          </a:xfrm>
          <a:prstGeom prst="rect">
            <a:avLst/>
          </a:prstGeom>
          <a:noFill/>
        </p:spPr>
        <p:txBody>
          <a:bodyPr wrap="square" rtlCol="0">
            <a:spAutoFit/>
          </a:bodyPr>
          <a:lstStyle/>
          <a:p>
            <a:r>
              <a:rPr lang="en-US" sz="2000" dirty="0"/>
              <a:t>(3) In circumstances which are judged to be exceptional, the Chief Judge or Chief Scorer is authorized to instruct the Boat Judges to review the video recording to correct errors or misconceptions.</a:t>
            </a:r>
            <a:r>
              <a:rPr lang="en-US" sz="2000" i="1" dirty="0"/>
              <a:t>   </a:t>
            </a:r>
            <a:endParaRPr lang="en-US" sz="2000" dirty="0"/>
          </a:p>
          <a:p>
            <a:r>
              <a:rPr lang="en-US" sz="2000" dirty="0"/>
              <a:t> </a:t>
            </a:r>
          </a:p>
          <a:p>
            <a:r>
              <a:rPr lang="en-US" sz="2000" b="1" dirty="0"/>
              <a:t>Exceptional circumstances are not a defined set of events.  The Chief Judge and Chief Scorer are allowed the latitude to determine what an exceptional circumstance is.  Some examples might be if a judge clearly does not know the applicable rules for a circumstance or has been judging under a misinterpretation of a rule.  Or when the Event Judges’ sheets are so varied that it is clear that something has been overlooked. Other common exceptional circumstances are lower caliber judges overruling the most qualified boat judge or a trick being recorded that does not fit any logical criteria, e.g. a tumble turn has been recorded while the trick sequence indicates the skier should be backward.  </a:t>
            </a:r>
          </a:p>
          <a:p>
            <a:endParaRPr lang="en-US" dirty="0"/>
          </a:p>
        </p:txBody>
      </p:sp>
      <p:sp>
        <p:nvSpPr>
          <p:cNvPr id="4" name="Slide Number Placeholder 3">
            <a:extLst>
              <a:ext uri="{FF2B5EF4-FFF2-40B4-BE49-F238E27FC236}">
                <a16:creationId xmlns:a16="http://schemas.microsoft.com/office/drawing/2014/main" id="{1BA90E9E-13D8-4A0F-9FC0-6E002E7E434D}"/>
              </a:ext>
            </a:extLst>
          </p:cNvPr>
          <p:cNvSpPr>
            <a:spLocks noGrp="1"/>
          </p:cNvSpPr>
          <p:nvPr>
            <p:ph type="sldNum" sz="quarter" idx="12"/>
          </p:nvPr>
        </p:nvSpPr>
        <p:spPr/>
        <p:txBody>
          <a:bodyPr/>
          <a:lstStyle/>
          <a:p>
            <a:fld id="{CF2B0F4C-37A1-4503-98F7-8A7F21577811}" type="slidenum">
              <a:rPr lang="en-US" smtClean="0"/>
              <a:pPr/>
              <a:t>62</a:t>
            </a:fld>
            <a:endParaRPr lang="en-US"/>
          </a:p>
        </p:txBody>
      </p:sp>
    </p:spTree>
    <p:extLst>
      <p:ext uri="{BB962C8B-B14F-4D97-AF65-F5344CB8AC3E}">
        <p14:creationId xmlns:p14="http://schemas.microsoft.com/office/powerpoint/2010/main" val="2433340736"/>
      </p:ext>
    </p:extLst>
  </p:cSld>
  <p:clrMapOvr>
    <a:masterClrMapping/>
  </p:clrMapOvr>
  <p:transition spd="slow">
    <p:fade/>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725" y="323385"/>
            <a:ext cx="8926551" cy="6367347"/>
          </a:xfrm>
          <a:prstGeom prst="rect">
            <a:avLst/>
          </a:prstGeom>
          <a:solidFill>
            <a:schemeClr val="bg1"/>
          </a:solidFill>
          <a:ln w="25400">
            <a:solidFill>
              <a:srgbClr val="99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zzzz</a:t>
            </a:r>
          </a:p>
        </p:txBody>
      </p:sp>
      <p:sp>
        <p:nvSpPr>
          <p:cNvPr id="9" name="Rectangle 8"/>
          <p:cNvSpPr/>
          <p:nvPr/>
        </p:nvSpPr>
        <p:spPr>
          <a:xfrm>
            <a:off x="0" y="5206"/>
            <a:ext cx="9144000" cy="1334276"/>
          </a:xfrm>
          <a:prstGeom prst="rect">
            <a:avLst/>
          </a:prstGeom>
          <a:solidFill>
            <a:schemeClr val="tx1">
              <a:lumMod val="65000"/>
              <a:lumOff val="35000"/>
            </a:schemeClr>
          </a:solidFill>
          <a:ln>
            <a:solidFill>
              <a:schemeClr val="tx1">
                <a:lumMod val="65000"/>
                <a:lumOff val="35000"/>
              </a:schemeClr>
            </a:solidFill>
          </a:ln>
          <a:effectLst>
            <a:outerShdw blurRad="76200" dir="18900000" sy="23000" kx="-1200000" algn="bl" rotWithShape="0">
              <a:prstClr val="black">
                <a:alpha val="20000"/>
              </a:prstClr>
            </a:outerShdw>
            <a:reflection blurRad="254000" stA="42000" endPos="23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90000"/>
              </a:lnSpc>
              <a:spcBef>
                <a:spcPct val="0"/>
              </a:spcBef>
              <a:defRPr/>
            </a:pPr>
            <a:endParaRPr lang="en-US" sz="6600" dirty="0">
              <a:solidFill>
                <a:schemeClr val="bg1"/>
              </a:solidFill>
              <a:latin typeface="Adobe Caslon Pro" pitchFamily="18" charset="0"/>
            </a:endParaRPr>
          </a:p>
        </p:txBody>
      </p:sp>
      <p:sp>
        <p:nvSpPr>
          <p:cNvPr id="12" name="Title 2"/>
          <p:cNvSpPr txBox="1">
            <a:spLocks/>
          </p:cNvSpPr>
          <p:nvPr/>
        </p:nvSpPr>
        <p:spPr>
          <a:xfrm>
            <a:off x="206297" y="169221"/>
            <a:ext cx="6858000" cy="1103255"/>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sz="5400" b="0" i="0" u="none" strike="noStrike" kern="1200" cap="none" spc="0" normalizeH="0" baseline="0" noProof="0" dirty="0">
              <a:ln>
                <a:noFill/>
              </a:ln>
              <a:solidFill>
                <a:schemeClr val="bg1"/>
              </a:solidFill>
              <a:effectLst/>
              <a:uLnTx/>
              <a:uFillTx/>
              <a:latin typeface="Adobe Caslon Pro" pitchFamily="18" charset="0"/>
              <a:ea typeface="+mj-ea"/>
              <a:cs typeface="+mj-cs"/>
            </a:endParaRPr>
          </a:p>
        </p:txBody>
      </p:sp>
      <p:pic>
        <p:nvPicPr>
          <p:cNvPr id="10" name="Picture 6" descr="C:\Users\Richard\Documents\100MYDOCS\Water Ski\WBC\LOGOS\WBC_LOG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6298" y="5883708"/>
            <a:ext cx="1300769" cy="6910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356548" y="300733"/>
            <a:ext cx="8430904" cy="840230"/>
          </a:xfrm>
          <a:prstGeom prst="rect">
            <a:avLst/>
          </a:prstGeom>
          <a:noFill/>
        </p:spPr>
        <p:txBody>
          <a:bodyPr wrap="square" rtlCol="0">
            <a:spAutoFit/>
          </a:bodyPr>
          <a:lstStyle/>
          <a:p>
            <a:pPr lvl="0">
              <a:lnSpc>
                <a:spcPct val="90000"/>
              </a:lnSpc>
              <a:spcBef>
                <a:spcPct val="0"/>
              </a:spcBef>
              <a:defRPr/>
            </a:pPr>
            <a:r>
              <a:rPr lang="en-US" sz="5400" b="1" dirty="0">
                <a:solidFill>
                  <a:schemeClr val="bg1"/>
                </a:solidFill>
              </a:rPr>
              <a:t>Rope Fittings</a:t>
            </a:r>
            <a:endParaRPr lang="en-US" sz="5400" dirty="0">
              <a:solidFill>
                <a:schemeClr val="bg1"/>
              </a:solidFill>
              <a:latin typeface="Adobe Caslon Pro" pitchFamily="18" charset="0"/>
            </a:endParaRPr>
          </a:p>
        </p:txBody>
      </p:sp>
      <p:sp>
        <p:nvSpPr>
          <p:cNvPr id="3" name="TextBox 2"/>
          <p:cNvSpPr txBox="1"/>
          <p:nvPr/>
        </p:nvSpPr>
        <p:spPr>
          <a:xfrm>
            <a:off x="206297" y="1828800"/>
            <a:ext cx="8751272" cy="3416320"/>
          </a:xfrm>
          <a:prstGeom prst="rect">
            <a:avLst/>
          </a:prstGeom>
          <a:noFill/>
        </p:spPr>
        <p:txBody>
          <a:bodyPr wrap="square" rtlCol="0">
            <a:spAutoFit/>
          </a:bodyPr>
          <a:lstStyle/>
          <a:p>
            <a:r>
              <a:rPr lang="en-US" sz="2400" dirty="0"/>
              <a:t>(1) A lightweight fitting approved by the Chief Judge for easy attachment of leaders, ropes, or handles shall be permitted for any event.</a:t>
            </a:r>
          </a:p>
          <a:p>
            <a:r>
              <a:rPr lang="en-US" sz="2400" dirty="0"/>
              <a:t>(2) Metal clips shall not be used in the jump event.</a:t>
            </a:r>
          </a:p>
          <a:p>
            <a:r>
              <a:rPr lang="en-US" sz="2400" dirty="0"/>
              <a:t> </a:t>
            </a:r>
          </a:p>
          <a:p>
            <a:r>
              <a:rPr lang="en-US" sz="2400" b="1" dirty="0"/>
              <a:t>Some quick connects may be fine for slalom and trick but not suitable for jump.  Metal clips should be avoided whenever possible and never used in jump. </a:t>
            </a:r>
          </a:p>
          <a:p>
            <a:endParaRPr lang="en-US" sz="2400" b="1" dirty="0"/>
          </a:p>
        </p:txBody>
      </p:sp>
      <p:sp>
        <p:nvSpPr>
          <p:cNvPr id="4" name="Slide Number Placeholder 3">
            <a:extLst>
              <a:ext uri="{FF2B5EF4-FFF2-40B4-BE49-F238E27FC236}">
                <a16:creationId xmlns:a16="http://schemas.microsoft.com/office/drawing/2014/main" id="{6CB5D2C2-C05E-4786-8988-7F0B4B85EF38}"/>
              </a:ext>
            </a:extLst>
          </p:cNvPr>
          <p:cNvSpPr>
            <a:spLocks noGrp="1"/>
          </p:cNvSpPr>
          <p:nvPr>
            <p:ph type="sldNum" sz="quarter" idx="12"/>
          </p:nvPr>
        </p:nvSpPr>
        <p:spPr/>
        <p:txBody>
          <a:bodyPr/>
          <a:lstStyle/>
          <a:p>
            <a:fld id="{CF2B0F4C-37A1-4503-98F7-8A7F21577811}" type="slidenum">
              <a:rPr lang="en-US" smtClean="0"/>
              <a:pPr/>
              <a:t>63</a:t>
            </a:fld>
            <a:endParaRPr lang="en-US"/>
          </a:p>
        </p:txBody>
      </p:sp>
    </p:spTree>
    <p:extLst>
      <p:ext uri="{BB962C8B-B14F-4D97-AF65-F5344CB8AC3E}">
        <p14:creationId xmlns:p14="http://schemas.microsoft.com/office/powerpoint/2010/main" val="992812996"/>
      </p:ext>
    </p:extLst>
  </p:cSld>
  <p:clrMapOvr>
    <a:masterClrMapping/>
  </p:clrMapOvr>
  <p:transition spd="slow">
    <p:fade/>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725" y="323385"/>
            <a:ext cx="8926551" cy="6367347"/>
          </a:xfrm>
          <a:prstGeom prst="rect">
            <a:avLst/>
          </a:prstGeom>
          <a:solidFill>
            <a:schemeClr val="bg1"/>
          </a:solidFill>
          <a:ln w="25400">
            <a:solidFill>
              <a:srgbClr val="99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zzzz</a:t>
            </a:r>
          </a:p>
        </p:txBody>
      </p:sp>
      <p:sp>
        <p:nvSpPr>
          <p:cNvPr id="9" name="Rectangle 8"/>
          <p:cNvSpPr/>
          <p:nvPr/>
        </p:nvSpPr>
        <p:spPr>
          <a:xfrm>
            <a:off x="0" y="5206"/>
            <a:ext cx="9144000" cy="1334276"/>
          </a:xfrm>
          <a:prstGeom prst="rect">
            <a:avLst/>
          </a:prstGeom>
          <a:solidFill>
            <a:schemeClr val="tx1">
              <a:lumMod val="65000"/>
              <a:lumOff val="35000"/>
            </a:schemeClr>
          </a:solidFill>
          <a:ln>
            <a:solidFill>
              <a:schemeClr val="tx1">
                <a:lumMod val="65000"/>
                <a:lumOff val="35000"/>
              </a:schemeClr>
            </a:solidFill>
          </a:ln>
          <a:effectLst>
            <a:outerShdw blurRad="76200" dir="18900000" sy="23000" kx="-1200000" algn="bl" rotWithShape="0">
              <a:prstClr val="black">
                <a:alpha val="20000"/>
              </a:prstClr>
            </a:outerShdw>
            <a:reflection blurRad="254000" stA="42000" endPos="23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90000"/>
              </a:lnSpc>
              <a:spcBef>
                <a:spcPct val="0"/>
              </a:spcBef>
              <a:defRPr/>
            </a:pPr>
            <a:endParaRPr lang="en-US" sz="6600" dirty="0">
              <a:solidFill>
                <a:schemeClr val="bg1"/>
              </a:solidFill>
              <a:latin typeface="Adobe Caslon Pro" pitchFamily="18" charset="0"/>
            </a:endParaRPr>
          </a:p>
        </p:txBody>
      </p:sp>
      <p:sp>
        <p:nvSpPr>
          <p:cNvPr id="12" name="Title 2"/>
          <p:cNvSpPr txBox="1">
            <a:spLocks/>
          </p:cNvSpPr>
          <p:nvPr/>
        </p:nvSpPr>
        <p:spPr>
          <a:xfrm>
            <a:off x="206297" y="169221"/>
            <a:ext cx="6858000" cy="1103255"/>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sz="5400" b="0" i="0" u="none" strike="noStrike" kern="1200" cap="none" spc="0" normalizeH="0" baseline="0" noProof="0" dirty="0">
              <a:ln>
                <a:noFill/>
              </a:ln>
              <a:solidFill>
                <a:schemeClr val="bg1"/>
              </a:solidFill>
              <a:effectLst/>
              <a:uLnTx/>
              <a:uFillTx/>
              <a:latin typeface="Adobe Caslon Pro" pitchFamily="18" charset="0"/>
              <a:ea typeface="+mj-ea"/>
              <a:cs typeface="+mj-cs"/>
            </a:endParaRPr>
          </a:p>
        </p:txBody>
      </p:sp>
      <p:pic>
        <p:nvPicPr>
          <p:cNvPr id="10" name="Picture 6" descr="C:\Users\Richard\Documents\100MYDOCS\Water Ski\WBC\LOGOS\WBC_LOG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6298" y="5883708"/>
            <a:ext cx="1300769" cy="6910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356548" y="300733"/>
            <a:ext cx="8430904" cy="840230"/>
          </a:xfrm>
          <a:prstGeom prst="rect">
            <a:avLst/>
          </a:prstGeom>
          <a:noFill/>
        </p:spPr>
        <p:txBody>
          <a:bodyPr wrap="square" rtlCol="0">
            <a:spAutoFit/>
          </a:bodyPr>
          <a:lstStyle/>
          <a:p>
            <a:pPr lvl="0">
              <a:lnSpc>
                <a:spcPct val="90000"/>
              </a:lnSpc>
              <a:spcBef>
                <a:spcPct val="0"/>
              </a:spcBef>
              <a:defRPr/>
            </a:pPr>
            <a:r>
              <a:rPr lang="en-US" sz="5400" b="1" dirty="0">
                <a:solidFill>
                  <a:schemeClr val="bg1"/>
                </a:solidFill>
              </a:rPr>
              <a:t>1403: Ropes</a:t>
            </a:r>
            <a:endParaRPr lang="en-US" sz="5400" dirty="0">
              <a:solidFill>
                <a:schemeClr val="bg1"/>
              </a:solidFill>
              <a:latin typeface="Adobe Caslon Pro" pitchFamily="18" charset="0"/>
            </a:endParaRPr>
          </a:p>
        </p:txBody>
      </p:sp>
      <p:sp>
        <p:nvSpPr>
          <p:cNvPr id="3" name="TextBox 2"/>
          <p:cNvSpPr txBox="1"/>
          <p:nvPr/>
        </p:nvSpPr>
        <p:spPr>
          <a:xfrm>
            <a:off x="239697" y="1568003"/>
            <a:ext cx="8621670" cy="5078313"/>
          </a:xfrm>
          <a:prstGeom prst="rect">
            <a:avLst/>
          </a:prstGeom>
          <a:noFill/>
        </p:spPr>
        <p:txBody>
          <a:bodyPr wrap="square" rtlCol="0">
            <a:spAutoFit/>
          </a:bodyPr>
          <a:lstStyle/>
          <a:p>
            <a:r>
              <a:rPr lang="en-US" sz="2400" dirty="0"/>
              <a:t>For the purposes of this rule a rope and leader combination shall be considered the rope. The Tournament Committee shall have at least one rope meeting the following requirements in the towboat for all events:</a:t>
            </a:r>
          </a:p>
          <a:p>
            <a:r>
              <a:rPr lang="en-US" sz="2400" dirty="0"/>
              <a:t> </a:t>
            </a:r>
          </a:p>
          <a:p>
            <a:r>
              <a:rPr lang="en-US" sz="2400" b="1" dirty="0"/>
              <a:t>Whilst only one rope is required for trick and slalom, in slalom it is recommended that the towboat keep a second rope in the boat and for tricks that the boat leave the second rope on the start dock for the Dock Marshall to prepare with the next skier’s handle. It is required that a 38cm and a 30 cm handle be in the boat for both the trick and slalom events.</a:t>
            </a:r>
          </a:p>
          <a:p>
            <a:r>
              <a:rPr lang="en-US" sz="2400" b="1" dirty="0"/>
              <a:t> </a:t>
            </a:r>
          </a:p>
          <a:p>
            <a:r>
              <a:rPr lang="en-US" b="1" dirty="0"/>
              <a:t> </a:t>
            </a:r>
          </a:p>
          <a:p>
            <a:endParaRPr lang="en-US" b="1" dirty="0"/>
          </a:p>
        </p:txBody>
      </p:sp>
      <p:sp>
        <p:nvSpPr>
          <p:cNvPr id="4" name="Slide Number Placeholder 3">
            <a:extLst>
              <a:ext uri="{FF2B5EF4-FFF2-40B4-BE49-F238E27FC236}">
                <a16:creationId xmlns:a16="http://schemas.microsoft.com/office/drawing/2014/main" id="{D41F868C-0F90-4F79-95FD-08551DCF87CC}"/>
              </a:ext>
            </a:extLst>
          </p:cNvPr>
          <p:cNvSpPr>
            <a:spLocks noGrp="1"/>
          </p:cNvSpPr>
          <p:nvPr>
            <p:ph type="sldNum" sz="quarter" idx="12"/>
          </p:nvPr>
        </p:nvSpPr>
        <p:spPr/>
        <p:txBody>
          <a:bodyPr/>
          <a:lstStyle/>
          <a:p>
            <a:fld id="{CF2B0F4C-37A1-4503-98F7-8A7F21577811}" type="slidenum">
              <a:rPr lang="en-US" smtClean="0"/>
              <a:pPr/>
              <a:t>64</a:t>
            </a:fld>
            <a:endParaRPr lang="en-US"/>
          </a:p>
        </p:txBody>
      </p:sp>
    </p:spTree>
    <p:extLst>
      <p:ext uri="{BB962C8B-B14F-4D97-AF65-F5344CB8AC3E}">
        <p14:creationId xmlns:p14="http://schemas.microsoft.com/office/powerpoint/2010/main" val="1547744251"/>
      </p:ext>
    </p:extLst>
  </p:cSld>
  <p:clrMapOvr>
    <a:masterClrMapping/>
  </p:clrMapOvr>
  <p:transition spd="slow">
    <p:fade/>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725" y="323385"/>
            <a:ext cx="8926551" cy="6367347"/>
          </a:xfrm>
          <a:prstGeom prst="rect">
            <a:avLst/>
          </a:prstGeom>
          <a:solidFill>
            <a:schemeClr val="bg1"/>
          </a:solidFill>
          <a:ln w="25400">
            <a:solidFill>
              <a:srgbClr val="99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zzzz</a:t>
            </a:r>
          </a:p>
        </p:txBody>
      </p:sp>
      <p:sp>
        <p:nvSpPr>
          <p:cNvPr id="9" name="Rectangle 8"/>
          <p:cNvSpPr/>
          <p:nvPr/>
        </p:nvSpPr>
        <p:spPr>
          <a:xfrm>
            <a:off x="0" y="5206"/>
            <a:ext cx="9144000" cy="1334276"/>
          </a:xfrm>
          <a:prstGeom prst="rect">
            <a:avLst/>
          </a:prstGeom>
          <a:solidFill>
            <a:schemeClr val="tx1">
              <a:lumMod val="65000"/>
              <a:lumOff val="35000"/>
            </a:schemeClr>
          </a:solidFill>
          <a:ln>
            <a:solidFill>
              <a:schemeClr val="tx1">
                <a:lumMod val="65000"/>
                <a:lumOff val="35000"/>
              </a:schemeClr>
            </a:solidFill>
          </a:ln>
          <a:effectLst>
            <a:outerShdw blurRad="76200" dir="18900000" sy="23000" kx="-1200000" algn="bl" rotWithShape="0">
              <a:prstClr val="black">
                <a:alpha val="20000"/>
              </a:prstClr>
            </a:outerShdw>
            <a:reflection blurRad="254000" stA="42000" endPos="23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90000"/>
              </a:lnSpc>
              <a:spcBef>
                <a:spcPct val="0"/>
              </a:spcBef>
              <a:defRPr/>
            </a:pPr>
            <a:endParaRPr lang="en-US" sz="6600" dirty="0">
              <a:solidFill>
                <a:schemeClr val="bg1"/>
              </a:solidFill>
              <a:latin typeface="Adobe Caslon Pro" pitchFamily="18" charset="0"/>
            </a:endParaRPr>
          </a:p>
        </p:txBody>
      </p:sp>
      <p:sp>
        <p:nvSpPr>
          <p:cNvPr id="12" name="Title 2"/>
          <p:cNvSpPr txBox="1">
            <a:spLocks/>
          </p:cNvSpPr>
          <p:nvPr/>
        </p:nvSpPr>
        <p:spPr>
          <a:xfrm>
            <a:off x="206297" y="169221"/>
            <a:ext cx="6858000" cy="1103255"/>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sz="5400" b="0" i="0" u="none" strike="noStrike" kern="1200" cap="none" spc="0" normalizeH="0" baseline="0" noProof="0" dirty="0">
              <a:ln>
                <a:noFill/>
              </a:ln>
              <a:solidFill>
                <a:schemeClr val="bg1"/>
              </a:solidFill>
              <a:effectLst/>
              <a:uLnTx/>
              <a:uFillTx/>
              <a:latin typeface="Adobe Caslon Pro" pitchFamily="18" charset="0"/>
              <a:ea typeface="+mj-ea"/>
              <a:cs typeface="+mj-cs"/>
            </a:endParaRPr>
          </a:p>
        </p:txBody>
      </p:sp>
      <p:pic>
        <p:nvPicPr>
          <p:cNvPr id="10" name="Picture 6" descr="C:\Users\Richard\Documents\100MYDOCS\Water Ski\WBC\LOGOS\WBC_LOG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6298" y="5883708"/>
            <a:ext cx="1300769" cy="6910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356548" y="300733"/>
            <a:ext cx="8430904" cy="840230"/>
          </a:xfrm>
          <a:prstGeom prst="rect">
            <a:avLst/>
          </a:prstGeom>
          <a:noFill/>
        </p:spPr>
        <p:txBody>
          <a:bodyPr wrap="square" rtlCol="0">
            <a:spAutoFit/>
          </a:bodyPr>
          <a:lstStyle/>
          <a:p>
            <a:pPr lvl="0">
              <a:lnSpc>
                <a:spcPct val="90000"/>
              </a:lnSpc>
              <a:spcBef>
                <a:spcPct val="0"/>
              </a:spcBef>
              <a:defRPr/>
            </a:pPr>
            <a:r>
              <a:rPr lang="en-US" sz="5400" b="1" dirty="0">
                <a:solidFill>
                  <a:schemeClr val="bg1"/>
                </a:solidFill>
              </a:rPr>
              <a:t>1403: Ropes</a:t>
            </a:r>
            <a:endParaRPr lang="en-US" sz="5400" dirty="0">
              <a:solidFill>
                <a:schemeClr val="bg1"/>
              </a:solidFill>
              <a:latin typeface="Adobe Caslon Pro" pitchFamily="18" charset="0"/>
            </a:endParaRPr>
          </a:p>
        </p:txBody>
      </p:sp>
      <p:sp>
        <p:nvSpPr>
          <p:cNvPr id="3" name="TextBox 2"/>
          <p:cNvSpPr txBox="1"/>
          <p:nvPr/>
        </p:nvSpPr>
        <p:spPr>
          <a:xfrm>
            <a:off x="108725" y="1362134"/>
            <a:ext cx="8798362" cy="5078313"/>
          </a:xfrm>
          <a:prstGeom prst="rect">
            <a:avLst/>
          </a:prstGeom>
          <a:noFill/>
        </p:spPr>
        <p:txBody>
          <a:bodyPr wrap="square" rtlCol="0">
            <a:spAutoFit/>
          </a:bodyPr>
          <a:lstStyle/>
          <a:p>
            <a:r>
              <a:rPr lang="en-US" sz="2000" dirty="0"/>
              <a:t>(A) </a:t>
            </a:r>
            <a:r>
              <a:rPr lang="en-US" sz="2000" b="1" dirty="0"/>
              <a:t>Stretch</a:t>
            </a:r>
            <a:r>
              <a:rPr lang="en-US" sz="2000" dirty="0"/>
              <a:t>. Ropes shall be made from a low-stretch plastic or similar material and have been sufficiently pre-stretched so as to allow only minimal stretch.</a:t>
            </a:r>
          </a:p>
          <a:p>
            <a:r>
              <a:rPr lang="en-US" sz="2000" dirty="0"/>
              <a:t>(B) </a:t>
            </a:r>
            <a:r>
              <a:rPr lang="en-US" sz="2000" b="1" dirty="0"/>
              <a:t>Length</a:t>
            </a:r>
            <a:r>
              <a:rPr lang="en-US" sz="2000" dirty="0"/>
              <a:t>.</a:t>
            </a:r>
          </a:p>
          <a:p>
            <a:r>
              <a:rPr lang="en-US" sz="2000" dirty="0"/>
              <a:t>	(1) </a:t>
            </a:r>
            <a:r>
              <a:rPr lang="en-US" sz="2000" b="1" dirty="0"/>
              <a:t>Rope</a:t>
            </a:r>
            <a:r>
              <a:rPr lang="en-US" sz="2000" dirty="0"/>
              <a:t>. The overall length of the tournament- supplied rope shall be 	21.5m ±15cm.</a:t>
            </a:r>
          </a:p>
          <a:p>
            <a:r>
              <a:rPr lang="en-US" sz="2000" dirty="0"/>
              <a:t>	(2) </a:t>
            </a:r>
            <a:r>
              <a:rPr lang="en-US" sz="2000" b="1" dirty="0"/>
              <a:t>Leader</a:t>
            </a:r>
            <a:r>
              <a:rPr lang="en-US" sz="2000" dirty="0"/>
              <a:t>. A leader of 2m +/- 15cm shall be attached to the middle 	attachment point and optional high attachment point.</a:t>
            </a:r>
          </a:p>
          <a:p>
            <a:endParaRPr lang="en-US" sz="2100" b="1" dirty="0"/>
          </a:p>
          <a:p>
            <a:r>
              <a:rPr lang="en-US" sz="2100" b="1" dirty="0"/>
              <a:t>Details rope, leader and quick connection requirements. 2m leaders are required if the optional high attachment point is provided. In that case a leader must be attached to both the mid point and the high point.  If a skier requests the rope to be on the low attachment the leader from the mid point will be moved and used for the low point. </a:t>
            </a:r>
          </a:p>
          <a:p>
            <a:r>
              <a:rPr lang="en-US" sz="2000" dirty="0"/>
              <a:t> </a:t>
            </a:r>
          </a:p>
          <a:p>
            <a:r>
              <a:rPr lang="en-US" sz="2000" dirty="0"/>
              <a:t> </a:t>
            </a:r>
          </a:p>
          <a:p>
            <a:endParaRPr lang="en-US" dirty="0"/>
          </a:p>
        </p:txBody>
      </p:sp>
      <p:sp>
        <p:nvSpPr>
          <p:cNvPr id="4" name="Slide Number Placeholder 3">
            <a:extLst>
              <a:ext uri="{FF2B5EF4-FFF2-40B4-BE49-F238E27FC236}">
                <a16:creationId xmlns:a16="http://schemas.microsoft.com/office/drawing/2014/main" id="{7E3A5EC0-FA4D-4A4A-B8F3-714EBCCC0E2A}"/>
              </a:ext>
            </a:extLst>
          </p:cNvPr>
          <p:cNvSpPr>
            <a:spLocks noGrp="1"/>
          </p:cNvSpPr>
          <p:nvPr>
            <p:ph type="sldNum" sz="quarter" idx="12"/>
          </p:nvPr>
        </p:nvSpPr>
        <p:spPr/>
        <p:txBody>
          <a:bodyPr/>
          <a:lstStyle/>
          <a:p>
            <a:fld id="{CF2B0F4C-37A1-4503-98F7-8A7F21577811}" type="slidenum">
              <a:rPr lang="en-US" smtClean="0"/>
              <a:pPr/>
              <a:t>65</a:t>
            </a:fld>
            <a:endParaRPr lang="en-US"/>
          </a:p>
        </p:txBody>
      </p:sp>
    </p:spTree>
    <p:extLst>
      <p:ext uri="{BB962C8B-B14F-4D97-AF65-F5344CB8AC3E}">
        <p14:creationId xmlns:p14="http://schemas.microsoft.com/office/powerpoint/2010/main" val="861714572"/>
      </p:ext>
    </p:extLst>
  </p:cSld>
  <p:clrMapOvr>
    <a:masterClrMapping/>
  </p:clrMapOvr>
  <p:transition spd="slow">
    <p:fade/>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725" y="323385"/>
            <a:ext cx="8926551" cy="6367347"/>
          </a:xfrm>
          <a:prstGeom prst="rect">
            <a:avLst/>
          </a:prstGeom>
          <a:solidFill>
            <a:schemeClr val="bg1"/>
          </a:solidFill>
          <a:ln w="25400">
            <a:solidFill>
              <a:srgbClr val="99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zzzz</a:t>
            </a:r>
          </a:p>
        </p:txBody>
      </p:sp>
      <p:sp>
        <p:nvSpPr>
          <p:cNvPr id="9" name="Rectangle 8"/>
          <p:cNvSpPr/>
          <p:nvPr/>
        </p:nvSpPr>
        <p:spPr>
          <a:xfrm>
            <a:off x="0" y="5206"/>
            <a:ext cx="9144000" cy="1334276"/>
          </a:xfrm>
          <a:prstGeom prst="rect">
            <a:avLst/>
          </a:prstGeom>
          <a:solidFill>
            <a:schemeClr val="tx1">
              <a:lumMod val="65000"/>
              <a:lumOff val="35000"/>
            </a:schemeClr>
          </a:solidFill>
          <a:ln>
            <a:solidFill>
              <a:schemeClr val="tx1">
                <a:lumMod val="65000"/>
                <a:lumOff val="35000"/>
              </a:schemeClr>
            </a:solidFill>
          </a:ln>
          <a:effectLst>
            <a:outerShdw blurRad="76200" dir="18900000" sy="23000" kx="-1200000" algn="bl" rotWithShape="0">
              <a:prstClr val="black">
                <a:alpha val="20000"/>
              </a:prstClr>
            </a:outerShdw>
            <a:reflection blurRad="254000" stA="42000" endPos="23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90000"/>
              </a:lnSpc>
              <a:spcBef>
                <a:spcPct val="0"/>
              </a:spcBef>
              <a:defRPr/>
            </a:pPr>
            <a:endParaRPr lang="en-US" sz="6600" dirty="0">
              <a:solidFill>
                <a:schemeClr val="bg1"/>
              </a:solidFill>
              <a:latin typeface="Adobe Caslon Pro" pitchFamily="18" charset="0"/>
            </a:endParaRPr>
          </a:p>
        </p:txBody>
      </p:sp>
      <p:sp>
        <p:nvSpPr>
          <p:cNvPr id="12" name="Title 2"/>
          <p:cNvSpPr txBox="1">
            <a:spLocks/>
          </p:cNvSpPr>
          <p:nvPr/>
        </p:nvSpPr>
        <p:spPr>
          <a:xfrm>
            <a:off x="206297" y="169221"/>
            <a:ext cx="6858000" cy="1103255"/>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sz="5400" b="0" i="0" u="none" strike="noStrike" kern="1200" cap="none" spc="0" normalizeH="0" baseline="0" noProof="0" dirty="0">
              <a:ln>
                <a:noFill/>
              </a:ln>
              <a:solidFill>
                <a:schemeClr val="bg1"/>
              </a:solidFill>
              <a:effectLst/>
              <a:uLnTx/>
              <a:uFillTx/>
              <a:latin typeface="Adobe Caslon Pro" pitchFamily="18" charset="0"/>
              <a:ea typeface="+mj-ea"/>
              <a:cs typeface="+mj-cs"/>
            </a:endParaRPr>
          </a:p>
        </p:txBody>
      </p:sp>
      <p:pic>
        <p:nvPicPr>
          <p:cNvPr id="10" name="Picture 6" descr="C:\Users\Richard\Documents\100MYDOCS\Water Ski\WBC\LOGOS\WBC_LOG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6298" y="5883708"/>
            <a:ext cx="1300769" cy="6910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356548" y="300733"/>
            <a:ext cx="8430904" cy="840230"/>
          </a:xfrm>
          <a:prstGeom prst="rect">
            <a:avLst/>
          </a:prstGeom>
          <a:noFill/>
        </p:spPr>
        <p:txBody>
          <a:bodyPr wrap="square" rtlCol="0">
            <a:spAutoFit/>
          </a:bodyPr>
          <a:lstStyle/>
          <a:p>
            <a:pPr lvl="0">
              <a:lnSpc>
                <a:spcPct val="90000"/>
              </a:lnSpc>
              <a:spcBef>
                <a:spcPct val="0"/>
              </a:spcBef>
              <a:defRPr/>
            </a:pPr>
            <a:r>
              <a:rPr lang="en-US" sz="5400" b="1" dirty="0">
                <a:solidFill>
                  <a:schemeClr val="bg1"/>
                </a:solidFill>
              </a:rPr>
              <a:t>1501: Boat Specifications</a:t>
            </a:r>
            <a:endParaRPr lang="en-US" sz="5400" dirty="0">
              <a:solidFill>
                <a:schemeClr val="bg1"/>
              </a:solidFill>
              <a:latin typeface="Adobe Caslon Pro" pitchFamily="18" charset="0"/>
            </a:endParaRPr>
          </a:p>
        </p:txBody>
      </p:sp>
      <p:sp>
        <p:nvSpPr>
          <p:cNvPr id="3" name="TextBox 2"/>
          <p:cNvSpPr txBox="1"/>
          <p:nvPr/>
        </p:nvSpPr>
        <p:spPr>
          <a:xfrm>
            <a:off x="352316" y="1470994"/>
            <a:ext cx="8430903" cy="3416320"/>
          </a:xfrm>
          <a:prstGeom prst="rect">
            <a:avLst/>
          </a:prstGeom>
          <a:noFill/>
        </p:spPr>
        <p:txBody>
          <a:bodyPr wrap="square" rtlCol="0">
            <a:spAutoFit/>
          </a:bodyPr>
          <a:lstStyle/>
          <a:p>
            <a:r>
              <a:rPr lang="en-US" sz="2400" b="1" dirty="0"/>
              <a:t>(A) Speed Guarantee. </a:t>
            </a:r>
            <a:r>
              <a:rPr lang="en-US" sz="2400" dirty="0"/>
              <a:t>Towboats containing the required boat officials shall have the performance necessary to obtain 72 </a:t>
            </a:r>
            <a:r>
              <a:rPr lang="en-US" sz="2400" dirty="0" err="1"/>
              <a:t>kph</a:t>
            </a:r>
            <a:r>
              <a:rPr lang="en-US" sz="2400" dirty="0"/>
              <a:t>/44.7 mph by the entry gate for the Jump Event and skier’s advisory buoy for the Trick and Slalom Events, while towing a barefoot skier weighing approximately 80k/175 lb.</a:t>
            </a:r>
          </a:p>
          <a:p>
            <a:r>
              <a:rPr lang="en-US" sz="2400" b="1" dirty="0"/>
              <a:t> </a:t>
            </a:r>
            <a:endParaRPr lang="en-US" sz="2400" dirty="0"/>
          </a:p>
          <a:p>
            <a:r>
              <a:rPr lang="en-US" sz="2400" b="1" dirty="0"/>
              <a:t>Whilst we are required to deliver a minimum of 72kph while pulling an 80kg skier with a tournament boat crew that does not mean we are required to deliver 72kph to a 100kg skier. </a:t>
            </a:r>
          </a:p>
        </p:txBody>
      </p:sp>
      <p:sp>
        <p:nvSpPr>
          <p:cNvPr id="4" name="Slide Number Placeholder 3">
            <a:extLst>
              <a:ext uri="{FF2B5EF4-FFF2-40B4-BE49-F238E27FC236}">
                <a16:creationId xmlns:a16="http://schemas.microsoft.com/office/drawing/2014/main" id="{FBE50AAF-4BB9-44B1-9909-24D586291CDE}"/>
              </a:ext>
            </a:extLst>
          </p:cNvPr>
          <p:cNvSpPr>
            <a:spLocks noGrp="1"/>
          </p:cNvSpPr>
          <p:nvPr>
            <p:ph type="sldNum" sz="quarter" idx="12"/>
          </p:nvPr>
        </p:nvSpPr>
        <p:spPr/>
        <p:txBody>
          <a:bodyPr/>
          <a:lstStyle/>
          <a:p>
            <a:fld id="{CF2B0F4C-37A1-4503-98F7-8A7F21577811}" type="slidenum">
              <a:rPr lang="en-US" smtClean="0"/>
              <a:pPr/>
              <a:t>66</a:t>
            </a:fld>
            <a:endParaRPr lang="en-US"/>
          </a:p>
        </p:txBody>
      </p:sp>
    </p:spTree>
    <p:extLst>
      <p:ext uri="{BB962C8B-B14F-4D97-AF65-F5344CB8AC3E}">
        <p14:creationId xmlns:p14="http://schemas.microsoft.com/office/powerpoint/2010/main" val="821946932"/>
      </p:ext>
    </p:extLst>
  </p:cSld>
  <p:clrMapOvr>
    <a:masterClrMapping/>
  </p:clrMapOvr>
  <p:transition spd="slow">
    <p:fade/>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725" y="323385"/>
            <a:ext cx="8926551" cy="6367347"/>
          </a:xfrm>
          <a:prstGeom prst="rect">
            <a:avLst/>
          </a:prstGeom>
          <a:solidFill>
            <a:schemeClr val="bg1"/>
          </a:solidFill>
          <a:ln w="25400">
            <a:solidFill>
              <a:srgbClr val="99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zzzz</a:t>
            </a:r>
          </a:p>
        </p:txBody>
      </p:sp>
      <p:sp>
        <p:nvSpPr>
          <p:cNvPr id="9" name="Rectangle 8"/>
          <p:cNvSpPr/>
          <p:nvPr/>
        </p:nvSpPr>
        <p:spPr>
          <a:xfrm>
            <a:off x="0" y="5206"/>
            <a:ext cx="9144000" cy="1334276"/>
          </a:xfrm>
          <a:prstGeom prst="rect">
            <a:avLst/>
          </a:prstGeom>
          <a:solidFill>
            <a:schemeClr val="tx1">
              <a:lumMod val="65000"/>
              <a:lumOff val="35000"/>
            </a:schemeClr>
          </a:solidFill>
          <a:ln>
            <a:solidFill>
              <a:schemeClr val="tx1">
                <a:lumMod val="65000"/>
                <a:lumOff val="35000"/>
              </a:schemeClr>
            </a:solidFill>
          </a:ln>
          <a:effectLst>
            <a:outerShdw blurRad="76200" dir="18900000" sy="23000" kx="-1200000" algn="bl" rotWithShape="0">
              <a:prstClr val="black">
                <a:alpha val="20000"/>
              </a:prstClr>
            </a:outerShdw>
            <a:reflection blurRad="254000" stA="42000" endPos="23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90000"/>
              </a:lnSpc>
              <a:spcBef>
                <a:spcPct val="0"/>
              </a:spcBef>
              <a:defRPr/>
            </a:pPr>
            <a:endParaRPr lang="en-US" sz="6600" dirty="0">
              <a:solidFill>
                <a:schemeClr val="bg1"/>
              </a:solidFill>
              <a:latin typeface="Adobe Caslon Pro" pitchFamily="18" charset="0"/>
            </a:endParaRPr>
          </a:p>
        </p:txBody>
      </p:sp>
      <p:sp>
        <p:nvSpPr>
          <p:cNvPr id="12" name="Title 2"/>
          <p:cNvSpPr txBox="1">
            <a:spLocks/>
          </p:cNvSpPr>
          <p:nvPr/>
        </p:nvSpPr>
        <p:spPr>
          <a:xfrm>
            <a:off x="206297" y="169221"/>
            <a:ext cx="6858000" cy="1103255"/>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sz="5400" b="0" i="0" u="none" strike="noStrike" kern="1200" cap="none" spc="0" normalizeH="0" baseline="0" noProof="0" dirty="0">
              <a:ln>
                <a:noFill/>
              </a:ln>
              <a:solidFill>
                <a:schemeClr val="bg1"/>
              </a:solidFill>
              <a:effectLst/>
              <a:uLnTx/>
              <a:uFillTx/>
              <a:latin typeface="Adobe Caslon Pro" pitchFamily="18" charset="0"/>
              <a:ea typeface="+mj-ea"/>
              <a:cs typeface="+mj-cs"/>
            </a:endParaRPr>
          </a:p>
        </p:txBody>
      </p:sp>
      <p:pic>
        <p:nvPicPr>
          <p:cNvPr id="10" name="Picture 6" descr="C:\Users\Richard\Documents\100MYDOCS\Water Ski\WBC\LOGOS\WBC_LOG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6298" y="5883708"/>
            <a:ext cx="1300769" cy="6910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356548" y="300733"/>
            <a:ext cx="8430904" cy="840230"/>
          </a:xfrm>
          <a:prstGeom prst="rect">
            <a:avLst/>
          </a:prstGeom>
          <a:noFill/>
        </p:spPr>
        <p:txBody>
          <a:bodyPr wrap="square" rtlCol="0">
            <a:spAutoFit/>
          </a:bodyPr>
          <a:lstStyle/>
          <a:p>
            <a:pPr lvl="0">
              <a:lnSpc>
                <a:spcPct val="90000"/>
              </a:lnSpc>
              <a:spcBef>
                <a:spcPct val="0"/>
              </a:spcBef>
              <a:defRPr/>
            </a:pPr>
            <a:r>
              <a:rPr lang="en-US" sz="5400" b="1" dirty="0">
                <a:solidFill>
                  <a:schemeClr val="bg1"/>
                </a:solidFill>
              </a:rPr>
              <a:t>1502: Top Speed Advisory</a:t>
            </a:r>
            <a:endParaRPr lang="en-US" sz="5400" dirty="0">
              <a:solidFill>
                <a:schemeClr val="bg1"/>
              </a:solidFill>
              <a:latin typeface="Adobe Caslon Pro" pitchFamily="18" charset="0"/>
            </a:endParaRPr>
          </a:p>
        </p:txBody>
      </p:sp>
      <p:sp>
        <p:nvSpPr>
          <p:cNvPr id="3" name="TextBox 2"/>
          <p:cNvSpPr txBox="1"/>
          <p:nvPr/>
        </p:nvSpPr>
        <p:spPr>
          <a:xfrm>
            <a:off x="206297" y="1436490"/>
            <a:ext cx="8684796" cy="4616648"/>
          </a:xfrm>
          <a:prstGeom prst="rect">
            <a:avLst/>
          </a:prstGeom>
          <a:noFill/>
        </p:spPr>
        <p:txBody>
          <a:bodyPr wrap="square" rtlCol="0">
            <a:spAutoFit/>
          </a:bodyPr>
          <a:lstStyle/>
          <a:p>
            <a:r>
              <a:rPr lang="en-US" sz="2000" dirty="0"/>
              <a:t>Before the start of the tournament the Chief Driver shall inform the Chief Judge of the top speed attained at the skier’s advisory buoy for all towboats as per the conditions in 1501A and 1501B. This information shall be supplied to the competitors or team representatives before the start of the tournament.</a:t>
            </a:r>
          </a:p>
          <a:p>
            <a:r>
              <a:rPr lang="en-US" sz="2000" dirty="0"/>
              <a:t> </a:t>
            </a:r>
          </a:p>
          <a:p>
            <a:r>
              <a:rPr lang="en-US" sz="2200" b="1" dirty="0"/>
              <a:t>Before the start of the tournament the CJ should be notified and he should then notify all judges of the expected performance of the boats. If a skier requests a higher speed than the boat is capable of delivering the communicator judge should advise the skier of the expected wide open throttle speed. If a skier requests an acceleration that will not allow the requested course speed by the required buoys the boat communicator judge shall advise the skier of that and allow him to either change his instructions or accept that the boat will not be at speed by the buoys.</a:t>
            </a:r>
          </a:p>
          <a:p>
            <a:endParaRPr lang="en-US" dirty="0"/>
          </a:p>
        </p:txBody>
      </p:sp>
      <p:sp>
        <p:nvSpPr>
          <p:cNvPr id="4" name="Slide Number Placeholder 3">
            <a:extLst>
              <a:ext uri="{FF2B5EF4-FFF2-40B4-BE49-F238E27FC236}">
                <a16:creationId xmlns:a16="http://schemas.microsoft.com/office/drawing/2014/main" id="{B2C81667-D622-4516-9F99-4F4DAA0C289D}"/>
              </a:ext>
            </a:extLst>
          </p:cNvPr>
          <p:cNvSpPr>
            <a:spLocks noGrp="1"/>
          </p:cNvSpPr>
          <p:nvPr>
            <p:ph type="sldNum" sz="quarter" idx="12"/>
          </p:nvPr>
        </p:nvSpPr>
        <p:spPr/>
        <p:txBody>
          <a:bodyPr/>
          <a:lstStyle/>
          <a:p>
            <a:fld id="{CF2B0F4C-37A1-4503-98F7-8A7F21577811}" type="slidenum">
              <a:rPr lang="en-US" smtClean="0"/>
              <a:pPr/>
              <a:t>67</a:t>
            </a:fld>
            <a:endParaRPr lang="en-US"/>
          </a:p>
        </p:txBody>
      </p:sp>
    </p:spTree>
    <p:extLst>
      <p:ext uri="{BB962C8B-B14F-4D97-AF65-F5344CB8AC3E}">
        <p14:creationId xmlns:p14="http://schemas.microsoft.com/office/powerpoint/2010/main" val="577655612"/>
      </p:ext>
    </p:extLst>
  </p:cSld>
  <p:clrMapOvr>
    <a:masterClrMapping/>
  </p:clrMapOvr>
  <p:transition spd="slow">
    <p:fade/>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725" y="323385"/>
            <a:ext cx="8926551" cy="6367347"/>
          </a:xfrm>
          <a:prstGeom prst="rect">
            <a:avLst/>
          </a:prstGeom>
          <a:solidFill>
            <a:schemeClr val="bg1"/>
          </a:solidFill>
          <a:ln w="25400">
            <a:solidFill>
              <a:srgbClr val="99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zzzz</a:t>
            </a:r>
          </a:p>
        </p:txBody>
      </p:sp>
      <p:sp>
        <p:nvSpPr>
          <p:cNvPr id="9" name="Rectangle 8"/>
          <p:cNvSpPr/>
          <p:nvPr/>
        </p:nvSpPr>
        <p:spPr>
          <a:xfrm>
            <a:off x="0" y="5206"/>
            <a:ext cx="9144000" cy="1334276"/>
          </a:xfrm>
          <a:prstGeom prst="rect">
            <a:avLst/>
          </a:prstGeom>
          <a:solidFill>
            <a:schemeClr val="tx1">
              <a:lumMod val="65000"/>
              <a:lumOff val="35000"/>
            </a:schemeClr>
          </a:solidFill>
          <a:ln>
            <a:solidFill>
              <a:schemeClr val="tx1">
                <a:lumMod val="65000"/>
                <a:lumOff val="35000"/>
              </a:schemeClr>
            </a:solidFill>
          </a:ln>
          <a:effectLst>
            <a:outerShdw blurRad="76200" dir="18900000" sy="23000" kx="-1200000" algn="bl" rotWithShape="0">
              <a:prstClr val="black">
                <a:alpha val="20000"/>
              </a:prstClr>
            </a:outerShdw>
            <a:reflection blurRad="254000" stA="42000" endPos="23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90000"/>
              </a:lnSpc>
              <a:spcBef>
                <a:spcPct val="0"/>
              </a:spcBef>
              <a:defRPr/>
            </a:pPr>
            <a:endParaRPr lang="en-US" sz="6600" dirty="0">
              <a:solidFill>
                <a:schemeClr val="bg1"/>
              </a:solidFill>
              <a:latin typeface="Adobe Caslon Pro" pitchFamily="18" charset="0"/>
            </a:endParaRPr>
          </a:p>
        </p:txBody>
      </p:sp>
      <p:sp>
        <p:nvSpPr>
          <p:cNvPr id="12" name="Title 2"/>
          <p:cNvSpPr txBox="1">
            <a:spLocks/>
          </p:cNvSpPr>
          <p:nvPr/>
        </p:nvSpPr>
        <p:spPr>
          <a:xfrm>
            <a:off x="206297" y="169221"/>
            <a:ext cx="6858000" cy="1103255"/>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sz="5400" b="0" i="0" u="none" strike="noStrike" kern="1200" cap="none" spc="0" normalizeH="0" baseline="0" noProof="0" dirty="0">
              <a:ln>
                <a:noFill/>
              </a:ln>
              <a:solidFill>
                <a:schemeClr val="bg1"/>
              </a:solidFill>
              <a:effectLst/>
              <a:uLnTx/>
              <a:uFillTx/>
              <a:latin typeface="Adobe Caslon Pro" pitchFamily="18" charset="0"/>
              <a:ea typeface="+mj-ea"/>
              <a:cs typeface="+mj-cs"/>
            </a:endParaRPr>
          </a:p>
        </p:txBody>
      </p:sp>
      <p:pic>
        <p:nvPicPr>
          <p:cNvPr id="10" name="Picture 6" descr="C:\Users\Richard\Documents\100MYDOCS\Water Ski\WBC\LOGOS\WBC_LOG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6298" y="5883708"/>
            <a:ext cx="1300769" cy="6910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356548" y="300733"/>
            <a:ext cx="8430904" cy="840230"/>
          </a:xfrm>
          <a:prstGeom prst="rect">
            <a:avLst/>
          </a:prstGeom>
          <a:noFill/>
        </p:spPr>
        <p:txBody>
          <a:bodyPr wrap="square" rtlCol="0">
            <a:spAutoFit/>
          </a:bodyPr>
          <a:lstStyle/>
          <a:p>
            <a:pPr lvl="0">
              <a:lnSpc>
                <a:spcPct val="90000"/>
              </a:lnSpc>
              <a:spcBef>
                <a:spcPct val="0"/>
              </a:spcBef>
              <a:defRPr/>
            </a:pPr>
            <a:r>
              <a:rPr lang="en-US" sz="5400" b="1" dirty="0">
                <a:solidFill>
                  <a:schemeClr val="bg1"/>
                </a:solidFill>
              </a:rPr>
              <a:t>1503: Speed Check</a:t>
            </a:r>
            <a:endParaRPr lang="en-US" sz="5400" dirty="0">
              <a:solidFill>
                <a:schemeClr val="bg1"/>
              </a:solidFill>
              <a:latin typeface="Adobe Caslon Pro" pitchFamily="18" charset="0"/>
            </a:endParaRPr>
          </a:p>
        </p:txBody>
      </p:sp>
      <p:sp>
        <p:nvSpPr>
          <p:cNvPr id="3" name="TextBox 2"/>
          <p:cNvSpPr txBox="1"/>
          <p:nvPr/>
        </p:nvSpPr>
        <p:spPr>
          <a:xfrm>
            <a:off x="108725" y="1493646"/>
            <a:ext cx="8926551" cy="4154984"/>
          </a:xfrm>
          <a:prstGeom prst="rect">
            <a:avLst/>
          </a:prstGeom>
          <a:noFill/>
        </p:spPr>
        <p:txBody>
          <a:bodyPr wrap="square" rtlCol="0">
            <a:spAutoFit/>
          </a:bodyPr>
          <a:lstStyle/>
          <a:p>
            <a:r>
              <a:rPr lang="en-US" sz="2000" dirty="0"/>
              <a:t>(A) </a:t>
            </a:r>
            <a:r>
              <a:rPr lang="en-US" sz="2000" b="1" dirty="0"/>
              <a:t>Boat Speed Check</a:t>
            </a:r>
            <a:r>
              <a:rPr lang="en-US" sz="2000" dirty="0"/>
              <a:t>. Before each event and/or at the discretion of the Chief Judge, the towboat speed-measuring device shall be checked with a GPS speed-measurement device to obtain the correct boat speed under tournament conditions.</a:t>
            </a:r>
          </a:p>
          <a:p>
            <a:r>
              <a:rPr lang="en-US" sz="2000" dirty="0"/>
              <a:t> </a:t>
            </a:r>
          </a:p>
          <a:p>
            <a:r>
              <a:rPr lang="en-US" sz="2300" b="1" dirty="0"/>
              <a:t>This refers to checking analog speedos. The speed check should occur during the leveling pass before the start of an event.</a:t>
            </a:r>
            <a:endParaRPr lang="en-US" sz="2000" b="1" dirty="0"/>
          </a:p>
          <a:p>
            <a:r>
              <a:rPr lang="en-US" sz="2000" b="1" dirty="0"/>
              <a:t>  </a:t>
            </a:r>
          </a:p>
          <a:p>
            <a:r>
              <a:rPr lang="en-US" sz="2000" dirty="0"/>
              <a:t>(B) </a:t>
            </a:r>
            <a:r>
              <a:rPr lang="en-US" sz="2000" b="1" dirty="0"/>
              <a:t>Current or Stream</a:t>
            </a:r>
            <a:r>
              <a:rPr lang="en-US" sz="2000" dirty="0"/>
              <a:t>. If there is a current or stream, the speed of that current must be added to the speed displayed in the GPS when traveling with the current and subtracted from the speed displayed by the GPS when traveling against the current.</a:t>
            </a:r>
          </a:p>
          <a:p>
            <a:r>
              <a:rPr lang="en-US" sz="2000" dirty="0"/>
              <a:t>Speed of current is determined by floating down stream while reading GPS. This should be re-checked periodically.</a:t>
            </a:r>
          </a:p>
          <a:p>
            <a:endParaRPr lang="en-US" dirty="0"/>
          </a:p>
        </p:txBody>
      </p:sp>
      <p:sp>
        <p:nvSpPr>
          <p:cNvPr id="4" name="Slide Number Placeholder 3">
            <a:extLst>
              <a:ext uri="{FF2B5EF4-FFF2-40B4-BE49-F238E27FC236}">
                <a16:creationId xmlns:a16="http://schemas.microsoft.com/office/drawing/2014/main" id="{B40AF3BE-DA78-4BFD-82A1-08847549576A}"/>
              </a:ext>
            </a:extLst>
          </p:cNvPr>
          <p:cNvSpPr>
            <a:spLocks noGrp="1"/>
          </p:cNvSpPr>
          <p:nvPr>
            <p:ph type="sldNum" sz="quarter" idx="12"/>
          </p:nvPr>
        </p:nvSpPr>
        <p:spPr/>
        <p:txBody>
          <a:bodyPr/>
          <a:lstStyle/>
          <a:p>
            <a:fld id="{CF2B0F4C-37A1-4503-98F7-8A7F21577811}" type="slidenum">
              <a:rPr lang="en-US" smtClean="0"/>
              <a:pPr/>
              <a:t>68</a:t>
            </a:fld>
            <a:endParaRPr lang="en-US"/>
          </a:p>
        </p:txBody>
      </p:sp>
    </p:spTree>
    <p:extLst>
      <p:ext uri="{BB962C8B-B14F-4D97-AF65-F5344CB8AC3E}">
        <p14:creationId xmlns:p14="http://schemas.microsoft.com/office/powerpoint/2010/main" val="636014978"/>
      </p:ext>
    </p:extLst>
  </p:cSld>
  <p:clrMapOvr>
    <a:masterClrMapping/>
  </p:clrMapOvr>
  <p:transition spd="slow">
    <p:fade/>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725" y="323385"/>
            <a:ext cx="8926551" cy="6367347"/>
          </a:xfrm>
          <a:prstGeom prst="rect">
            <a:avLst/>
          </a:prstGeom>
          <a:solidFill>
            <a:schemeClr val="bg1"/>
          </a:solidFill>
          <a:ln w="25400">
            <a:solidFill>
              <a:srgbClr val="99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zzzz</a:t>
            </a:r>
          </a:p>
        </p:txBody>
      </p:sp>
      <p:sp>
        <p:nvSpPr>
          <p:cNvPr id="9" name="Rectangle 8"/>
          <p:cNvSpPr/>
          <p:nvPr/>
        </p:nvSpPr>
        <p:spPr>
          <a:xfrm>
            <a:off x="0" y="5206"/>
            <a:ext cx="9144000" cy="1334276"/>
          </a:xfrm>
          <a:prstGeom prst="rect">
            <a:avLst/>
          </a:prstGeom>
          <a:solidFill>
            <a:schemeClr val="tx1">
              <a:lumMod val="65000"/>
              <a:lumOff val="35000"/>
            </a:schemeClr>
          </a:solidFill>
          <a:ln>
            <a:solidFill>
              <a:schemeClr val="tx1">
                <a:lumMod val="65000"/>
                <a:lumOff val="35000"/>
              </a:schemeClr>
            </a:solidFill>
          </a:ln>
          <a:effectLst>
            <a:outerShdw blurRad="76200" dir="18900000" sy="23000" kx="-1200000" algn="bl" rotWithShape="0">
              <a:prstClr val="black">
                <a:alpha val="20000"/>
              </a:prstClr>
            </a:outerShdw>
            <a:reflection blurRad="254000" stA="42000" endPos="23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90000"/>
              </a:lnSpc>
              <a:spcBef>
                <a:spcPct val="0"/>
              </a:spcBef>
              <a:defRPr/>
            </a:pPr>
            <a:endParaRPr lang="en-US" sz="6600" dirty="0">
              <a:solidFill>
                <a:schemeClr val="bg1"/>
              </a:solidFill>
              <a:latin typeface="Adobe Caslon Pro" pitchFamily="18" charset="0"/>
            </a:endParaRPr>
          </a:p>
        </p:txBody>
      </p:sp>
      <p:sp>
        <p:nvSpPr>
          <p:cNvPr id="12" name="Title 2"/>
          <p:cNvSpPr txBox="1">
            <a:spLocks/>
          </p:cNvSpPr>
          <p:nvPr/>
        </p:nvSpPr>
        <p:spPr>
          <a:xfrm>
            <a:off x="206297" y="169221"/>
            <a:ext cx="6858000" cy="1103255"/>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sz="5400" b="0" i="0" u="none" strike="noStrike" kern="1200" cap="none" spc="0" normalizeH="0" baseline="0" noProof="0" dirty="0">
              <a:ln>
                <a:noFill/>
              </a:ln>
              <a:solidFill>
                <a:schemeClr val="bg1"/>
              </a:solidFill>
              <a:effectLst/>
              <a:uLnTx/>
              <a:uFillTx/>
              <a:latin typeface="Adobe Caslon Pro" pitchFamily="18" charset="0"/>
              <a:ea typeface="+mj-ea"/>
              <a:cs typeface="+mj-cs"/>
            </a:endParaRPr>
          </a:p>
        </p:txBody>
      </p:sp>
      <p:pic>
        <p:nvPicPr>
          <p:cNvPr id="10" name="Picture 6" descr="C:\Users\Richard\Documents\100MYDOCS\Water Ski\WBC\LOGOS\WBC_LOG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6298" y="5883708"/>
            <a:ext cx="1300769" cy="6910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356548" y="300733"/>
            <a:ext cx="8430904" cy="840230"/>
          </a:xfrm>
          <a:prstGeom prst="rect">
            <a:avLst/>
          </a:prstGeom>
          <a:noFill/>
        </p:spPr>
        <p:txBody>
          <a:bodyPr wrap="square" rtlCol="0">
            <a:spAutoFit/>
          </a:bodyPr>
          <a:lstStyle/>
          <a:p>
            <a:pPr lvl="0">
              <a:lnSpc>
                <a:spcPct val="90000"/>
              </a:lnSpc>
              <a:spcBef>
                <a:spcPct val="0"/>
              </a:spcBef>
              <a:defRPr/>
            </a:pPr>
            <a:r>
              <a:rPr lang="en-US" sz="5400" b="1" dirty="0">
                <a:solidFill>
                  <a:schemeClr val="bg1"/>
                </a:solidFill>
              </a:rPr>
              <a:t>1602: Shutdown Buoy</a:t>
            </a:r>
            <a:endParaRPr lang="en-US" sz="5400" dirty="0">
              <a:solidFill>
                <a:schemeClr val="bg1"/>
              </a:solidFill>
              <a:latin typeface="Adobe Caslon Pro" pitchFamily="18" charset="0"/>
            </a:endParaRPr>
          </a:p>
        </p:txBody>
      </p:sp>
      <p:sp>
        <p:nvSpPr>
          <p:cNvPr id="3" name="TextBox 2"/>
          <p:cNvSpPr txBox="1"/>
          <p:nvPr/>
        </p:nvSpPr>
        <p:spPr>
          <a:xfrm>
            <a:off x="303078" y="1821057"/>
            <a:ext cx="8588015" cy="4062651"/>
          </a:xfrm>
          <a:prstGeom prst="rect">
            <a:avLst/>
          </a:prstGeom>
          <a:noFill/>
        </p:spPr>
        <p:txBody>
          <a:bodyPr wrap="square" rtlCol="0">
            <a:spAutoFit/>
          </a:bodyPr>
          <a:lstStyle/>
          <a:p>
            <a:r>
              <a:rPr lang="en-US" sz="2400" dirty="0"/>
              <a:t>The shutdown buoy shall be located on the Driver’s side approximately 15m from the course line, a minimum of 50m from the end of course or turn-around buoy and shall be of a contrasting color to the skier advisory buoys.</a:t>
            </a:r>
          </a:p>
          <a:p>
            <a:r>
              <a:rPr lang="en-US" sz="2400" dirty="0"/>
              <a:t> </a:t>
            </a:r>
          </a:p>
          <a:p>
            <a:r>
              <a:rPr lang="en-US" sz="2400" b="1" dirty="0"/>
              <a:t>The judges should note the location of the shut down buoy and observe that the driver is using it equally for all skiers. Take note if the driver power turns at the end of course when skiers start late. This indicates the driver is watching the skier and not the speedo and path. </a:t>
            </a:r>
          </a:p>
          <a:p>
            <a:endParaRPr lang="en-US" b="1" dirty="0"/>
          </a:p>
        </p:txBody>
      </p:sp>
      <p:sp>
        <p:nvSpPr>
          <p:cNvPr id="4" name="Slide Number Placeholder 3">
            <a:extLst>
              <a:ext uri="{FF2B5EF4-FFF2-40B4-BE49-F238E27FC236}">
                <a16:creationId xmlns:a16="http://schemas.microsoft.com/office/drawing/2014/main" id="{D6EC4816-8513-473A-9782-5E942D53AD64}"/>
              </a:ext>
            </a:extLst>
          </p:cNvPr>
          <p:cNvSpPr>
            <a:spLocks noGrp="1"/>
          </p:cNvSpPr>
          <p:nvPr>
            <p:ph type="sldNum" sz="quarter" idx="12"/>
          </p:nvPr>
        </p:nvSpPr>
        <p:spPr/>
        <p:txBody>
          <a:bodyPr/>
          <a:lstStyle/>
          <a:p>
            <a:fld id="{CF2B0F4C-37A1-4503-98F7-8A7F21577811}" type="slidenum">
              <a:rPr lang="en-US" smtClean="0"/>
              <a:pPr/>
              <a:t>69</a:t>
            </a:fld>
            <a:endParaRPr lang="en-US"/>
          </a:p>
        </p:txBody>
      </p:sp>
    </p:spTree>
    <p:extLst>
      <p:ext uri="{BB962C8B-B14F-4D97-AF65-F5344CB8AC3E}">
        <p14:creationId xmlns:p14="http://schemas.microsoft.com/office/powerpoint/2010/main" val="1430428707"/>
      </p:ext>
    </p:extLst>
  </p:cSld>
  <p:clrMapOvr>
    <a:masterClrMapping/>
  </p:clrMapOvr>
  <p:transition spd="slow">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725" y="323385"/>
            <a:ext cx="8926551" cy="6367347"/>
          </a:xfrm>
          <a:prstGeom prst="rect">
            <a:avLst/>
          </a:prstGeom>
          <a:solidFill>
            <a:schemeClr val="bg1"/>
          </a:solidFill>
          <a:ln w="25400">
            <a:solidFill>
              <a:srgbClr val="99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5206"/>
            <a:ext cx="9144000" cy="1334276"/>
          </a:xfrm>
          <a:prstGeom prst="rect">
            <a:avLst/>
          </a:prstGeom>
          <a:solidFill>
            <a:schemeClr val="tx1">
              <a:lumMod val="65000"/>
              <a:lumOff val="35000"/>
            </a:schemeClr>
          </a:solidFill>
          <a:ln>
            <a:solidFill>
              <a:schemeClr val="tx1">
                <a:lumMod val="65000"/>
                <a:lumOff val="35000"/>
              </a:schemeClr>
            </a:solidFill>
          </a:ln>
          <a:effectLst>
            <a:outerShdw blurRad="76200" dir="18900000" sy="23000" kx="-1200000" algn="bl" rotWithShape="0">
              <a:prstClr val="black">
                <a:alpha val="20000"/>
              </a:prstClr>
            </a:outerShdw>
            <a:reflection blurRad="254000" stA="42000" endPos="23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p:cNvSpPr txBox="1"/>
          <p:nvPr/>
        </p:nvSpPr>
        <p:spPr>
          <a:xfrm>
            <a:off x="318418" y="1493646"/>
            <a:ext cx="8617763" cy="4708981"/>
          </a:xfrm>
          <a:prstGeom prst="rect">
            <a:avLst/>
          </a:prstGeom>
          <a:noFill/>
        </p:spPr>
        <p:txBody>
          <a:bodyPr wrap="square" rtlCol="0">
            <a:spAutoFit/>
          </a:bodyPr>
          <a:lstStyle/>
          <a:p>
            <a:r>
              <a:rPr lang="en-US" sz="2100" b="1" dirty="0">
                <a:solidFill>
                  <a:srgbClr val="FF0000"/>
                </a:solidFill>
              </a:rPr>
              <a:t>Neutral BSP.</a:t>
            </a:r>
          </a:p>
          <a:p>
            <a:r>
              <a:rPr lang="en-US" sz="2100" dirty="0">
                <a:solidFill>
                  <a:srgbClr val="FF0000"/>
                </a:solidFill>
              </a:rPr>
              <a:t>The skier is on two feet, forward or backward, with both hands gripping the water.</a:t>
            </a:r>
          </a:p>
          <a:p>
            <a:endParaRPr lang="en-US" sz="2100" dirty="0">
              <a:solidFill>
                <a:srgbClr val="FF0000"/>
              </a:solidFill>
            </a:endParaRPr>
          </a:p>
          <a:p>
            <a:r>
              <a:rPr lang="en-US" sz="2100" b="1" dirty="0">
                <a:solidFill>
                  <a:srgbClr val="FF0000"/>
                </a:solidFill>
              </a:rPr>
              <a:t>The following tricks need to be commenced from Neutral BSP:</a:t>
            </a:r>
          </a:p>
          <a:p>
            <a:endParaRPr lang="en-US" sz="2100" b="1" dirty="0">
              <a:solidFill>
                <a:srgbClr val="FF0000"/>
              </a:solidFill>
            </a:endParaRPr>
          </a:p>
          <a:p>
            <a:r>
              <a:rPr lang="en-US" sz="2100" b="1" dirty="0">
                <a:solidFill>
                  <a:srgbClr val="FF0000"/>
                </a:solidFill>
              </a:rPr>
              <a:t>Wave, Sit Down-Stand Up, One-Foot, One-Foot-Wave, Knee Ski, Two-Foot Hop, and Rope-on-Foot</a:t>
            </a:r>
          </a:p>
          <a:p>
            <a:endParaRPr lang="en-US" sz="2400" dirty="0"/>
          </a:p>
          <a:p>
            <a:endParaRPr lang="en-US" sz="2400" b="1" dirty="0"/>
          </a:p>
          <a:p>
            <a:endParaRPr lang="en-US" sz="2100" dirty="0"/>
          </a:p>
          <a:p>
            <a:endParaRPr lang="en-US" sz="2100" dirty="0"/>
          </a:p>
          <a:p>
            <a:endParaRPr lang="en-US" sz="2100" dirty="0"/>
          </a:p>
          <a:p>
            <a:endParaRPr lang="en-US" sz="2100" b="1" dirty="0">
              <a:latin typeface="Myriad Pro" pitchFamily="34" charset="0"/>
            </a:endParaRPr>
          </a:p>
        </p:txBody>
      </p:sp>
      <p:sp>
        <p:nvSpPr>
          <p:cNvPr id="12" name="Title 2"/>
          <p:cNvSpPr txBox="1">
            <a:spLocks/>
          </p:cNvSpPr>
          <p:nvPr/>
        </p:nvSpPr>
        <p:spPr>
          <a:xfrm>
            <a:off x="206297" y="169221"/>
            <a:ext cx="6858000" cy="1103255"/>
          </a:xfrm>
          <a:prstGeom prst="rect">
            <a:avLst/>
          </a:prstGeom>
        </p:spPr>
        <p:txBody>
          <a:bodyPr vert="horz" lIns="91440" tIns="45720" rIns="91440" bIns="45720" rtlCol="0" anchor="b">
            <a:normAutofit fontScale="85000" lnSpcReduction="20000"/>
          </a:body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5400" b="0" i="0" u="none" strike="noStrike" kern="1200" cap="none" spc="0" normalizeH="0" baseline="0" noProof="0" dirty="0">
                <a:ln>
                  <a:noFill/>
                </a:ln>
                <a:solidFill>
                  <a:schemeClr val="bg1"/>
                </a:solidFill>
                <a:effectLst/>
                <a:uLnTx/>
                <a:uFillTx/>
                <a:ea typeface="+mj-ea"/>
                <a:cs typeface="+mj-cs"/>
              </a:rPr>
              <a:t>BSP – Barefoot</a:t>
            </a:r>
            <a:r>
              <a:rPr kumimoji="0" lang="en-US" sz="5400" b="0" i="0" u="none" strike="noStrike" kern="1200" cap="none" spc="0" normalizeH="0" noProof="0" dirty="0">
                <a:ln>
                  <a:noFill/>
                </a:ln>
                <a:solidFill>
                  <a:schemeClr val="bg1"/>
                </a:solidFill>
                <a:effectLst/>
                <a:uLnTx/>
                <a:uFillTx/>
                <a:ea typeface="+mj-ea"/>
                <a:cs typeface="+mj-cs"/>
              </a:rPr>
              <a:t> Skiing Position</a:t>
            </a:r>
            <a:endParaRPr kumimoji="0" lang="en-US" sz="5400" b="0" i="0" u="none" strike="noStrike" kern="1200" cap="none" spc="0" normalizeH="0" baseline="0" noProof="0" dirty="0">
              <a:ln>
                <a:noFill/>
              </a:ln>
              <a:solidFill>
                <a:schemeClr val="bg1"/>
              </a:solidFill>
              <a:effectLst/>
              <a:uLnTx/>
              <a:uFillTx/>
              <a:ea typeface="+mj-ea"/>
              <a:cs typeface="+mj-cs"/>
            </a:endParaRPr>
          </a:p>
        </p:txBody>
      </p:sp>
      <p:pic>
        <p:nvPicPr>
          <p:cNvPr id="10" name="Picture 6" descr="C:\Users\Richard\Documents\100MYDOCS\Water Ski\WBC\LOGOS\WBC_LOG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6298" y="5883708"/>
            <a:ext cx="1300769" cy="6910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a:extLst>
              <a:ext uri="{FF2B5EF4-FFF2-40B4-BE49-F238E27FC236}">
                <a16:creationId xmlns:a16="http://schemas.microsoft.com/office/drawing/2014/main" id="{A970F583-8ED4-41AF-A2E8-67DC545EBD99}"/>
              </a:ext>
            </a:extLst>
          </p:cNvPr>
          <p:cNvSpPr>
            <a:spLocks noGrp="1"/>
          </p:cNvSpPr>
          <p:nvPr>
            <p:ph type="sldNum" sz="quarter" idx="12"/>
          </p:nvPr>
        </p:nvSpPr>
        <p:spPr/>
        <p:txBody>
          <a:bodyPr/>
          <a:lstStyle/>
          <a:p>
            <a:fld id="{CF2B0F4C-37A1-4503-98F7-8A7F21577811}" type="slidenum">
              <a:rPr lang="en-US" smtClean="0"/>
              <a:pPr/>
              <a:t>7</a:t>
            </a:fld>
            <a:endParaRPr lang="en-US"/>
          </a:p>
        </p:txBody>
      </p:sp>
    </p:spTree>
    <p:extLst>
      <p:ext uri="{BB962C8B-B14F-4D97-AF65-F5344CB8AC3E}">
        <p14:creationId xmlns:p14="http://schemas.microsoft.com/office/powerpoint/2010/main" val="3511715410"/>
      </p:ext>
    </p:extLst>
  </p:cSld>
  <p:clrMapOvr>
    <a:masterClrMapping/>
  </p:clrMapOvr>
  <p:transition spd="slow">
    <p:fade/>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725" y="323385"/>
            <a:ext cx="8926551" cy="6367347"/>
          </a:xfrm>
          <a:prstGeom prst="rect">
            <a:avLst/>
          </a:prstGeom>
          <a:solidFill>
            <a:schemeClr val="bg1"/>
          </a:solidFill>
          <a:ln w="25400">
            <a:solidFill>
              <a:srgbClr val="99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zzzz</a:t>
            </a:r>
          </a:p>
        </p:txBody>
      </p:sp>
      <p:sp>
        <p:nvSpPr>
          <p:cNvPr id="9" name="Rectangle 8"/>
          <p:cNvSpPr/>
          <p:nvPr/>
        </p:nvSpPr>
        <p:spPr>
          <a:xfrm>
            <a:off x="0" y="5206"/>
            <a:ext cx="9144000" cy="1334276"/>
          </a:xfrm>
          <a:prstGeom prst="rect">
            <a:avLst/>
          </a:prstGeom>
          <a:solidFill>
            <a:schemeClr val="tx1">
              <a:lumMod val="65000"/>
              <a:lumOff val="35000"/>
            </a:schemeClr>
          </a:solidFill>
          <a:ln>
            <a:solidFill>
              <a:schemeClr val="tx1">
                <a:lumMod val="65000"/>
                <a:lumOff val="35000"/>
              </a:schemeClr>
            </a:solidFill>
          </a:ln>
          <a:effectLst>
            <a:outerShdw blurRad="76200" dir="18900000" sy="23000" kx="-1200000" algn="bl" rotWithShape="0">
              <a:prstClr val="black">
                <a:alpha val="20000"/>
              </a:prstClr>
            </a:outerShdw>
            <a:reflection blurRad="254000" stA="42000" endPos="23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90000"/>
              </a:lnSpc>
              <a:spcBef>
                <a:spcPct val="0"/>
              </a:spcBef>
              <a:defRPr/>
            </a:pPr>
            <a:endParaRPr lang="en-US" sz="6600" dirty="0">
              <a:solidFill>
                <a:schemeClr val="bg1"/>
              </a:solidFill>
              <a:latin typeface="Adobe Caslon Pro" pitchFamily="18" charset="0"/>
            </a:endParaRPr>
          </a:p>
        </p:txBody>
      </p:sp>
      <p:sp>
        <p:nvSpPr>
          <p:cNvPr id="12" name="Title 2"/>
          <p:cNvSpPr txBox="1">
            <a:spLocks/>
          </p:cNvSpPr>
          <p:nvPr/>
        </p:nvSpPr>
        <p:spPr>
          <a:xfrm>
            <a:off x="206297" y="169221"/>
            <a:ext cx="6858000" cy="1103255"/>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sz="5400" b="0" i="0" u="none" strike="noStrike" kern="1200" cap="none" spc="0" normalizeH="0" baseline="0" noProof="0" dirty="0">
              <a:ln>
                <a:noFill/>
              </a:ln>
              <a:solidFill>
                <a:schemeClr val="bg1"/>
              </a:solidFill>
              <a:effectLst/>
              <a:uLnTx/>
              <a:uFillTx/>
              <a:latin typeface="Adobe Caslon Pro" pitchFamily="18" charset="0"/>
              <a:ea typeface="+mj-ea"/>
              <a:cs typeface="+mj-cs"/>
            </a:endParaRPr>
          </a:p>
        </p:txBody>
      </p:sp>
      <p:pic>
        <p:nvPicPr>
          <p:cNvPr id="10" name="Picture 6" descr="C:\Users\Richard\Documents\100MYDOCS\Water Ski\WBC\LOGOS\WBC_LOG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6298" y="5883708"/>
            <a:ext cx="1300769" cy="6910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28467" y="5862261"/>
            <a:ext cx="1262626" cy="712482"/>
          </a:xfrm>
          <a:prstGeom prst="rect">
            <a:avLst/>
          </a:prstGeom>
        </p:spPr>
      </p:pic>
      <p:sp>
        <p:nvSpPr>
          <p:cNvPr id="2" name="TextBox 1"/>
          <p:cNvSpPr txBox="1"/>
          <p:nvPr/>
        </p:nvSpPr>
        <p:spPr>
          <a:xfrm>
            <a:off x="356548" y="133850"/>
            <a:ext cx="8430904" cy="840230"/>
          </a:xfrm>
          <a:prstGeom prst="rect">
            <a:avLst/>
          </a:prstGeom>
          <a:noFill/>
        </p:spPr>
        <p:txBody>
          <a:bodyPr wrap="square" rtlCol="0">
            <a:spAutoFit/>
          </a:bodyPr>
          <a:lstStyle/>
          <a:p>
            <a:pPr algn="ctr">
              <a:lnSpc>
                <a:spcPct val="90000"/>
              </a:lnSpc>
              <a:spcBef>
                <a:spcPct val="0"/>
              </a:spcBef>
              <a:defRPr/>
            </a:pPr>
            <a:r>
              <a:rPr lang="en-US" sz="5400" b="1" dirty="0">
                <a:solidFill>
                  <a:schemeClr val="bg1"/>
                </a:solidFill>
              </a:rPr>
              <a:t>The End!</a:t>
            </a:r>
            <a:endParaRPr lang="en-US" sz="5400" dirty="0">
              <a:solidFill>
                <a:schemeClr val="bg1"/>
              </a:solidFill>
              <a:latin typeface="Adobe Caslon Pro" pitchFamily="18" charset="0"/>
            </a:endParaRPr>
          </a:p>
        </p:txBody>
      </p:sp>
      <p:sp>
        <p:nvSpPr>
          <p:cNvPr id="3" name="TextBox 2"/>
          <p:cNvSpPr txBox="1"/>
          <p:nvPr/>
        </p:nvSpPr>
        <p:spPr>
          <a:xfrm>
            <a:off x="447261" y="1828800"/>
            <a:ext cx="8010939" cy="369332"/>
          </a:xfrm>
          <a:prstGeom prst="rect">
            <a:avLst/>
          </a:prstGeom>
          <a:noFill/>
        </p:spPr>
        <p:txBody>
          <a:bodyPr wrap="square" rtlCol="0">
            <a:spAutoFit/>
          </a:bodyPr>
          <a:lstStyle/>
          <a:p>
            <a:endParaRPr lang="en-US" dirty="0"/>
          </a:p>
        </p:txBody>
      </p:sp>
      <p:pic>
        <p:nvPicPr>
          <p:cNvPr id="4" name="Picture 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604640" y="1043283"/>
            <a:ext cx="6159438" cy="4927550"/>
          </a:xfrm>
          <a:prstGeom prst="rect">
            <a:avLst/>
          </a:prstGeom>
        </p:spPr>
      </p:pic>
      <p:sp>
        <p:nvSpPr>
          <p:cNvPr id="6" name="Slide Number Placeholder 5">
            <a:extLst>
              <a:ext uri="{FF2B5EF4-FFF2-40B4-BE49-F238E27FC236}">
                <a16:creationId xmlns:a16="http://schemas.microsoft.com/office/drawing/2014/main" id="{BA6F81E0-FFC2-4B29-8607-77D9F0881ACA}"/>
              </a:ext>
            </a:extLst>
          </p:cNvPr>
          <p:cNvSpPr>
            <a:spLocks noGrp="1"/>
          </p:cNvSpPr>
          <p:nvPr>
            <p:ph type="sldNum" sz="quarter" idx="12"/>
          </p:nvPr>
        </p:nvSpPr>
        <p:spPr/>
        <p:txBody>
          <a:bodyPr/>
          <a:lstStyle/>
          <a:p>
            <a:fld id="{CF2B0F4C-37A1-4503-98F7-8A7F21577811}" type="slidenum">
              <a:rPr lang="en-US" smtClean="0"/>
              <a:pPr/>
              <a:t>70</a:t>
            </a:fld>
            <a:endParaRPr lang="en-US"/>
          </a:p>
        </p:txBody>
      </p:sp>
    </p:spTree>
    <p:extLst>
      <p:ext uri="{BB962C8B-B14F-4D97-AF65-F5344CB8AC3E}">
        <p14:creationId xmlns:p14="http://schemas.microsoft.com/office/powerpoint/2010/main" val="4233346289"/>
      </p:ext>
    </p:extLst>
  </p:cSld>
  <p:clrMapOvr>
    <a:masterClrMapping/>
  </p:clrMapOvr>
  <p:transition spd="slow">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725" y="323385"/>
            <a:ext cx="8926551" cy="6367347"/>
          </a:xfrm>
          <a:prstGeom prst="rect">
            <a:avLst/>
          </a:prstGeom>
          <a:solidFill>
            <a:schemeClr val="bg1"/>
          </a:solidFill>
          <a:ln w="25400">
            <a:solidFill>
              <a:srgbClr val="99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5206"/>
            <a:ext cx="9144000" cy="1334276"/>
          </a:xfrm>
          <a:prstGeom prst="rect">
            <a:avLst/>
          </a:prstGeom>
          <a:solidFill>
            <a:schemeClr val="tx1">
              <a:lumMod val="65000"/>
              <a:lumOff val="35000"/>
            </a:schemeClr>
          </a:solidFill>
          <a:ln>
            <a:solidFill>
              <a:schemeClr val="tx1">
                <a:lumMod val="65000"/>
                <a:lumOff val="35000"/>
              </a:schemeClr>
            </a:solidFill>
          </a:ln>
          <a:effectLst>
            <a:outerShdw blurRad="76200" dir="18900000" sy="23000" kx="-1200000" algn="bl" rotWithShape="0">
              <a:prstClr val="black">
                <a:alpha val="20000"/>
              </a:prstClr>
            </a:outerShdw>
            <a:reflection blurRad="254000" stA="42000" endPos="23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p:cNvSpPr txBox="1"/>
          <p:nvPr/>
        </p:nvSpPr>
        <p:spPr>
          <a:xfrm>
            <a:off x="318419" y="1493646"/>
            <a:ext cx="5654998" cy="4293483"/>
          </a:xfrm>
          <a:prstGeom prst="rect">
            <a:avLst/>
          </a:prstGeom>
          <a:noFill/>
        </p:spPr>
        <p:txBody>
          <a:bodyPr wrap="square" rtlCol="0">
            <a:spAutoFit/>
          </a:bodyPr>
          <a:lstStyle/>
          <a:p>
            <a:r>
              <a:rPr lang="en-US" sz="2100" b="1" dirty="0"/>
              <a:t>One-Foot BSP.</a:t>
            </a:r>
          </a:p>
          <a:p>
            <a:r>
              <a:rPr lang="en-US" sz="2100" dirty="0"/>
              <a:t>(1) For the Trick Event, the entire lifted foot shall</a:t>
            </a:r>
          </a:p>
          <a:p>
            <a:r>
              <a:rPr lang="en-US" sz="2100" dirty="0"/>
              <a:t>be at least halfway between the skiers’ other</a:t>
            </a:r>
          </a:p>
          <a:p>
            <a:r>
              <a:rPr lang="en-US" sz="2100" dirty="0"/>
              <a:t>knee and the water surface.</a:t>
            </a:r>
          </a:p>
          <a:p>
            <a:r>
              <a:rPr lang="en-US" sz="2100" dirty="0"/>
              <a:t>(2) For the Slalom Event, the skiers lifted foot</a:t>
            </a:r>
          </a:p>
          <a:p>
            <a:r>
              <a:rPr lang="en-US" sz="2100" dirty="0"/>
              <a:t>shall be seen to be clear of the water surface.</a:t>
            </a:r>
          </a:p>
          <a:p>
            <a:r>
              <a:rPr lang="en-US" sz="2100" dirty="0"/>
              <a:t>(3) </a:t>
            </a:r>
            <a:r>
              <a:rPr lang="en-US" sz="2100" b="1" dirty="0"/>
              <a:t>Stable Position. </a:t>
            </a:r>
            <a:r>
              <a:rPr lang="en-US" sz="2100" dirty="0"/>
              <a:t>The skier is riding on the</a:t>
            </a:r>
          </a:p>
          <a:p>
            <a:r>
              <a:rPr lang="en-US" sz="2100" dirty="0"/>
              <a:t>water on one or two bare feet in a stable</a:t>
            </a:r>
          </a:p>
          <a:p>
            <a:r>
              <a:rPr lang="en-US" sz="2100" dirty="0"/>
              <a:t>position and the handle is held in a position</a:t>
            </a:r>
          </a:p>
          <a:p>
            <a:r>
              <a:rPr lang="en-US" sz="2100" dirty="0"/>
              <a:t>that allows the skier’s position to be held at</a:t>
            </a:r>
          </a:p>
          <a:p>
            <a:r>
              <a:rPr lang="en-US" sz="2100" dirty="0"/>
              <a:t>will. A stationary position is not required.</a:t>
            </a:r>
          </a:p>
          <a:p>
            <a:r>
              <a:rPr lang="en-US" sz="2100" dirty="0"/>
              <a:t>(4) </a:t>
            </a:r>
            <a:r>
              <a:rPr lang="en-US" sz="2100" b="1" dirty="0"/>
              <a:t>Foot/Feet. </a:t>
            </a:r>
            <a:r>
              <a:rPr lang="en-US" sz="2100" dirty="0"/>
              <a:t>The weight of the skier is entirely</a:t>
            </a:r>
          </a:p>
          <a:p>
            <a:r>
              <a:rPr lang="en-US" sz="2100" dirty="0"/>
              <a:t>supported by the foot or feet on the water.</a:t>
            </a:r>
            <a:endParaRPr lang="en-US" sz="2100" b="1" dirty="0">
              <a:latin typeface="Myriad Pro" pitchFamily="34" charset="0"/>
            </a:endParaRPr>
          </a:p>
        </p:txBody>
      </p:sp>
      <p:sp>
        <p:nvSpPr>
          <p:cNvPr id="12" name="Title 2"/>
          <p:cNvSpPr txBox="1">
            <a:spLocks/>
          </p:cNvSpPr>
          <p:nvPr/>
        </p:nvSpPr>
        <p:spPr>
          <a:xfrm>
            <a:off x="206297" y="169221"/>
            <a:ext cx="6858000" cy="1103255"/>
          </a:xfrm>
          <a:prstGeom prst="rect">
            <a:avLst/>
          </a:prstGeom>
        </p:spPr>
        <p:txBody>
          <a:bodyPr vert="horz" lIns="91440" tIns="45720" rIns="91440" bIns="45720" rtlCol="0" anchor="b">
            <a:normAutofit fontScale="85000" lnSpcReduction="20000"/>
          </a:body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5400" b="0" i="0" u="none" strike="noStrike" kern="1200" cap="none" spc="0" normalizeH="0" baseline="0" noProof="0" dirty="0">
                <a:ln>
                  <a:noFill/>
                </a:ln>
                <a:solidFill>
                  <a:schemeClr val="bg1"/>
                </a:solidFill>
                <a:effectLst/>
                <a:uLnTx/>
                <a:uFillTx/>
                <a:ea typeface="+mj-ea"/>
                <a:cs typeface="+mj-cs"/>
              </a:rPr>
              <a:t>BSP – Barefoot</a:t>
            </a:r>
            <a:r>
              <a:rPr kumimoji="0" lang="en-US" sz="5400" b="0" i="0" u="none" strike="noStrike" kern="1200" cap="none" spc="0" normalizeH="0" noProof="0" dirty="0">
                <a:ln>
                  <a:noFill/>
                </a:ln>
                <a:solidFill>
                  <a:schemeClr val="bg1"/>
                </a:solidFill>
                <a:effectLst/>
                <a:uLnTx/>
                <a:uFillTx/>
                <a:ea typeface="+mj-ea"/>
                <a:cs typeface="+mj-cs"/>
              </a:rPr>
              <a:t> Skiing Position</a:t>
            </a:r>
            <a:endParaRPr kumimoji="0" lang="en-US" sz="5400" b="0" i="0" u="none" strike="noStrike" kern="1200" cap="none" spc="0" normalizeH="0" baseline="0" noProof="0" dirty="0">
              <a:ln>
                <a:noFill/>
              </a:ln>
              <a:solidFill>
                <a:schemeClr val="bg1"/>
              </a:solidFill>
              <a:effectLst/>
              <a:uLnTx/>
              <a:uFillTx/>
              <a:ea typeface="+mj-ea"/>
              <a:cs typeface="+mj-cs"/>
            </a:endParaRPr>
          </a:p>
        </p:txBody>
      </p:sp>
      <p:pic>
        <p:nvPicPr>
          <p:cNvPr id="10" name="Picture 6" descr="C:\Users\Richard\Documents\100MYDOCS\Water Ski\WBC\LOGOS\WBC_LOG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6298" y="5883708"/>
            <a:ext cx="1300769" cy="6910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a:extLst>
              <a:ext uri="{FF2B5EF4-FFF2-40B4-BE49-F238E27FC236}">
                <a16:creationId xmlns:a16="http://schemas.microsoft.com/office/drawing/2014/main" id="{7EE0A9E4-F734-4F59-B8F0-55854C506348}"/>
              </a:ext>
            </a:extLst>
          </p:cNvPr>
          <p:cNvSpPr>
            <a:spLocks noGrp="1"/>
          </p:cNvSpPr>
          <p:nvPr>
            <p:ph type="sldNum" sz="quarter" idx="12"/>
          </p:nvPr>
        </p:nvSpPr>
        <p:spPr/>
        <p:txBody>
          <a:bodyPr/>
          <a:lstStyle/>
          <a:p>
            <a:fld id="{CF2B0F4C-37A1-4503-98F7-8A7F21577811}" type="slidenum">
              <a:rPr lang="en-US" smtClean="0"/>
              <a:pPr/>
              <a:t>8</a:t>
            </a:fld>
            <a:endParaRPr lang="en-US"/>
          </a:p>
        </p:txBody>
      </p:sp>
    </p:spTree>
    <p:extLst>
      <p:ext uri="{BB962C8B-B14F-4D97-AF65-F5344CB8AC3E}">
        <p14:creationId xmlns:p14="http://schemas.microsoft.com/office/powerpoint/2010/main" val="2524357713"/>
      </p:ext>
    </p:extLst>
  </p:cSld>
  <p:clrMapOvr>
    <a:masterClrMapping/>
  </p:clrMapOvr>
  <p:transition spd="slow">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725" y="323385"/>
            <a:ext cx="8926551" cy="6367347"/>
          </a:xfrm>
          <a:prstGeom prst="rect">
            <a:avLst/>
          </a:prstGeom>
          <a:solidFill>
            <a:schemeClr val="bg1"/>
          </a:solidFill>
          <a:ln w="25400">
            <a:solidFill>
              <a:srgbClr val="99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5206"/>
            <a:ext cx="9144000" cy="1334276"/>
          </a:xfrm>
          <a:prstGeom prst="rect">
            <a:avLst/>
          </a:prstGeom>
          <a:solidFill>
            <a:schemeClr val="tx1">
              <a:lumMod val="65000"/>
              <a:lumOff val="35000"/>
            </a:schemeClr>
          </a:solidFill>
          <a:ln>
            <a:solidFill>
              <a:schemeClr val="tx1">
                <a:lumMod val="65000"/>
                <a:lumOff val="35000"/>
              </a:schemeClr>
            </a:solidFill>
          </a:ln>
          <a:effectLst>
            <a:outerShdw blurRad="76200" dir="18900000" sy="23000" kx="-1200000" algn="bl" rotWithShape="0">
              <a:prstClr val="black">
                <a:alpha val="20000"/>
              </a:prstClr>
            </a:outerShdw>
            <a:reflection blurRad="254000" stA="42000" endPos="23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p:cNvSpPr txBox="1"/>
          <p:nvPr/>
        </p:nvSpPr>
        <p:spPr>
          <a:xfrm>
            <a:off x="318419" y="1493646"/>
            <a:ext cx="7568890" cy="3385542"/>
          </a:xfrm>
          <a:prstGeom prst="rect">
            <a:avLst/>
          </a:prstGeom>
          <a:noFill/>
        </p:spPr>
        <p:txBody>
          <a:bodyPr wrap="square" rtlCol="0">
            <a:spAutoFit/>
          </a:bodyPr>
          <a:lstStyle/>
          <a:p>
            <a:r>
              <a:rPr lang="en-US" sz="2400" b="1" dirty="0"/>
              <a:t>One-foot BSP. </a:t>
            </a:r>
            <a:r>
              <a:rPr lang="en-US" sz="2400" dirty="0"/>
              <a:t>For the Trick Event, the entire lifted foot shall be at least halfway between the skiers’ other knee and the water surface.</a:t>
            </a:r>
            <a:endParaRPr lang="en-US" sz="2200" dirty="0"/>
          </a:p>
          <a:p>
            <a:endParaRPr lang="en-US" sz="2200" dirty="0"/>
          </a:p>
          <a:p>
            <a:r>
              <a:rPr lang="en-US" sz="2000" b="1" dirty="0"/>
              <a:t>One-foot BSP only applies in tricks, not slalom. This applies to the simple one-foot trick as well. Too often beginner skiers are given credit for one foots that do not meet this criteria. Crediting the skier for improper one foots just because they are “trying” and you don’t want to discourage them is not a reason to encourage poor performances and is a disadvantage to the skier who does it correctly.</a:t>
            </a:r>
            <a:endParaRPr lang="en-US" sz="2000" b="1" dirty="0">
              <a:latin typeface="Myriad Pro" pitchFamily="34" charset="0"/>
            </a:endParaRPr>
          </a:p>
        </p:txBody>
      </p:sp>
      <p:sp>
        <p:nvSpPr>
          <p:cNvPr id="12" name="Title 2"/>
          <p:cNvSpPr txBox="1">
            <a:spLocks/>
          </p:cNvSpPr>
          <p:nvPr/>
        </p:nvSpPr>
        <p:spPr>
          <a:xfrm>
            <a:off x="206297" y="169221"/>
            <a:ext cx="6858000" cy="1103255"/>
          </a:xfrm>
          <a:prstGeom prst="rect">
            <a:avLst/>
          </a:prstGeom>
        </p:spPr>
        <p:txBody>
          <a:bodyPr vert="horz" lIns="91440" tIns="45720" rIns="91440" bIns="45720" rtlCol="0" anchor="b">
            <a:normAutofit fontScale="85000" lnSpcReduction="20000"/>
          </a:body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5400" b="0" i="0" u="none" strike="noStrike" kern="1200" cap="none" spc="0" normalizeH="0" baseline="0" noProof="0" dirty="0">
                <a:ln>
                  <a:noFill/>
                </a:ln>
                <a:solidFill>
                  <a:schemeClr val="bg1"/>
                </a:solidFill>
                <a:effectLst/>
                <a:uLnTx/>
                <a:uFillTx/>
                <a:ea typeface="+mj-ea"/>
                <a:cs typeface="+mj-cs"/>
              </a:rPr>
              <a:t>BSP – Barefoot</a:t>
            </a:r>
            <a:r>
              <a:rPr kumimoji="0" lang="en-US" sz="5400" b="0" i="0" u="none" strike="noStrike" kern="1200" cap="none" spc="0" normalizeH="0" noProof="0" dirty="0">
                <a:ln>
                  <a:noFill/>
                </a:ln>
                <a:solidFill>
                  <a:schemeClr val="bg1"/>
                </a:solidFill>
                <a:effectLst/>
                <a:uLnTx/>
                <a:uFillTx/>
                <a:ea typeface="+mj-ea"/>
                <a:cs typeface="+mj-cs"/>
              </a:rPr>
              <a:t> Skiing Position</a:t>
            </a:r>
            <a:endParaRPr kumimoji="0" lang="en-US" sz="5400" b="0" i="0" u="none" strike="noStrike" kern="1200" cap="none" spc="0" normalizeH="0" baseline="0" noProof="0" dirty="0">
              <a:ln>
                <a:noFill/>
              </a:ln>
              <a:solidFill>
                <a:schemeClr val="bg1"/>
              </a:solidFill>
              <a:effectLst/>
              <a:uLnTx/>
              <a:uFillTx/>
              <a:ea typeface="+mj-ea"/>
              <a:cs typeface="+mj-cs"/>
            </a:endParaRPr>
          </a:p>
        </p:txBody>
      </p:sp>
      <p:pic>
        <p:nvPicPr>
          <p:cNvPr id="10" name="Picture 6" descr="C:\Users\Richard\Documents\100MYDOCS\Water Ski\WBC\LOGOS\WBC_LOG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6298" y="5883708"/>
            <a:ext cx="1300769" cy="6910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a:extLst>
              <a:ext uri="{FF2B5EF4-FFF2-40B4-BE49-F238E27FC236}">
                <a16:creationId xmlns:a16="http://schemas.microsoft.com/office/drawing/2014/main" id="{211BC2B4-C513-45CE-85FB-5B5F0395B60C}"/>
              </a:ext>
            </a:extLst>
          </p:cNvPr>
          <p:cNvSpPr>
            <a:spLocks noGrp="1"/>
          </p:cNvSpPr>
          <p:nvPr>
            <p:ph type="sldNum" sz="quarter" idx="12"/>
          </p:nvPr>
        </p:nvSpPr>
        <p:spPr/>
        <p:txBody>
          <a:bodyPr/>
          <a:lstStyle/>
          <a:p>
            <a:fld id="{CF2B0F4C-37A1-4503-98F7-8A7F21577811}" type="slidenum">
              <a:rPr lang="en-US" smtClean="0"/>
              <a:pPr/>
              <a:t>9</a:t>
            </a:fld>
            <a:endParaRPr lang="en-US"/>
          </a:p>
        </p:txBody>
      </p:sp>
    </p:spTree>
    <p:extLst>
      <p:ext uri="{BB962C8B-B14F-4D97-AF65-F5344CB8AC3E}">
        <p14:creationId xmlns:p14="http://schemas.microsoft.com/office/powerpoint/2010/main" val="3425222666"/>
      </p:ext>
    </p:extLst>
  </p:cSld>
  <p:clrMapOvr>
    <a:masterClrMapping/>
  </p:clrMapOvr>
  <p:transition spd="slow">
    <p:fad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4960</TotalTime>
  <Words>9075</Words>
  <Application>Microsoft Office PowerPoint</Application>
  <PresentationFormat>On-screen Show (4:3)</PresentationFormat>
  <Paragraphs>1083</Paragraphs>
  <Slides>70</Slides>
  <Notes>70</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70</vt:i4>
      </vt:variant>
    </vt:vector>
  </HeadingPairs>
  <TitlesOfParts>
    <vt:vector size="80" baseType="lpstr">
      <vt:lpstr>Adobe Caslon Pro</vt:lpstr>
      <vt:lpstr>Arial</vt:lpstr>
      <vt:lpstr>Calibri</vt:lpstr>
      <vt:lpstr>Calibri Light</vt:lpstr>
      <vt:lpstr>Myriad Arabic</vt:lpstr>
      <vt:lpstr>Myriad Pro</vt:lpstr>
      <vt:lpstr>Myriad Pro Light</vt:lpstr>
      <vt:lpstr>Times New Roman</vt:lpstr>
      <vt:lpstr>Office Theme</vt:lpstr>
      <vt:lpstr>Custom Design</vt:lpstr>
      <vt:lpstr>Judges Clinic   2017</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Annual Meeting</dc:title>
  <dc:creator>Debbie Weyker</dc:creator>
  <cp:lastModifiedBy>Amy Molepske</cp:lastModifiedBy>
  <cp:revision>212</cp:revision>
  <cp:lastPrinted>2017-07-28T16:22:56Z</cp:lastPrinted>
  <dcterms:created xsi:type="dcterms:W3CDTF">2015-05-08T20:49:39Z</dcterms:created>
  <dcterms:modified xsi:type="dcterms:W3CDTF">2017-07-28T16:28:01Z</dcterms:modified>
</cp:coreProperties>
</file>