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82" r:id="rId4"/>
    <p:sldId id="258" r:id="rId5"/>
    <p:sldId id="286" r:id="rId6"/>
    <p:sldId id="285"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299" r:id="rId20"/>
    <p:sldId id="300" r:id="rId21"/>
    <p:sldId id="301" r:id="rId22"/>
    <p:sldId id="302" r:id="rId23"/>
    <p:sldId id="303" r:id="rId24"/>
    <p:sldId id="304" r:id="rId25"/>
    <p:sldId id="305" r:id="rId26"/>
    <p:sldId id="306" r:id="rId27"/>
    <p:sldId id="307" r:id="rId28"/>
    <p:sldId id="308" r:id="rId29"/>
    <p:sldId id="309" r:id="rId30"/>
    <p:sldId id="310" r:id="rId31"/>
    <p:sldId id="311" r:id="rId32"/>
    <p:sldId id="312" r:id="rId33"/>
    <p:sldId id="313" r:id="rId34"/>
    <p:sldId id="314" r:id="rId35"/>
    <p:sldId id="315" r:id="rId36"/>
    <p:sldId id="316" r:id="rId37"/>
    <p:sldId id="317" r:id="rId38"/>
    <p:sldId id="318" r:id="rId39"/>
    <p:sldId id="319" r:id="rId40"/>
    <p:sldId id="332" r:id="rId41"/>
    <p:sldId id="281" r:id="rId42"/>
    <p:sldId id="284"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autoAdjust="0"/>
    <p:restoredTop sz="94660"/>
  </p:normalViewPr>
  <p:slideViewPr>
    <p:cSldViewPr snapToGrid="0">
      <p:cViewPr varScale="1">
        <p:scale>
          <a:sx n="103" d="100"/>
          <a:sy n="103" d="100"/>
        </p:scale>
        <p:origin x="-768" y="-10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11/16/17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11/16/17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11/16/17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11/16/17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11/16/17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11/16/17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11/16/17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11/16/17</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jpg"/><Relationship Id="rId3" Type="http://schemas.openxmlformats.org/officeDocument/2006/relationships/image" Target="../media/image5.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jpg"/><Relationship Id="rId3"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87737" y="2020600"/>
            <a:ext cx="8689976" cy="2509213"/>
          </a:xfrm>
        </p:spPr>
        <p:txBody>
          <a:bodyPr>
            <a:normAutofit/>
          </a:bodyPr>
          <a:lstStyle/>
          <a:p>
            <a:r>
              <a:rPr lang="en-US" sz="9600" dirty="0" smtClean="0"/>
              <a:t>Driver’s </a:t>
            </a:r>
            <a:r>
              <a:rPr lang="en-US" sz="9600" dirty="0"/>
              <a:t>Clinic </a:t>
            </a:r>
          </a:p>
        </p:txBody>
      </p:sp>
      <p:sp>
        <p:nvSpPr>
          <p:cNvPr id="3" name="Subtitle 2"/>
          <p:cNvSpPr>
            <a:spLocks noGrp="1"/>
          </p:cNvSpPr>
          <p:nvPr>
            <p:ph type="subTitle" idx="1"/>
          </p:nvPr>
        </p:nvSpPr>
        <p:spPr>
          <a:xfrm>
            <a:off x="1687737" y="4539343"/>
            <a:ext cx="8689976" cy="1371599"/>
          </a:xfrm>
        </p:spPr>
        <p:txBody>
          <a:bodyPr/>
          <a:lstStyle/>
          <a:p>
            <a:r>
              <a:rPr lang="en-US" dirty="0" smtClean="0"/>
              <a:t>November 18, </a:t>
            </a:r>
            <a:r>
              <a:rPr lang="en-US" dirty="0"/>
              <a:t>2017</a:t>
            </a:r>
          </a:p>
          <a:p>
            <a:endParaRPr lang="en-US" dirty="0"/>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3323" y="1562114"/>
            <a:ext cx="3559402" cy="1317522"/>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1161" y="1179395"/>
            <a:ext cx="2446763" cy="2082959"/>
          </a:xfrm>
          <a:prstGeom prst="rect">
            <a:avLst/>
          </a:prstGeom>
        </p:spPr>
      </p:pic>
    </p:spTree>
    <p:extLst>
      <p:ext uri="{BB962C8B-B14F-4D97-AF65-F5344CB8AC3E}">
        <p14:creationId xmlns:p14="http://schemas.microsoft.com/office/powerpoint/2010/main" val="32554913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72583" y="1764258"/>
            <a:ext cx="10219708" cy="4247317"/>
          </a:xfrm>
          <a:prstGeom prst="rect">
            <a:avLst/>
          </a:prstGeom>
          <a:noFill/>
        </p:spPr>
        <p:txBody>
          <a:bodyPr wrap="square" rtlCol="0">
            <a:spAutoFit/>
          </a:bodyPr>
          <a:lstStyle/>
          <a:p>
            <a:r>
              <a:rPr lang="en-US" sz="1600" b="1" dirty="0">
                <a:solidFill>
                  <a:srgbClr val="820000"/>
                </a:solidFill>
              </a:rPr>
              <a:t>302(D) Jump </a:t>
            </a:r>
            <a:r>
              <a:rPr lang="en-US" sz="1600" b="1" dirty="0" smtClean="0">
                <a:solidFill>
                  <a:srgbClr val="820000"/>
                </a:solidFill>
              </a:rPr>
              <a:t>Speed</a:t>
            </a:r>
          </a:p>
          <a:p>
            <a:endParaRPr lang="en-US" sz="1600" dirty="0"/>
          </a:p>
          <a:p>
            <a:pPr marL="342900" indent="-342900">
              <a:buFont typeface="+mj-lt"/>
              <a:buAutoNum type="arabicParenR"/>
            </a:pPr>
            <a:r>
              <a:rPr lang="en-US" sz="1600" dirty="0" smtClean="0"/>
              <a:t>Course </a:t>
            </a:r>
            <a:r>
              <a:rPr lang="en-US" sz="1600" dirty="0"/>
              <a:t>Speed. The speed through the jump course shall be requested by the skier in units of 1 </a:t>
            </a:r>
            <a:r>
              <a:rPr lang="en-US" sz="1600" dirty="0" err="1"/>
              <a:t>kph</a:t>
            </a:r>
            <a:r>
              <a:rPr lang="en-US" sz="1600" dirty="0"/>
              <a:t>/1/2 mph or the maximum speed of 72 </a:t>
            </a:r>
            <a:r>
              <a:rPr lang="en-US" sz="1600" dirty="0" err="1"/>
              <a:t>kph</a:t>
            </a:r>
            <a:r>
              <a:rPr lang="en-US" sz="1600" dirty="0"/>
              <a:t>/44.7 mph.</a:t>
            </a:r>
          </a:p>
          <a:p>
            <a:pPr marL="342900" indent="-342900">
              <a:buFont typeface="+mj-lt"/>
              <a:buAutoNum type="arabicParenR"/>
            </a:pPr>
            <a:r>
              <a:rPr lang="en-US" sz="1600" dirty="0" smtClean="0"/>
              <a:t>Speed </a:t>
            </a:r>
            <a:r>
              <a:rPr lang="en-US" sz="1600" dirty="0"/>
              <a:t>Obtained. That course speed shall be obtained not later than when the towboat reaches the jump course entry gates</a:t>
            </a:r>
            <a:r>
              <a:rPr lang="en-US" sz="1600" dirty="0" smtClean="0"/>
              <a:t>.</a:t>
            </a:r>
          </a:p>
          <a:p>
            <a:endParaRPr lang="en-US" sz="1600" dirty="0"/>
          </a:p>
          <a:p>
            <a:r>
              <a:rPr lang="en-US" sz="1600" dirty="0"/>
              <a:t>Note: A mandatory re-ride is required if the towboat speed through the jump course is judged to have exceeded 73.5 </a:t>
            </a:r>
            <a:r>
              <a:rPr lang="en-US" sz="1600" dirty="0" err="1"/>
              <a:t>kph</a:t>
            </a:r>
            <a:r>
              <a:rPr lang="en-US" sz="1600" dirty="0"/>
              <a:t>/45.7 mph through the course while the skier is in possession of the handle [1003], and prior to BSP being recognized after the jump.</a:t>
            </a:r>
          </a:p>
          <a:p>
            <a:endParaRPr lang="en-US" sz="1600" b="1" dirty="0" smtClean="0"/>
          </a:p>
          <a:p>
            <a:endParaRPr lang="en-US" sz="1200" b="1" dirty="0" smtClean="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393545"/>
            <a:ext cx="10364451" cy="994192"/>
          </a:xfrm>
        </p:spPr>
        <p:txBody>
          <a:bodyPr>
            <a:normAutofit/>
          </a:bodyPr>
          <a:lstStyle/>
          <a:p>
            <a:r>
              <a:rPr lang="en-US" sz="6000" dirty="0" smtClean="0"/>
              <a:t>Jump Event</a:t>
            </a:r>
            <a:endParaRPr lang="en-US" sz="6000" dirty="0"/>
          </a:p>
        </p:txBody>
      </p:sp>
    </p:spTree>
    <p:extLst>
      <p:ext uri="{BB962C8B-B14F-4D97-AF65-F5344CB8AC3E}">
        <p14:creationId xmlns:p14="http://schemas.microsoft.com/office/powerpoint/2010/main" val="36080286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60041" y="1904107"/>
            <a:ext cx="6755803" cy="3262432"/>
          </a:xfrm>
          <a:prstGeom prst="rect">
            <a:avLst/>
          </a:prstGeom>
          <a:noFill/>
        </p:spPr>
        <p:txBody>
          <a:bodyPr wrap="square" rtlCol="0">
            <a:spAutoFit/>
          </a:bodyPr>
          <a:lstStyle/>
          <a:p>
            <a:r>
              <a:rPr lang="en-US" sz="1600" dirty="0"/>
              <a:t>On achieving course speed, the driver shall notify the towboat Judge(s) by calling “speed</a:t>
            </a:r>
            <a:r>
              <a:rPr lang="en-US" sz="1600" dirty="0" smtClean="0"/>
              <a:t>.”</a:t>
            </a:r>
          </a:p>
          <a:p>
            <a:endParaRPr lang="en-US" sz="1600" dirty="0"/>
          </a:p>
          <a:p>
            <a:r>
              <a:rPr lang="en-US" sz="1600" b="1" dirty="0"/>
              <a:t>The driver must announce when they have achieved the requested speed so the judges can be aware if they are before or past the course buoys where the speed is required to have been achieved.</a:t>
            </a:r>
          </a:p>
          <a:p>
            <a:endParaRPr lang="en-US" sz="1600" b="1" dirty="0" smtClean="0"/>
          </a:p>
          <a:p>
            <a:endParaRPr lang="en-US" sz="1200" b="1" dirty="0" smtClean="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393545"/>
            <a:ext cx="10364451" cy="994192"/>
          </a:xfrm>
        </p:spPr>
        <p:txBody>
          <a:bodyPr>
            <a:normAutofit/>
          </a:bodyPr>
          <a:lstStyle/>
          <a:p>
            <a:r>
              <a:rPr lang="en-US" sz="6000" dirty="0" smtClean="0"/>
              <a:t>Speed Notification</a:t>
            </a:r>
            <a:endParaRPr lang="en-US" sz="6000" dirty="0"/>
          </a:p>
        </p:txBody>
      </p:sp>
    </p:spTree>
    <p:extLst>
      <p:ext uri="{BB962C8B-B14F-4D97-AF65-F5344CB8AC3E}">
        <p14:creationId xmlns:p14="http://schemas.microsoft.com/office/powerpoint/2010/main" val="25755474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58183" y="1699708"/>
            <a:ext cx="11144923" cy="4447371"/>
          </a:xfrm>
          <a:prstGeom prst="rect">
            <a:avLst/>
          </a:prstGeom>
          <a:noFill/>
        </p:spPr>
        <p:txBody>
          <a:bodyPr wrap="square" rtlCol="0">
            <a:spAutoFit/>
          </a:bodyPr>
          <a:lstStyle/>
          <a:p>
            <a:r>
              <a:rPr lang="en-US" sz="1600" b="1" dirty="0" smtClean="0">
                <a:solidFill>
                  <a:srgbClr val="820000"/>
                </a:solidFill>
              </a:rPr>
              <a:t>Rates </a:t>
            </a:r>
            <a:r>
              <a:rPr lang="en-US" sz="1600" b="1" dirty="0">
                <a:solidFill>
                  <a:srgbClr val="820000"/>
                </a:solidFill>
              </a:rPr>
              <a:t>of </a:t>
            </a:r>
            <a:r>
              <a:rPr lang="en-US" sz="1600" b="1" dirty="0" smtClean="0">
                <a:solidFill>
                  <a:srgbClr val="820000"/>
                </a:solidFill>
              </a:rPr>
              <a:t>acceleration: </a:t>
            </a:r>
          </a:p>
          <a:p>
            <a:r>
              <a:rPr lang="en-US" sz="1500" dirty="0" smtClean="0"/>
              <a:t>The </a:t>
            </a:r>
            <a:r>
              <a:rPr lang="en-US" sz="1500" dirty="0"/>
              <a:t>requested rates of acceleration in the terms “slow,” “medium” or “fast,” for the three phases: pull out of the water or off the dock, tower, or dry land; ride over the bumps; and acceleration to speed.</a:t>
            </a:r>
            <a:r>
              <a:rPr lang="en-US" sz="1500" b="1" dirty="0"/>
              <a:t>  </a:t>
            </a:r>
            <a:endParaRPr lang="en-US" sz="1500" dirty="0"/>
          </a:p>
          <a:p>
            <a:r>
              <a:rPr lang="en-US" sz="1600" b="1" dirty="0"/>
              <a:t> </a:t>
            </a:r>
            <a:endParaRPr lang="en-US" sz="1600" dirty="0"/>
          </a:p>
          <a:p>
            <a:r>
              <a:rPr lang="en-US" sz="1600" b="1" dirty="0" smtClean="0">
                <a:solidFill>
                  <a:srgbClr val="820000"/>
                </a:solidFill>
              </a:rPr>
              <a:t>Important Considerations:  </a:t>
            </a:r>
            <a:endParaRPr lang="en-US" sz="1600" b="1" dirty="0">
              <a:solidFill>
                <a:srgbClr val="820000"/>
              </a:solidFill>
            </a:endParaRPr>
          </a:p>
          <a:p>
            <a:pPr marL="342900" indent="-342900">
              <a:buFont typeface="+mj-lt"/>
              <a:buAutoNum type="arabicParenR"/>
            </a:pPr>
            <a:r>
              <a:rPr lang="en-US" sz="1500" dirty="0" smtClean="0"/>
              <a:t>The </a:t>
            </a:r>
            <a:r>
              <a:rPr lang="en-US" sz="1500" dirty="0"/>
              <a:t>rate of acceleration is NOT a speed. It is the rate at which the throttle is advanced to the requested speed. If the skier does not ask for a </a:t>
            </a:r>
            <a:r>
              <a:rPr lang="en-US" sz="1500" dirty="0" err="1"/>
              <a:t>planing</a:t>
            </a:r>
            <a:r>
              <a:rPr lang="en-US" sz="1500" dirty="0"/>
              <a:t> speed the driver must continue to smoothly advance the throttle according to the skier’s instructions. </a:t>
            </a:r>
            <a:endParaRPr lang="en-US" sz="1500" dirty="0" smtClean="0"/>
          </a:p>
          <a:p>
            <a:pPr marL="342900" indent="-342900">
              <a:buFont typeface="+mj-lt"/>
              <a:buAutoNum type="arabicParenR"/>
            </a:pPr>
            <a:endParaRPr lang="en-US" sz="600" dirty="0"/>
          </a:p>
          <a:p>
            <a:pPr marL="342900" indent="-342900">
              <a:buFont typeface="+mj-lt"/>
              <a:buAutoNum type="arabicParenR"/>
            </a:pPr>
            <a:r>
              <a:rPr lang="en-US" sz="1500" dirty="0"/>
              <a:t>Too many drivers watch the skier in the mirror and make decisions for the skier. A call for a medium acceleration means the driver will push the accelerator at a medium rate and keep accelerating until requested speed has been reached. </a:t>
            </a:r>
            <a:endParaRPr lang="en-US" sz="1500" dirty="0" smtClean="0"/>
          </a:p>
          <a:p>
            <a:pPr marL="342900" indent="-342900">
              <a:buFont typeface="+mj-lt"/>
              <a:buAutoNum type="arabicParenR"/>
            </a:pPr>
            <a:endParaRPr lang="en-US" sz="600" dirty="0"/>
          </a:p>
          <a:p>
            <a:pPr marL="342900" indent="-342900">
              <a:buFont typeface="+mj-lt"/>
              <a:buAutoNum type="arabicParenR"/>
            </a:pPr>
            <a:r>
              <a:rPr lang="en-US" sz="1500" dirty="0"/>
              <a:t>After the boat starts accelerating the driver should only be looking at the tach, speedo and course line and should only move from one acceleration phase to the next when instructed to do so by the communicator judge</a:t>
            </a:r>
            <a:r>
              <a:rPr lang="en-US" sz="1500" dirty="0" smtClean="0"/>
              <a:t>.</a:t>
            </a:r>
          </a:p>
          <a:p>
            <a:pPr marL="342900" indent="-342900">
              <a:buFont typeface="+mj-lt"/>
              <a:buAutoNum type="arabicParenR"/>
            </a:pPr>
            <a:endParaRPr lang="en-US" sz="600" dirty="0"/>
          </a:p>
          <a:p>
            <a:pPr marL="342900" indent="-342900" fontAlgn="auto">
              <a:buFont typeface="+mj-lt"/>
              <a:buAutoNum type="arabicParenR"/>
            </a:pPr>
            <a:r>
              <a:rPr lang="en-US" sz="1500" dirty="0"/>
              <a:t>The communicator judge should be in eye contact with the skier when the instructions are given. While still maintaining eye contact the instructions should be read back to the skier in a loud, clear voice so all the boat judges and the driver can hear them. </a:t>
            </a:r>
            <a:endParaRPr lang="en-US" sz="1500" dirty="0" smtClean="0"/>
          </a:p>
          <a:p>
            <a:pPr marL="342900" indent="-342900" fontAlgn="auto">
              <a:buFont typeface="+mj-lt"/>
              <a:buAutoNum type="arabicParenR"/>
            </a:pPr>
            <a:endParaRPr lang="en-US" sz="600" dirty="0"/>
          </a:p>
          <a:p>
            <a:pPr marL="342900" indent="-342900">
              <a:buFont typeface="+mj-lt"/>
              <a:buAutoNum type="arabicParenR"/>
            </a:pPr>
            <a:r>
              <a:rPr lang="en-US" sz="1500" dirty="0"/>
              <a:t>If the skier gives commands that are unacceptable, e.g. ‘a fast-medium out of the hole” The communicator judge needs to determine if the skier wants a medium or a fast acceleration out of the hole. This will require you to tell the skier you cannot accept any instructions but slow, medium or fast and to please tell you in one word which acceleration he prefers for that phase. </a:t>
            </a:r>
          </a:p>
          <a:p>
            <a:endParaRPr lang="en-US" sz="1600" b="1" dirty="0" smtClean="0"/>
          </a:p>
        </p:txBody>
      </p:sp>
      <p:sp>
        <p:nvSpPr>
          <p:cNvPr id="7" name="Title 1"/>
          <p:cNvSpPr>
            <a:spLocks noGrp="1"/>
          </p:cNvSpPr>
          <p:nvPr>
            <p:ph type="title"/>
          </p:nvPr>
        </p:nvSpPr>
        <p:spPr>
          <a:xfrm>
            <a:off x="855718" y="393545"/>
            <a:ext cx="10364451" cy="994192"/>
          </a:xfrm>
        </p:spPr>
        <p:txBody>
          <a:bodyPr>
            <a:normAutofit/>
          </a:bodyPr>
          <a:lstStyle/>
          <a:p>
            <a:r>
              <a:rPr lang="en-US" sz="6000" dirty="0" smtClean="0"/>
              <a:t>Slalom &amp; Trick Event</a:t>
            </a:r>
            <a:endParaRPr lang="en-US" sz="6000" dirty="0"/>
          </a:p>
        </p:txBody>
      </p:sp>
    </p:spTree>
    <p:extLst>
      <p:ext uri="{BB962C8B-B14F-4D97-AF65-F5344CB8AC3E}">
        <p14:creationId xmlns:p14="http://schemas.microsoft.com/office/powerpoint/2010/main" val="129789154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60041" y="1904107"/>
            <a:ext cx="6755803" cy="3754874"/>
          </a:xfrm>
          <a:prstGeom prst="rect">
            <a:avLst/>
          </a:prstGeom>
          <a:noFill/>
        </p:spPr>
        <p:txBody>
          <a:bodyPr wrap="square" rtlCol="0">
            <a:spAutoFit/>
          </a:bodyPr>
          <a:lstStyle/>
          <a:p>
            <a:r>
              <a:rPr lang="en-US" sz="1600" dirty="0"/>
              <a:t>During the pass the towboat shall follow a straight path, approximately down the center of the course while the skier is in </a:t>
            </a:r>
            <a:r>
              <a:rPr lang="en-US" sz="1600" dirty="0" smtClean="0"/>
              <a:t>possession </a:t>
            </a:r>
            <a:r>
              <a:rPr lang="en-US" sz="1600" dirty="0"/>
              <a:t>of the handle or until the shutdown buoy is </a:t>
            </a:r>
            <a:r>
              <a:rPr lang="en-US" sz="1600" dirty="0" smtClean="0"/>
              <a:t>reached</a:t>
            </a:r>
          </a:p>
          <a:p>
            <a:endParaRPr lang="en-US" sz="1600" dirty="0"/>
          </a:p>
          <a:p>
            <a:r>
              <a:rPr lang="en-US" sz="1600" b="1" dirty="0" smtClean="0"/>
              <a:t>Occasionally, </a:t>
            </a:r>
            <a:r>
              <a:rPr lang="en-US" sz="1600" b="1" dirty="0"/>
              <a:t>you will end up on a course that Is not </a:t>
            </a:r>
            <a:r>
              <a:rPr lang="en-US" sz="1600" b="1" dirty="0" smtClean="0"/>
              <a:t>right </a:t>
            </a:r>
            <a:r>
              <a:rPr lang="en-US" sz="1600" b="1" dirty="0"/>
              <a:t>down the middle or </a:t>
            </a:r>
            <a:r>
              <a:rPr lang="en-US" sz="1600" b="1" dirty="0" smtClean="0"/>
              <a:t>is </a:t>
            </a:r>
            <a:r>
              <a:rPr lang="en-US" sz="1600" b="1" dirty="0"/>
              <a:t>aimed someplace other than the end of course. Sometimes you can fix It sometimes you just have to admit a mistake and shut the boat down and request the event judges to consider offering a re-ride. </a:t>
            </a:r>
          </a:p>
          <a:p>
            <a:endParaRPr lang="en-US" sz="1600" b="1" dirty="0" smtClean="0"/>
          </a:p>
          <a:p>
            <a:endParaRPr lang="en-US" sz="1200" b="1" dirty="0" smtClean="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393545"/>
            <a:ext cx="10364451" cy="994192"/>
          </a:xfrm>
        </p:spPr>
        <p:txBody>
          <a:bodyPr>
            <a:normAutofit/>
          </a:bodyPr>
          <a:lstStyle/>
          <a:p>
            <a:r>
              <a:rPr lang="en-US" sz="6000" dirty="0" smtClean="0"/>
              <a:t>Path</a:t>
            </a:r>
            <a:endParaRPr lang="en-US" sz="6000" dirty="0"/>
          </a:p>
        </p:txBody>
      </p:sp>
    </p:spTree>
    <p:extLst>
      <p:ext uri="{BB962C8B-B14F-4D97-AF65-F5344CB8AC3E}">
        <p14:creationId xmlns:p14="http://schemas.microsoft.com/office/powerpoint/2010/main" val="24473697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04104" y="1904107"/>
            <a:ext cx="8444751" cy="4493538"/>
          </a:xfrm>
          <a:prstGeom prst="rect">
            <a:avLst/>
          </a:prstGeom>
          <a:noFill/>
        </p:spPr>
        <p:txBody>
          <a:bodyPr wrap="square" rtlCol="0">
            <a:spAutoFit/>
          </a:bodyPr>
          <a:lstStyle/>
          <a:p>
            <a:r>
              <a:rPr lang="en-US" sz="1600" dirty="0"/>
              <a:t>The skier can request the driver to change the engine trim position from the default position and is responsible to approve its placement before commencing, </a:t>
            </a:r>
            <a:r>
              <a:rPr lang="en-US" sz="1600" dirty="0" err="1"/>
              <a:t>i.e</a:t>
            </a:r>
            <a:r>
              <a:rPr lang="en-US" sz="1600" dirty="0"/>
              <a:t>: No re-ride shall be given due to incorrect engine position after the skier has adjusted the trim from the default position [1007(L</a:t>
            </a:r>
            <a:r>
              <a:rPr lang="en-US" sz="1600" dirty="0" smtClean="0"/>
              <a:t>)].</a:t>
            </a:r>
          </a:p>
          <a:p>
            <a:endParaRPr lang="en-US" sz="1600" dirty="0"/>
          </a:p>
          <a:p>
            <a:r>
              <a:rPr lang="en-US" sz="1600" b="1" dirty="0" smtClean="0">
                <a:solidFill>
                  <a:srgbClr val="820000"/>
                </a:solidFill>
              </a:rPr>
              <a:t>NOTE: </a:t>
            </a:r>
            <a:r>
              <a:rPr lang="en-US" sz="1600" dirty="0" smtClean="0"/>
              <a:t>The </a:t>
            </a:r>
            <a:r>
              <a:rPr lang="en-US" sz="1600" dirty="0"/>
              <a:t>skier has the option to ask for the engine to be trimmed before the start or after the start whilst the boat is accelerating to speed. The skier may instruct the driver to trim to a desired speed or to trim to a desired position. Unless the driver does not change the trim from the default position after the skier requests the trim change this shall never be a cause for </a:t>
            </a:r>
            <a:r>
              <a:rPr lang="en-US" sz="1600" dirty="0" smtClean="0"/>
              <a:t>re-ride</a:t>
            </a:r>
            <a:r>
              <a:rPr lang="en-US" sz="1600" dirty="0"/>
              <a:t>. The skier must request and approve the change of trim before the start. For example, a skier may request "Get to full speed and then trim it up until we reach 72.”  Or, "after my start I want you to hit the trim button 3 times very quickly." </a:t>
            </a:r>
          </a:p>
          <a:p>
            <a:endParaRPr lang="en-US" sz="1600" b="1" dirty="0" smtClean="0"/>
          </a:p>
          <a:p>
            <a:endParaRPr lang="en-US" sz="1200" b="1" dirty="0" smtClean="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rmAutofit/>
          </a:bodyPr>
          <a:lstStyle/>
          <a:p>
            <a:r>
              <a:rPr lang="en-US" sz="6000" dirty="0" smtClean="0"/>
              <a:t>Engine Trim Position</a:t>
            </a:r>
            <a:endParaRPr lang="en-US" sz="6000" dirty="0"/>
          </a:p>
        </p:txBody>
      </p:sp>
    </p:spTree>
    <p:extLst>
      <p:ext uri="{BB962C8B-B14F-4D97-AF65-F5344CB8AC3E}">
        <p14:creationId xmlns:p14="http://schemas.microsoft.com/office/powerpoint/2010/main" val="218828012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699709" y="1753500"/>
            <a:ext cx="9057937" cy="5478423"/>
          </a:xfrm>
          <a:prstGeom prst="rect">
            <a:avLst/>
          </a:prstGeom>
          <a:noFill/>
        </p:spPr>
        <p:txBody>
          <a:bodyPr wrap="square" rtlCol="0">
            <a:spAutoFit/>
          </a:bodyPr>
          <a:lstStyle/>
          <a:p>
            <a:r>
              <a:rPr lang="en-US" sz="1600" b="1" dirty="0" smtClean="0">
                <a:solidFill>
                  <a:srgbClr val="820000"/>
                </a:solidFill>
              </a:rPr>
              <a:t>Exceptional Circumstances: </a:t>
            </a:r>
          </a:p>
          <a:p>
            <a:r>
              <a:rPr lang="en-US" sz="1600" dirty="0" smtClean="0"/>
              <a:t>In </a:t>
            </a:r>
            <a:r>
              <a:rPr lang="en-US" sz="1600" dirty="0"/>
              <a:t>exceptional circumstances the Chief Judge and the Appointed Officials are authorized to vote to reduce the number of jumps for a round to a minimum of two, and post a notification before the start of the round affected.</a:t>
            </a:r>
          </a:p>
          <a:p>
            <a:endParaRPr lang="en-US" sz="1600" dirty="0"/>
          </a:p>
          <a:p>
            <a:r>
              <a:rPr lang="en-US" sz="1600" b="1" dirty="0" smtClean="0">
                <a:solidFill>
                  <a:srgbClr val="820000"/>
                </a:solidFill>
              </a:rPr>
              <a:t>Skier </a:t>
            </a:r>
            <a:r>
              <a:rPr lang="en-US" sz="1600" b="1" dirty="0">
                <a:solidFill>
                  <a:srgbClr val="820000"/>
                </a:solidFill>
              </a:rPr>
              <a:t>Loses </a:t>
            </a:r>
            <a:r>
              <a:rPr lang="en-US" sz="1600" b="1" dirty="0" smtClean="0">
                <a:solidFill>
                  <a:srgbClr val="820000"/>
                </a:solidFill>
              </a:rPr>
              <a:t>Helmet:</a:t>
            </a:r>
          </a:p>
          <a:p>
            <a:r>
              <a:rPr lang="en-US" sz="1600" dirty="0" smtClean="0"/>
              <a:t>If </a:t>
            </a:r>
            <a:r>
              <a:rPr lang="en-US" sz="1600" dirty="0"/>
              <a:t>a skier loses his helmet during the start or before reaching the jump ramp, the towboat shall immediately stop unless it’s unsafe to do so. Should it be unsafe for the towboat to stop, the skier shall ski past the jump whenever possible, and this jump shall be scored as a fall. These are not grounds for disqualification from the remainder of the event</a:t>
            </a:r>
            <a:r>
              <a:rPr lang="en-US" sz="1600" dirty="0" smtClean="0"/>
              <a:t>.</a:t>
            </a:r>
          </a:p>
          <a:p>
            <a:endParaRPr lang="en-US" sz="1600" dirty="0"/>
          </a:p>
          <a:p>
            <a:r>
              <a:rPr lang="en-US" sz="1600" b="1" dirty="0"/>
              <a:t>This situation requires your utmost diligence for safety. If you feel you can stop the towboat without endangering the skier on the jump do so. But If slowing the boat down would become a hazard then you have to maintain a steady speed past the ramp.  If a skier loses his helmet after the OK command is given the jump will be scored as a fall.</a:t>
            </a:r>
          </a:p>
          <a:p>
            <a:endParaRPr lang="en-US" sz="1600" b="1" dirty="0" smtClean="0"/>
          </a:p>
          <a:p>
            <a:endParaRPr lang="en-US" sz="1200" b="1" dirty="0" smtClean="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rmAutofit/>
          </a:bodyPr>
          <a:lstStyle/>
          <a:p>
            <a:r>
              <a:rPr lang="en-US" sz="6000" dirty="0" smtClean="0"/>
              <a:t>Passes - Jumps</a:t>
            </a:r>
            <a:endParaRPr lang="en-US" sz="6000" dirty="0"/>
          </a:p>
        </p:txBody>
      </p:sp>
    </p:spTree>
    <p:extLst>
      <p:ext uri="{BB962C8B-B14F-4D97-AF65-F5344CB8AC3E}">
        <p14:creationId xmlns:p14="http://schemas.microsoft.com/office/powerpoint/2010/main" val="227963220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699709" y="1753500"/>
            <a:ext cx="9057937" cy="4493538"/>
          </a:xfrm>
          <a:prstGeom prst="rect">
            <a:avLst/>
          </a:prstGeom>
          <a:noFill/>
        </p:spPr>
        <p:txBody>
          <a:bodyPr wrap="square" rtlCol="0">
            <a:spAutoFit/>
          </a:bodyPr>
          <a:lstStyle/>
          <a:p>
            <a:r>
              <a:rPr lang="en-US" sz="1600" b="1" dirty="0" smtClean="0">
                <a:solidFill>
                  <a:srgbClr val="820000"/>
                </a:solidFill>
              </a:rPr>
              <a:t>Judges</a:t>
            </a:r>
            <a:endParaRPr lang="en-US" sz="1600" b="1" dirty="0">
              <a:solidFill>
                <a:srgbClr val="820000"/>
              </a:solidFill>
            </a:endParaRPr>
          </a:p>
          <a:p>
            <a:r>
              <a:rPr lang="en-US" sz="1600" dirty="0" smtClean="0"/>
              <a:t>Boat Judge: One </a:t>
            </a:r>
            <a:r>
              <a:rPr lang="en-US" sz="1600" dirty="0"/>
              <a:t>Event Judge shall ride in the towboat to observe towboat path, course speed, the skier’s performance in relation to maintaining BSP from start-of-course buoy, over the ramp, and regaining BSP after the landing before the end-of-course buoy, and Driver’s compliance with the skier’s instructions.</a:t>
            </a:r>
          </a:p>
          <a:p>
            <a:endParaRPr lang="en-US" sz="800" dirty="0"/>
          </a:p>
          <a:p>
            <a:r>
              <a:rPr lang="en-US" sz="1600" dirty="0" smtClean="0"/>
              <a:t>Agreement: By </a:t>
            </a:r>
            <a:r>
              <a:rPr lang="en-US" sz="1600" dirty="0"/>
              <a:t>observing the speed measuring devices the Driver and Boat Judge shall both agree that the skier received their requested speed through the course</a:t>
            </a:r>
            <a:r>
              <a:rPr lang="en-US" sz="1600" dirty="0" smtClean="0"/>
              <a:t>.</a:t>
            </a:r>
          </a:p>
          <a:p>
            <a:endParaRPr lang="en-US" sz="1600" b="1" dirty="0">
              <a:solidFill>
                <a:srgbClr val="820000"/>
              </a:solidFill>
            </a:endParaRPr>
          </a:p>
          <a:p>
            <a:r>
              <a:rPr lang="en-US" sz="1600" b="1" dirty="0" smtClean="0">
                <a:solidFill>
                  <a:srgbClr val="820000"/>
                </a:solidFill>
              </a:rPr>
              <a:t>Speed Adjudicator</a:t>
            </a:r>
          </a:p>
          <a:p>
            <a:r>
              <a:rPr lang="en-US" sz="1600" dirty="0" smtClean="0"/>
              <a:t>Where </a:t>
            </a:r>
            <a:r>
              <a:rPr lang="en-US" sz="1600" dirty="0"/>
              <a:t>a speed control system is not used, a Speed Adjudicator shall ride in the towboat to verify the boat speed via GPS. In the event of a disagreement between the Driver and Boat Judge, the speed recorded on the Speed Adjudicator’s GPS shall be used. </a:t>
            </a:r>
            <a:endParaRPr lang="en-US" sz="1600" b="1" dirty="0" smtClean="0"/>
          </a:p>
          <a:p>
            <a:endParaRPr lang="en-US" sz="1200" b="1" dirty="0" smtClean="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rmAutofit/>
          </a:bodyPr>
          <a:lstStyle/>
          <a:p>
            <a:r>
              <a:rPr lang="en-US" sz="6000" dirty="0" smtClean="0"/>
              <a:t>Jump Officials</a:t>
            </a:r>
            <a:endParaRPr lang="en-US" sz="6000" dirty="0"/>
          </a:p>
        </p:txBody>
      </p:sp>
    </p:spTree>
    <p:extLst>
      <p:ext uri="{BB962C8B-B14F-4D97-AF65-F5344CB8AC3E}">
        <p14:creationId xmlns:p14="http://schemas.microsoft.com/office/powerpoint/2010/main" val="386535345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55465" y="1753500"/>
            <a:ext cx="9402182" cy="5170646"/>
          </a:xfrm>
          <a:prstGeom prst="rect">
            <a:avLst/>
          </a:prstGeom>
          <a:noFill/>
        </p:spPr>
        <p:txBody>
          <a:bodyPr wrap="square" rtlCol="0">
            <a:spAutoFit/>
          </a:bodyPr>
          <a:lstStyle/>
          <a:p>
            <a:r>
              <a:rPr lang="en-US" sz="1600" b="1" dirty="0" smtClean="0">
                <a:solidFill>
                  <a:srgbClr val="820000"/>
                </a:solidFill>
              </a:rPr>
              <a:t>Dock</a:t>
            </a:r>
            <a:r>
              <a:rPr lang="en-US" sz="1600" b="1" dirty="0">
                <a:solidFill>
                  <a:srgbClr val="820000"/>
                </a:solidFill>
              </a:rPr>
              <a:t>, Tower, or Dry-Land Start (</a:t>
            </a:r>
            <a:r>
              <a:rPr lang="en-US" sz="1600" b="1" dirty="0" smtClean="0">
                <a:solidFill>
                  <a:srgbClr val="820000"/>
                </a:solidFill>
              </a:rPr>
              <a:t>Flyer)</a:t>
            </a:r>
          </a:p>
          <a:p>
            <a:pPr marL="285750" indent="-285750">
              <a:buFont typeface="Arial" panose="020B0604020202020204" pitchFamily="34" charset="0"/>
              <a:buChar char="•"/>
            </a:pPr>
            <a:r>
              <a:rPr lang="en-US" sz="1600" dirty="0" smtClean="0"/>
              <a:t>A </a:t>
            </a:r>
            <a:r>
              <a:rPr lang="en-US" sz="1600" dirty="0"/>
              <a:t>dock, tower, or dry-land start (flyer) shall only be permitted on the first </a:t>
            </a:r>
            <a:r>
              <a:rPr lang="en-US" sz="1600" dirty="0" smtClean="0"/>
              <a:t>pass.</a:t>
            </a:r>
          </a:p>
          <a:p>
            <a:endParaRPr lang="en-US" sz="1600" dirty="0" smtClean="0"/>
          </a:p>
          <a:p>
            <a:r>
              <a:rPr lang="en-US" sz="1600" b="1" dirty="0" smtClean="0">
                <a:solidFill>
                  <a:srgbClr val="820000"/>
                </a:solidFill>
              </a:rPr>
              <a:t>Towboat Action</a:t>
            </a:r>
          </a:p>
          <a:p>
            <a:pPr marL="285750" indent="-285750">
              <a:buFont typeface="Arial" panose="020B0604020202020204" pitchFamily="34" charset="0"/>
              <a:buChar char="•"/>
            </a:pPr>
            <a:r>
              <a:rPr lang="en-US" sz="1600" dirty="0" smtClean="0"/>
              <a:t>Remain </a:t>
            </a:r>
            <a:r>
              <a:rPr lang="en-US" sz="1600" dirty="0"/>
              <a:t>at Starting Dock. The towboat shall remain at the starting dock until the 10-second </a:t>
            </a:r>
            <a:r>
              <a:rPr lang="en-US" sz="1600" dirty="0" smtClean="0"/>
              <a:t>call.</a:t>
            </a:r>
          </a:p>
          <a:p>
            <a:pPr marL="285750" indent="-285750">
              <a:buFont typeface="Arial" panose="020B0604020202020204" pitchFamily="34" charset="0"/>
              <a:buChar char="•"/>
            </a:pPr>
            <a:r>
              <a:rPr lang="en-US" sz="1600" dirty="0" smtClean="0"/>
              <a:t>At </a:t>
            </a:r>
            <a:r>
              <a:rPr lang="en-US" sz="1600" dirty="0"/>
              <a:t>the 10-second call from the Boat Official, the towboat shall go into and remain in gear at idle or at requested speed until the “OK” or “STOP” command is received from the skier.</a:t>
            </a:r>
          </a:p>
          <a:p>
            <a:endParaRPr lang="en-US" sz="1600" i="1" dirty="0" smtClean="0"/>
          </a:p>
          <a:p>
            <a:r>
              <a:rPr lang="en-US" sz="1600" i="1" dirty="0"/>
              <a:t>	</a:t>
            </a:r>
            <a:r>
              <a:rPr lang="en-US" sz="1600" i="1" dirty="0" smtClean="0"/>
              <a:t>(Note</a:t>
            </a:r>
            <a:r>
              <a:rPr lang="en-US" sz="1600" i="1" dirty="0"/>
              <a:t>: Under no circumstances is the towboat to accelerate away without having received a clear audible </a:t>
            </a:r>
            <a:r>
              <a:rPr lang="en-US" sz="1600" i="1" dirty="0" smtClean="0"/>
              <a:t>	“</a:t>
            </a:r>
            <a:r>
              <a:rPr lang="en-US" sz="1600" i="1" dirty="0"/>
              <a:t>OK” command from the skier. It is better to give a re-ride for a misunderstanding than risk injury to a skier</a:t>
            </a:r>
            <a:r>
              <a:rPr lang="en-US" sz="1600" i="1" dirty="0" smtClean="0"/>
              <a:t>.)</a:t>
            </a:r>
            <a:endParaRPr lang="en-US" sz="1600" i="1" dirty="0"/>
          </a:p>
          <a:p>
            <a:endParaRPr lang="en-US" sz="1200" b="1" dirty="0" smtClean="0"/>
          </a:p>
          <a:p>
            <a:endParaRPr lang="en-US" sz="1200" b="1" dirty="0" smtClean="0"/>
          </a:p>
          <a:p>
            <a:r>
              <a:rPr lang="en-US" sz="1600" b="1" dirty="0"/>
              <a:t>Whilst this rule requires the boat to remain at the dock until the 10-second </a:t>
            </a:r>
            <a:r>
              <a:rPr lang="en-US" sz="1600" b="1" dirty="0" smtClean="0"/>
              <a:t>call, </a:t>
            </a:r>
            <a:r>
              <a:rPr lang="en-US" sz="1600" b="1" dirty="0"/>
              <a:t>it does not require that the boat remain sideways to the course. If it is impossible for the boat to be positioned in line with the course while waiting for the 10-second </a:t>
            </a:r>
            <a:r>
              <a:rPr lang="en-US" sz="1600" b="1" dirty="0" smtClean="0"/>
              <a:t>call, </a:t>
            </a:r>
            <a:r>
              <a:rPr lang="en-US" sz="1600" b="1" dirty="0"/>
              <a:t>it is recommended that at the 30-second call the boat shift position so it is facing away from the dock whilst still remaining as close to the dock as safety allows.  </a:t>
            </a:r>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Autofit/>
          </a:bodyPr>
          <a:lstStyle/>
          <a:p>
            <a:r>
              <a:rPr lang="en-US" sz="4800" dirty="0" smtClean="0"/>
              <a:t>Dock, tower, or land start (flyer)</a:t>
            </a:r>
            <a:endParaRPr lang="en-US" sz="4800" dirty="0"/>
          </a:p>
        </p:txBody>
      </p:sp>
    </p:spTree>
    <p:extLst>
      <p:ext uri="{BB962C8B-B14F-4D97-AF65-F5344CB8AC3E}">
        <p14:creationId xmlns:p14="http://schemas.microsoft.com/office/powerpoint/2010/main" val="29296446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60041" y="1904107"/>
            <a:ext cx="6755803" cy="4001095"/>
          </a:xfrm>
          <a:prstGeom prst="rect">
            <a:avLst/>
          </a:prstGeom>
          <a:noFill/>
        </p:spPr>
        <p:txBody>
          <a:bodyPr wrap="square" rtlCol="0">
            <a:spAutoFit/>
          </a:bodyPr>
          <a:lstStyle/>
          <a:p>
            <a:r>
              <a:rPr lang="en-US" sz="1600" b="1" dirty="0" smtClean="0">
                <a:solidFill>
                  <a:srgbClr val="820000"/>
                </a:solidFill>
              </a:rPr>
              <a:t>Chief </a:t>
            </a:r>
            <a:r>
              <a:rPr lang="en-US" sz="1600" b="1" dirty="0">
                <a:solidFill>
                  <a:srgbClr val="820000"/>
                </a:solidFill>
              </a:rPr>
              <a:t>Judge </a:t>
            </a:r>
            <a:r>
              <a:rPr lang="en-US" sz="1600" b="1" dirty="0" smtClean="0">
                <a:solidFill>
                  <a:srgbClr val="820000"/>
                </a:solidFill>
              </a:rPr>
              <a:t>Authority</a:t>
            </a:r>
          </a:p>
          <a:p>
            <a:r>
              <a:rPr lang="en-US" sz="1600" dirty="0"/>
              <a:t>A</a:t>
            </a:r>
            <a:r>
              <a:rPr lang="en-US" sz="1600" dirty="0" smtClean="0"/>
              <a:t>fter </a:t>
            </a:r>
            <a:r>
              <a:rPr lang="en-US" sz="1600" dirty="0"/>
              <a:t>the Chief Judge has been made aware of all the facts pertaining to a decision made by any official, the Chief Judge may then overrule that decision to ensure </a:t>
            </a:r>
            <a:r>
              <a:rPr lang="en-US" sz="1600" dirty="0" smtClean="0"/>
              <a:t>compliance with </a:t>
            </a:r>
            <a:r>
              <a:rPr lang="en-US" sz="1600" dirty="0"/>
              <a:t>all rules. This overrule is not limited to protests and applies to any decision that in the opinion of the Chief Judge is not in compliance with the rules.</a:t>
            </a:r>
          </a:p>
          <a:p>
            <a:endParaRPr lang="en-US" sz="1600" b="1" dirty="0">
              <a:solidFill>
                <a:srgbClr val="820000"/>
              </a:solidFill>
            </a:endParaRPr>
          </a:p>
          <a:p>
            <a:r>
              <a:rPr lang="en-US" sz="1600" b="1" dirty="0" smtClean="0">
                <a:solidFill>
                  <a:srgbClr val="820000"/>
                </a:solidFill>
              </a:rPr>
              <a:t>Use of Evidence</a:t>
            </a:r>
          </a:p>
          <a:p>
            <a:r>
              <a:rPr lang="en-US" sz="1600" dirty="0" smtClean="0"/>
              <a:t>The Chief Judge is free to use any and all evidence he feels appropriate to effect an expeditious and correct decision. </a:t>
            </a:r>
          </a:p>
          <a:p>
            <a:endParaRPr lang="en-US" sz="1200" b="1" dirty="0" smtClean="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393545"/>
            <a:ext cx="10364451" cy="994192"/>
          </a:xfrm>
        </p:spPr>
        <p:txBody>
          <a:bodyPr>
            <a:normAutofit/>
          </a:bodyPr>
          <a:lstStyle/>
          <a:p>
            <a:r>
              <a:rPr lang="en-US" sz="6000" dirty="0" smtClean="0"/>
              <a:t>Chief Judge Decision</a:t>
            </a:r>
            <a:endParaRPr lang="en-US" sz="6000" dirty="0"/>
          </a:p>
        </p:txBody>
      </p:sp>
    </p:spTree>
    <p:extLst>
      <p:ext uri="{BB962C8B-B14F-4D97-AF65-F5344CB8AC3E}">
        <p14:creationId xmlns:p14="http://schemas.microsoft.com/office/powerpoint/2010/main" val="49585341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58183" y="1699708"/>
            <a:ext cx="11144923" cy="4647426"/>
          </a:xfrm>
          <a:prstGeom prst="rect">
            <a:avLst/>
          </a:prstGeom>
          <a:noFill/>
        </p:spPr>
        <p:txBody>
          <a:bodyPr wrap="square" rtlCol="0">
            <a:spAutoFit/>
          </a:bodyPr>
          <a:lstStyle/>
          <a:p>
            <a:r>
              <a:rPr lang="en-US" sz="1600" dirty="0"/>
              <a:t>Any decision taken by the Chief Judge to overrule any official(s) in accordance with 903 may be reversed providing all of the following requirements have been met</a:t>
            </a:r>
            <a:r>
              <a:rPr lang="en-US" sz="1600" dirty="0" smtClean="0"/>
              <a:t>:</a:t>
            </a:r>
          </a:p>
          <a:p>
            <a:endParaRPr lang="en-US" sz="1600" dirty="0"/>
          </a:p>
          <a:p>
            <a:r>
              <a:rPr lang="en-US" sz="1600" b="1" dirty="0" smtClean="0">
                <a:solidFill>
                  <a:srgbClr val="820000"/>
                </a:solidFill>
              </a:rPr>
              <a:t>Filing: </a:t>
            </a:r>
            <a:r>
              <a:rPr lang="en-US" sz="1600" dirty="0"/>
              <a:t>The written reversal protest shall be filed within 30 minutes after event has concluded or 30 minutes after the Chief Judges’ decision to overrule any official(s) have been posted, whichever is later.</a:t>
            </a:r>
          </a:p>
          <a:p>
            <a:endParaRPr lang="en-US" sz="1000" b="1" dirty="0"/>
          </a:p>
          <a:p>
            <a:r>
              <a:rPr lang="en-US" sz="1600" b="1" dirty="0" smtClean="0">
                <a:solidFill>
                  <a:srgbClr val="820000"/>
                </a:solidFill>
              </a:rPr>
              <a:t>Content </a:t>
            </a:r>
            <a:r>
              <a:rPr lang="en-US" sz="1600" b="1" dirty="0">
                <a:solidFill>
                  <a:srgbClr val="820000"/>
                </a:solidFill>
              </a:rPr>
              <a:t>of Written </a:t>
            </a:r>
            <a:r>
              <a:rPr lang="en-US" sz="1600" b="1" dirty="0" smtClean="0">
                <a:solidFill>
                  <a:srgbClr val="820000"/>
                </a:solidFill>
              </a:rPr>
              <a:t>Protest:</a:t>
            </a:r>
            <a:r>
              <a:rPr lang="en-US" sz="1600" dirty="0" smtClean="0">
                <a:solidFill>
                  <a:srgbClr val="820000"/>
                </a:solidFill>
              </a:rPr>
              <a:t> </a:t>
            </a:r>
            <a:r>
              <a:rPr lang="en-US" sz="1600" dirty="0"/>
              <a:t>The reversal protest shall contain the rule number(s) that the Chief Judge has violated.</a:t>
            </a:r>
          </a:p>
          <a:p>
            <a:endParaRPr lang="en-US" sz="1000" b="1" dirty="0"/>
          </a:p>
          <a:p>
            <a:r>
              <a:rPr lang="en-US" sz="1600" b="1" dirty="0" smtClean="0">
                <a:solidFill>
                  <a:srgbClr val="820000"/>
                </a:solidFill>
              </a:rPr>
              <a:t>Decision:</a:t>
            </a:r>
            <a:r>
              <a:rPr lang="en-US" sz="1600" dirty="0" smtClean="0">
                <a:solidFill>
                  <a:srgbClr val="820000"/>
                </a:solidFill>
              </a:rPr>
              <a:t> </a:t>
            </a:r>
            <a:r>
              <a:rPr lang="en-US" sz="1600" dirty="0"/>
              <a:t>The Chief Judge shall as soon as practical, present the reversal protest to all Appointed Officials, the Chief Judge shall make the Appointed Officials cognizant of the facts when presenting the protest to them for consideration, i.e. present his overrule decision with the rule numbers cited and the reversal protest with the rule numbers cited.</a:t>
            </a:r>
          </a:p>
          <a:p>
            <a:endParaRPr lang="en-US" sz="1000" b="1" dirty="0"/>
          </a:p>
          <a:p>
            <a:r>
              <a:rPr lang="en-US" sz="1600" b="1" dirty="0" smtClean="0">
                <a:solidFill>
                  <a:srgbClr val="820000"/>
                </a:solidFill>
              </a:rPr>
              <a:t>Two-Thirds</a:t>
            </a:r>
            <a:r>
              <a:rPr lang="en-US" sz="1600" b="1" dirty="0">
                <a:solidFill>
                  <a:srgbClr val="820000"/>
                </a:solidFill>
              </a:rPr>
              <a:t>:</a:t>
            </a:r>
            <a:r>
              <a:rPr lang="en-US" sz="1600" dirty="0" smtClean="0">
                <a:solidFill>
                  <a:srgbClr val="820000"/>
                </a:solidFill>
              </a:rPr>
              <a:t> </a:t>
            </a:r>
            <a:r>
              <a:rPr lang="en-US" sz="1600" dirty="0"/>
              <a:t>Two-thirds of all Appointed Officials are required to vote in favor to reverse the Chief Judge’s decision to overrule any official(s).</a:t>
            </a:r>
          </a:p>
          <a:p>
            <a:endParaRPr lang="en-US" sz="1000" b="1" dirty="0"/>
          </a:p>
          <a:p>
            <a:r>
              <a:rPr lang="en-US" sz="1600" b="1" dirty="0" smtClean="0">
                <a:solidFill>
                  <a:srgbClr val="820000"/>
                </a:solidFill>
              </a:rPr>
              <a:t>Decision Posting:</a:t>
            </a:r>
            <a:r>
              <a:rPr lang="en-US" sz="1600" dirty="0" smtClean="0">
                <a:solidFill>
                  <a:srgbClr val="820000"/>
                </a:solidFill>
              </a:rPr>
              <a:t> </a:t>
            </a:r>
            <a:r>
              <a:rPr lang="en-US" sz="1600" dirty="0"/>
              <a:t>Any vote that reverses the Chief Judge’s decision to overrule any official(s) shall be posted as soon as possible.</a:t>
            </a:r>
          </a:p>
          <a:p>
            <a:endParaRPr lang="en-US" sz="1600" dirty="0" smtClean="0"/>
          </a:p>
          <a:p>
            <a:r>
              <a:rPr lang="en-US" sz="1600" b="1" dirty="0" smtClean="0"/>
              <a:t>NOTE: You </a:t>
            </a:r>
            <a:r>
              <a:rPr lang="en-US" sz="1600" b="1" dirty="0"/>
              <a:t>may be called upon to vote on a reversal protest.  Refer to the rulebook after you have obtained all of the facts.  Your role is to ensure compliance with the rules.</a:t>
            </a:r>
          </a:p>
          <a:p>
            <a:endParaRPr lang="en-US" sz="1600" b="1" dirty="0" smtClean="0"/>
          </a:p>
        </p:txBody>
      </p:sp>
      <p:sp>
        <p:nvSpPr>
          <p:cNvPr id="7" name="Title 1"/>
          <p:cNvSpPr>
            <a:spLocks noGrp="1"/>
          </p:cNvSpPr>
          <p:nvPr>
            <p:ph type="title"/>
          </p:nvPr>
        </p:nvSpPr>
        <p:spPr>
          <a:xfrm>
            <a:off x="855718" y="393545"/>
            <a:ext cx="10364451" cy="994192"/>
          </a:xfrm>
        </p:spPr>
        <p:txBody>
          <a:bodyPr>
            <a:normAutofit fontScale="90000"/>
          </a:bodyPr>
          <a:lstStyle/>
          <a:p>
            <a:r>
              <a:rPr lang="en-US" sz="6000" dirty="0" smtClean="0"/>
              <a:t>Reverse Chief Judge Decision</a:t>
            </a:r>
            <a:endParaRPr lang="en-US" sz="6000" dirty="0"/>
          </a:p>
        </p:txBody>
      </p:sp>
    </p:spTree>
    <p:extLst>
      <p:ext uri="{BB962C8B-B14F-4D97-AF65-F5344CB8AC3E}">
        <p14:creationId xmlns:p14="http://schemas.microsoft.com/office/powerpoint/2010/main" val="185996994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5718" y="393544"/>
            <a:ext cx="10364451" cy="1596177"/>
          </a:xfrm>
        </p:spPr>
        <p:txBody>
          <a:bodyPr>
            <a:normAutofit/>
          </a:bodyPr>
          <a:lstStyle/>
          <a:p>
            <a:r>
              <a:rPr lang="en-US" sz="6000" dirty="0"/>
              <a:t>Agenda</a:t>
            </a:r>
          </a:p>
        </p:txBody>
      </p:sp>
      <p:sp>
        <p:nvSpPr>
          <p:cNvPr id="5" name="TextBox 4"/>
          <p:cNvSpPr txBox="1"/>
          <p:nvPr/>
        </p:nvSpPr>
        <p:spPr>
          <a:xfrm>
            <a:off x="3905024" y="1989721"/>
            <a:ext cx="4980791" cy="2369880"/>
          </a:xfrm>
          <a:prstGeom prst="rect">
            <a:avLst/>
          </a:prstGeom>
          <a:noFill/>
        </p:spPr>
        <p:txBody>
          <a:bodyPr wrap="square" rtlCol="0">
            <a:spAutoFit/>
          </a:bodyPr>
          <a:lstStyle/>
          <a:p>
            <a:pPr marL="285750" indent="-285750">
              <a:buFont typeface="Arial" panose="020B0604020202020204" pitchFamily="34" charset="0"/>
              <a:buChar char="•"/>
            </a:pPr>
            <a:r>
              <a:rPr lang="en-US" sz="2600" dirty="0" smtClean="0"/>
              <a:t>Definitions – Know the basics!</a:t>
            </a:r>
          </a:p>
          <a:p>
            <a:pPr marL="285750" indent="-285750">
              <a:buFont typeface="Arial" panose="020B0604020202020204" pitchFamily="34" charset="0"/>
              <a:buChar char="•"/>
            </a:pPr>
            <a:r>
              <a:rPr lang="en-US" sz="2600" dirty="0" smtClean="0"/>
              <a:t>Learn the Rules</a:t>
            </a:r>
          </a:p>
          <a:p>
            <a:pPr marL="285750" indent="-285750">
              <a:buFont typeface="Arial" panose="020B0604020202020204" pitchFamily="34" charset="0"/>
              <a:buChar char="•"/>
            </a:pPr>
            <a:r>
              <a:rPr lang="en-US" sz="2600" dirty="0" smtClean="0"/>
              <a:t>Chief Driver’s Checklist</a:t>
            </a:r>
          </a:p>
          <a:p>
            <a:pPr marL="285750" indent="-285750">
              <a:buFont typeface="Arial" panose="020B0604020202020204" pitchFamily="34" charset="0"/>
              <a:buChar char="•"/>
            </a:pPr>
            <a:r>
              <a:rPr lang="en-US" sz="2600" dirty="0" smtClean="0"/>
              <a:t>Questions</a:t>
            </a:r>
          </a:p>
          <a:p>
            <a:pPr marL="285750" indent="-285750">
              <a:buFont typeface="Arial" panose="020B0604020202020204" pitchFamily="34" charset="0"/>
              <a:buChar char="•"/>
            </a:pPr>
            <a:r>
              <a:rPr lang="en-US" sz="2600" dirty="0" smtClean="0"/>
              <a:t>Assignment</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71125082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55465" y="1753500"/>
            <a:ext cx="9402182" cy="5293757"/>
          </a:xfrm>
          <a:prstGeom prst="rect">
            <a:avLst/>
          </a:prstGeom>
          <a:noFill/>
        </p:spPr>
        <p:txBody>
          <a:bodyPr wrap="square" rtlCol="0">
            <a:spAutoFit/>
          </a:bodyPr>
          <a:lstStyle/>
          <a:p>
            <a:pPr marL="285750" indent="-285750">
              <a:buFont typeface="Arial" panose="020B0604020202020204" pitchFamily="34" charset="0"/>
              <a:buChar char="•"/>
            </a:pPr>
            <a:r>
              <a:rPr lang="en-US" sz="1600" b="1" dirty="0">
                <a:solidFill>
                  <a:srgbClr val="820000"/>
                </a:solidFill>
              </a:rPr>
              <a:t>Initiated by Event Judge or </a:t>
            </a:r>
            <a:r>
              <a:rPr lang="en-US" sz="1600" b="1" dirty="0" smtClean="0">
                <a:solidFill>
                  <a:srgbClr val="820000"/>
                </a:solidFill>
              </a:rPr>
              <a:t>Driver</a:t>
            </a:r>
            <a:r>
              <a:rPr lang="en-US" sz="1600" b="1" dirty="0">
                <a:solidFill>
                  <a:srgbClr val="820000"/>
                </a:solidFill>
              </a:rPr>
              <a:t>:</a:t>
            </a:r>
            <a:r>
              <a:rPr lang="en-US" sz="1600" b="1" dirty="0" smtClean="0">
                <a:solidFill>
                  <a:srgbClr val="820000"/>
                </a:solidFill>
              </a:rPr>
              <a:t> </a:t>
            </a:r>
            <a:r>
              <a:rPr lang="en-US" sz="1600" dirty="0" smtClean="0"/>
              <a:t>Requests </a:t>
            </a:r>
            <a:r>
              <a:rPr lang="en-US" sz="1600" dirty="0"/>
              <a:t>for re-rides shall be initiated by an Event Judge or Driver before the next skier starts and shall be decided as soon as practicable thereafter. The Video Operator is permitted to offer information that may have escaped the notice of the Event Judges</a:t>
            </a:r>
            <a:r>
              <a:rPr lang="en-US" sz="1600" dirty="0" smtClean="0"/>
              <a:t>.</a:t>
            </a:r>
          </a:p>
          <a:p>
            <a:endParaRPr lang="en-US" sz="1600" dirty="0"/>
          </a:p>
          <a:p>
            <a:endParaRPr lang="en-US" sz="1600" dirty="0"/>
          </a:p>
          <a:p>
            <a:pPr marL="285750" indent="-285750">
              <a:buFont typeface="Arial" panose="020B0604020202020204" pitchFamily="34" charset="0"/>
              <a:buChar char="•"/>
            </a:pPr>
            <a:r>
              <a:rPr lang="en-US" sz="1600" b="1" dirty="0" smtClean="0">
                <a:solidFill>
                  <a:srgbClr val="820000"/>
                </a:solidFill>
              </a:rPr>
              <a:t>Skier </a:t>
            </a:r>
            <a:r>
              <a:rPr lang="en-US" sz="1600" b="1" dirty="0">
                <a:solidFill>
                  <a:srgbClr val="820000"/>
                </a:solidFill>
              </a:rPr>
              <a:t>or Team </a:t>
            </a:r>
            <a:r>
              <a:rPr lang="en-US" sz="1600" b="1" dirty="0" smtClean="0">
                <a:solidFill>
                  <a:srgbClr val="820000"/>
                </a:solidFill>
              </a:rPr>
              <a:t>Representative: </a:t>
            </a:r>
            <a:r>
              <a:rPr lang="en-US" sz="1600" dirty="0"/>
              <a:t>The Team Representative or skier is free to draw the attention of the Event Judges to some relevant condition or circumstance affecting the granting of a re-ride that may have escaped their notice. The Event Judges shall consider such submission and act on it or not as they see fit. The Event Judges shall maintain the strictest vigilance to ensure the interests of the skier are fully respected</a:t>
            </a:r>
            <a:r>
              <a:rPr lang="en-US" sz="1600" dirty="0" smtClean="0"/>
              <a:t>.</a:t>
            </a:r>
          </a:p>
          <a:p>
            <a:endParaRPr lang="en-US" sz="1600" dirty="0"/>
          </a:p>
          <a:p>
            <a:r>
              <a:rPr lang="en-US" sz="1600" dirty="0"/>
              <a:t>If you see something like ducks or rollers on </a:t>
            </a:r>
            <a:r>
              <a:rPr lang="en-US" sz="1600" dirty="0" smtClean="0"/>
              <a:t>course, </a:t>
            </a:r>
            <a:r>
              <a:rPr lang="en-US" sz="1600" dirty="0"/>
              <a:t>announce it to the judges as It Is happening. Keep a close eye on conditions and alert the judges if you think water conditions are changing substantially. Try to settle all </a:t>
            </a:r>
            <a:r>
              <a:rPr lang="en-US" sz="1600" dirty="0" smtClean="0"/>
              <a:t>re-ride </a:t>
            </a:r>
            <a:r>
              <a:rPr lang="en-US" sz="1600" dirty="0"/>
              <a:t>and protest issues before they happen.  </a:t>
            </a:r>
            <a:endParaRPr lang="en-US" sz="1600" dirty="0" smtClean="0"/>
          </a:p>
          <a:p>
            <a:endParaRPr lang="en-US" sz="1600" dirty="0" smtClean="0"/>
          </a:p>
          <a:p>
            <a:r>
              <a:rPr lang="en-US" sz="1600" b="1" dirty="0"/>
              <a:t>If you made a mistake, admit it at that moment, don’t wait for anybody else to mention it. </a:t>
            </a:r>
          </a:p>
          <a:p>
            <a:endParaRPr lang="en-US" sz="1600" dirty="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Autofit/>
          </a:bodyPr>
          <a:lstStyle/>
          <a:p>
            <a:r>
              <a:rPr lang="en-US" sz="4800" dirty="0" smtClean="0"/>
              <a:t>Re-Ride Request</a:t>
            </a:r>
            <a:endParaRPr lang="en-US" sz="4800" dirty="0"/>
          </a:p>
        </p:txBody>
      </p:sp>
    </p:spTree>
    <p:extLst>
      <p:ext uri="{BB962C8B-B14F-4D97-AF65-F5344CB8AC3E}">
        <p14:creationId xmlns:p14="http://schemas.microsoft.com/office/powerpoint/2010/main" val="37633923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568602" y="1990168"/>
            <a:ext cx="6938681" cy="3077766"/>
          </a:xfrm>
          <a:prstGeom prst="rect">
            <a:avLst/>
          </a:prstGeom>
          <a:noFill/>
        </p:spPr>
        <p:txBody>
          <a:bodyPr wrap="square" rtlCol="0">
            <a:spAutoFit/>
          </a:bodyPr>
          <a:lstStyle/>
          <a:p>
            <a:pPr marL="285750" indent="-285750">
              <a:buFont typeface="Arial" panose="020B0604020202020204" pitchFamily="34" charset="0"/>
              <a:buChar char="•"/>
            </a:pPr>
            <a:r>
              <a:rPr lang="en-US" sz="1600" dirty="0"/>
              <a:t>A re-ride shall be granted when a majority of the Event Judges agree that the skier is entitled to a re-ride</a:t>
            </a:r>
            <a:r>
              <a:rPr lang="en-US" sz="1600" dirty="0" smtClean="0"/>
              <a:t>.</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t>The driver may i</a:t>
            </a:r>
            <a:r>
              <a:rPr lang="en-US" sz="1600" dirty="0" smtClean="0"/>
              <a:t>nitiate re-ride </a:t>
            </a:r>
            <a:r>
              <a:rPr lang="en-US" sz="1600" dirty="0"/>
              <a:t>discussions if they know they did not comply with skiers instructions, pulled a crooked path, or noticed conditions or events that the judges may have overlooked. </a:t>
            </a:r>
          </a:p>
          <a:p>
            <a:endParaRPr lang="en-US" sz="1600" dirty="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Autofit/>
          </a:bodyPr>
          <a:lstStyle/>
          <a:p>
            <a:r>
              <a:rPr lang="en-US" sz="4800" dirty="0" smtClean="0"/>
              <a:t>Majority</a:t>
            </a:r>
            <a:endParaRPr lang="en-US" sz="4800" dirty="0"/>
          </a:p>
        </p:txBody>
      </p:sp>
    </p:spTree>
    <p:extLst>
      <p:ext uri="{BB962C8B-B14F-4D97-AF65-F5344CB8AC3E}">
        <p14:creationId xmlns:p14="http://schemas.microsoft.com/office/powerpoint/2010/main" val="243928014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473798" y="1667439"/>
            <a:ext cx="9466729" cy="6032421"/>
          </a:xfrm>
          <a:prstGeom prst="rect">
            <a:avLst/>
          </a:prstGeom>
          <a:noFill/>
        </p:spPr>
        <p:txBody>
          <a:bodyPr wrap="square" rtlCol="0">
            <a:spAutoFit/>
          </a:bodyPr>
          <a:lstStyle/>
          <a:p>
            <a:pPr marL="285750" indent="-285750">
              <a:buFont typeface="Arial" panose="020B0604020202020204" pitchFamily="34" charset="0"/>
              <a:buChar char="•"/>
            </a:pPr>
            <a:r>
              <a:rPr lang="en-US" sz="1600" b="1" dirty="0" smtClean="0">
                <a:solidFill>
                  <a:srgbClr val="820000"/>
                </a:solidFill>
              </a:rPr>
              <a:t>Conditions </a:t>
            </a:r>
            <a:r>
              <a:rPr lang="en-US" sz="1600" b="1" dirty="0">
                <a:solidFill>
                  <a:srgbClr val="820000"/>
                </a:solidFill>
              </a:rPr>
              <a:t>or </a:t>
            </a:r>
            <a:r>
              <a:rPr lang="en-US" sz="1600" b="1" dirty="0" smtClean="0">
                <a:solidFill>
                  <a:srgbClr val="820000"/>
                </a:solidFill>
              </a:rPr>
              <a:t>Malfunctions: </a:t>
            </a:r>
            <a:r>
              <a:rPr lang="en-US" sz="1600" dirty="0"/>
              <a:t>The skier shall be offered an optional re-ride only on the pass affected when water, weather or other conditions are substantially different from their competitor’s conditions or in the event of a malfunction of the tournament-supplied equipment occurs that, in the opinion of the majority of the Event Judges, unfairly affects a skier</a:t>
            </a:r>
            <a:r>
              <a:rPr lang="en-US" sz="1600" dirty="0" smtClean="0"/>
              <a:t>.</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b="1" dirty="0" smtClean="0">
                <a:solidFill>
                  <a:srgbClr val="820000"/>
                </a:solidFill>
              </a:rPr>
              <a:t>Skier Instructions: </a:t>
            </a:r>
            <a:r>
              <a:rPr lang="en-US" sz="1600" dirty="0"/>
              <a:t>The skier shall be offered an optional re-ride, only on the pass affected, when the towboat crew failed to comply with the skier instructions given and speed tolerances in accordance with Chapter 3</a:t>
            </a:r>
            <a:r>
              <a:rPr lang="en-US" sz="1600" dirty="0" smtClean="0"/>
              <a:t>.</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b="1" dirty="0" smtClean="0">
                <a:solidFill>
                  <a:srgbClr val="820000"/>
                </a:solidFill>
              </a:rPr>
              <a:t>Engine </a:t>
            </a:r>
            <a:r>
              <a:rPr lang="en-US" sz="1600" b="1" dirty="0">
                <a:solidFill>
                  <a:srgbClr val="820000"/>
                </a:solidFill>
              </a:rPr>
              <a:t>Trim </a:t>
            </a:r>
            <a:r>
              <a:rPr lang="en-US" sz="1600" b="1" dirty="0" smtClean="0">
                <a:solidFill>
                  <a:srgbClr val="820000"/>
                </a:solidFill>
              </a:rPr>
              <a:t>Position: </a:t>
            </a:r>
            <a:r>
              <a:rPr lang="en-US" sz="1600" dirty="0"/>
              <a:t>Skier shall be offered an optional re-ride only on the pass affected if the engine trim position was not at the default position prior to the pass as required by 1501(B).</a:t>
            </a:r>
          </a:p>
          <a:p>
            <a:pPr marL="285750" indent="-285750">
              <a:buFont typeface="Arial" panose="020B0604020202020204" pitchFamily="34" charset="0"/>
              <a:buChar char="•"/>
            </a:pPr>
            <a:endParaRPr lang="en-US" sz="1600" b="1" dirty="0">
              <a:solidFill>
                <a:srgbClr val="820000"/>
              </a:solidFill>
            </a:endParaRPr>
          </a:p>
          <a:p>
            <a:pPr marL="285750" indent="-285750">
              <a:buFont typeface="Arial" panose="020B0604020202020204" pitchFamily="34" charset="0"/>
              <a:buChar char="•"/>
            </a:pPr>
            <a:r>
              <a:rPr lang="en-US" sz="1600" b="1" dirty="0" smtClean="0">
                <a:solidFill>
                  <a:srgbClr val="820000"/>
                </a:solidFill>
              </a:rPr>
              <a:t>Towboat </a:t>
            </a:r>
            <a:r>
              <a:rPr lang="en-US" sz="1600" b="1" dirty="0">
                <a:solidFill>
                  <a:srgbClr val="820000"/>
                </a:solidFill>
              </a:rPr>
              <a:t>Path During the Jump </a:t>
            </a:r>
            <a:r>
              <a:rPr lang="en-US" sz="1600" b="1" dirty="0" smtClean="0">
                <a:solidFill>
                  <a:srgbClr val="820000"/>
                </a:solidFill>
              </a:rPr>
              <a:t>Event: </a:t>
            </a:r>
            <a:r>
              <a:rPr lang="en-US" sz="1600" dirty="0"/>
              <a:t>Skier shall be offered an optional re-ride only on the pass affected if the path of the towboat differ by more than one-half of the gate width from that requested by the skier</a:t>
            </a:r>
            <a:r>
              <a:rPr lang="en-US" sz="1600" dirty="0" smtClean="0"/>
              <a:t>.</a:t>
            </a:r>
          </a:p>
          <a:p>
            <a:pPr marL="285750" indent="-285750">
              <a:buFont typeface="Arial" panose="020B0604020202020204" pitchFamily="34" charset="0"/>
              <a:buChar char="•"/>
            </a:pPr>
            <a:endParaRPr lang="en-US" sz="1600" dirty="0"/>
          </a:p>
          <a:p>
            <a:r>
              <a:rPr lang="en-US" sz="1600" b="1" dirty="0"/>
              <a:t>Re-ride for boat position, </a:t>
            </a:r>
            <a:r>
              <a:rPr lang="en-US" sz="1600" b="1" u="sng" dirty="0"/>
              <a:t>at the jump</a:t>
            </a:r>
            <a:r>
              <a:rPr lang="en-US" sz="1600" b="1" dirty="0"/>
              <a:t>, is only possible if the skier has called close or wide. If the skier has called split as long as the boat remains within the course the boat can never be more than ½ gate width away from the requested path unless it has left the jump course. </a:t>
            </a:r>
          </a:p>
          <a:p>
            <a:endParaRPr lang="en-US" sz="1600" dirty="0"/>
          </a:p>
          <a:p>
            <a:endParaRPr lang="en-US" sz="1600" dirty="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Autofit/>
          </a:bodyPr>
          <a:lstStyle/>
          <a:p>
            <a:r>
              <a:rPr lang="en-US" sz="4800" dirty="0" smtClean="0"/>
              <a:t>Optional Re-Ride</a:t>
            </a:r>
            <a:endParaRPr lang="en-US" sz="4800" dirty="0"/>
          </a:p>
        </p:txBody>
      </p:sp>
    </p:spTree>
    <p:extLst>
      <p:ext uri="{BB962C8B-B14F-4D97-AF65-F5344CB8AC3E}">
        <p14:creationId xmlns:p14="http://schemas.microsoft.com/office/powerpoint/2010/main" val="14466699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473798" y="1721229"/>
            <a:ext cx="9466729" cy="6032421"/>
          </a:xfrm>
          <a:prstGeom prst="rect">
            <a:avLst/>
          </a:prstGeom>
          <a:noFill/>
        </p:spPr>
        <p:txBody>
          <a:bodyPr wrap="square" rtlCol="0">
            <a:spAutoFit/>
          </a:bodyPr>
          <a:lstStyle/>
          <a:p>
            <a:r>
              <a:rPr lang="en-US" sz="1600" b="1" dirty="0">
                <a:solidFill>
                  <a:srgbClr val="820000"/>
                </a:solidFill>
              </a:rPr>
              <a:t>Unfair </a:t>
            </a:r>
            <a:r>
              <a:rPr lang="en-US" sz="1600" b="1" dirty="0" smtClean="0">
                <a:solidFill>
                  <a:srgbClr val="820000"/>
                </a:solidFill>
              </a:rPr>
              <a:t>Advantage: </a:t>
            </a:r>
          </a:p>
          <a:p>
            <a:r>
              <a:rPr lang="en-US" sz="1600" dirty="0" smtClean="0"/>
              <a:t>Skier </a:t>
            </a:r>
            <a:r>
              <a:rPr lang="en-US" sz="1600" dirty="0"/>
              <a:t>shall have a mandatory re-ride when it’s the opinion of the majority of the Event Judges that a malfunction or conditions gave the skier an unfair advantage on the pass </a:t>
            </a:r>
            <a:r>
              <a:rPr lang="en-US" sz="1600" dirty="0" smtClean="0"/>
              <a:t>affected. For </a:t>
            </a:r>
            <a:r>
              <a:rPr lang="en-US" sz="1600" dirty="0"/>
              <a:t>example, a judge not hooking the main line to the leader for a skier in slalom. A short rope would be a definite advantage. The 5-minute rest period is available for mandatory re-rides. </a:t>
            </a:r>
          </a:p>
          <a:p>
            <a:r>
              <a:rPr lang="en-US" sz="1600" dirty="0"/>
              <a:t> </a:t>
            </a:r>
          </a:p>
          <a:p>
            <a:r>
              <a:rPr lang="en-US" sz="1600" b="1" dirty="0" smtClean="0">
                <a:solidFill>
                  <a:srgbClr val="820000"/>
                </a:solidFill>
              </a:rPr>
              <a:t>Start/End </a:t>
            </a:r>
            <a:r>
              <a:rPr lang="en-US" sz="1600" b="1" dirty="0">
                <a:solidFill>
                  <a:srgbClr val="820000"/>
                </a:solidFill>
              </a:rPr>
              <a:t>of </a:t>
            </a:r>
            <a:r>
              <a:rPr lang="en-US" sz="1600" b="1" dirty="0" smtClean="0">
                <a:solidFill>
                  <a:srgbClr val="820000"/>
                </a:solidFill>
              </a:rPr>
              <a:t>Pass: </a:t>
            </a:r>
            <a:r>
              <a:rPr lang="en-US" sz="1600" dirty="0" smtClean="0"/>
              <a:t/>
            </a:r>
            <a:br>
              <a:rPr lang="en-US" sz="1600" dirty="0" smtClean="0"/>
            </a:br>
            <a:r>
              <a:rPr lang="en-US" sz="1600" dirty="0" smtClean="0"/>
              <a:t>Skier </a:t>
            </a:r>
            <a:r>
              <a:rPr lang="en-US" sz="1600" dirty="0"/>
              <a:t>shall have a mandatory re-ride if the start or end of the pass cannot be determined by the combined use of the official video and the Event Judges’ sheets on the pass affected</a:t>
            </a:r>
            <a:r>
              <a:rPr lang="en-US" sz="1600" dirty="0" smtClean="0"/>
              <a:t>. </a:t>
            </a:r>
            <a:r>
              <a:rPr lang="en-US" sz="1600" dirty="0"/>
              <a:t>Unfortunately, when this happens we have to use the same crew, which sometimes becomes difficult due to the officials working another event by the time we find out we are giving a re-ride for time. The situation is much easier to resolve quickly if the officials alert the Chief Scorer that they had a problem with time and it should be looked at immediately.  </a:t>
            </a:r>
          </a:p>
          <a:p>
            <a:endParaRPr lang="en-US" sz="1600" dirty="0"/>
          </a:p>
          <a:p>
            <a:r>
              <a:rPr lang="en-US" sz="1600" b="1" dirty="0" smtClean="0">
                <a:solidFill>
                  <a:srgbClr val="820000"/>
                </a:solidFill>
              </a:rPr>
              <a:t>Jump Event: </a:t>
            </a:r>
            <a:r>
              <a:rPr lang="en-US" sz="1600" dirty="0" smtClean="0"/>
              <a:t>Skier </a:t>
            </a:r>
            <a:r>
              <a:rPr lang="en-US" sz="1600" dirty="0"/>
              <a:t>shall have a mandatory re-ride if the speed through the jump course is judged to have exceeded the maximum course speed of 73.5 </a:t>
            </a:r>
            <a:r>
              <a:rPr lang="en-US" sz="1600" dirty="0" err="1"/>
              <a:t>kph</a:t>
            </a:r>
            <a:r>
              <a:rPr lang="en-US" sz="1600" dirty="0"/>
              <a:t>/45.7 mph as checked by a GPS speed-measuring device while the skier is in possession of the handle and prior to BSP being recognized after the jump [405(D)].</a:t>
            </a:r>
            <a:endParaRPr lang="en-US" sz="1600" dirty="0" smtClean="0"/>
          </a:p>
          <a:p>
            <a:endParaRPr lang="en-US" sz="1600" dirty="0"/>
          </a:p>
          <a:p>
            <a:endParaRPr lang="en-US" sz="1600" dirty="0"/>
          </a:p>
          <a:p>
            <a:endParaRPr lang="en-US" sz="1600" dirty="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Autofit/>
          </a:bodyPr>
          <a:lstStyle/>
          <a:p>
            <a:r>
              <a:rPr lang="en-US" sz="4800" dirty="0" smtClean="0"/>
              <a:t>mandatory Re-Ride</a:t>
            </a:r>
            <a:endParaRPr lang="en-US" sz="4800" dirty="0"/>
          </a:p>
        </p:txBody>
      </p:sp>
    </p:spTree>
    <p:extLst>
      <p:ext uri="{BB962C8B-B14F-4D97-AF65-F5344CB8AC3E}">
        <p14:creationId xmlns:p14="http://schemas.microsoft.com/office/powerpoint/2010/main" val="172448292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473798" y="1721229"/>
            <a:ext cx="9466729" cy="6032421"/>
          </a:xfrm>
          <a:prstGeom prst="rect">
            <a:avLst/>
          </a:prstGeom>
          <a:noFill/>
        </p:spPr>
        <p:txBody>
          <a:bodyPr wrap="square" rtlCol="0">
            <a:spAutoFit/>
          </a:bodyPr>
          <a:lstStyle/>
          <a:p>
            <a:r>
              <a:rPr lang="en-US" sz="1600" b="1" dirty="0" smtClean="0">
                <a:solidFill>
                  <a:srgbClr val="820000"/>
                </a:solidFill>
              </a:rPr>
              <a:t>Jump </a:t>
            </a:r>
            <a:r>
              <a:rPr lang="en-US" sz="1600" b="1" dirty="0">
                <a:solidFill>
                  <a:srgbClr val="820000"/>
                </a:solidFill>
              </a:rPr>
              <a:t>Event. Re-ride shall be taken:</a:t>
            </a:r>
          </a:p>
          <a:p>
            <a:pPr marL="285750" indent="-285750">
              <a:buFont typeface="Arial" panose="020B0604020202020204" pitchFamily="34" charset="0"/>
              <a:buChar char="•"/>
            </a:pPr>
            <a:r>
              <a:rPr lang="en-US" sz="1600" dirty="0" smtClean="0"/>
              <a:t>Immediately</a:t>
            </a:r>
            <a:r>
              <a:rPr lang="en-US" sz="1600" dirty="0"/>
              <a:t>. If a single re-ride is granted for other than temporary incapacitation, that re-ride shall be taken immediately.</a:t>
            </a:r>
          </a:p>
          <a:p>
            <a:pPr marL="285750" indent="-285750">
              <a:buFont typeface="Arial" panose="020B0604020202020204" pitchFamily="34" charset="0"/>
              <a:buChar char="•"/>
            </a:pPr>
            <a:r>
              <a:rPr lang="en-US" sz="1600" dirty="0" smtClean="0"/>
              <a:t>Five-Minute </a:t>
            </a:r>
            <a:r>
              <a:rPr lang="en-US" sz="1600" dirty="0"/>
              <a:t>Rest. If more than one re-ride is taken in any series, the skier shall have the option of a five-minute rest before recommencing his turn in accordance with 1205 (A).</a:t>
            </a:r>
          </a:p>
          <a:p>
            <a:endParaRPr lang="en-US" sz="1600" dirty="0" smtClean="0"/>
          </a:p>
          <a:p>
            <a:r>
              <a:rPr lang="en-US" sz="1600" b="1" u="sng" dirty="0" smtClean="0"/>
              <a:t>Note: </a:t>
            </a:r>
            <a:r>
              <a:rPr lang="en-US" sz="1600" dirty="0" smtClean="0"/>
              <a:t>You </a:t>
            </a:r>
            <a:r>
              <a:rPr lang="en-US" sz="1600" dirty="0"/>
              <a:t>don’t allow a five-minute rest for the first </a:t>
            </a:r>
            <a:r>
              <a:rPr lang="en-US" sz="1600" dirty="0" smtClean="0"/>
              <a:t>re-ride </a:t>
            </a:r>
            <a:r>
              <a:rPr lang="en-US" sz="1600" dirty="0"/>
              <a:t>in a jump series. </a:t>
            </a:r>
            <a:endParaRPr lang="en-US" sz="1600" dirty="0" smtClean="0"/>
          </a:p>
          <a:p>
            <a:endParaRPr lang="en-US" sz="1600" dirty="0"/>
          </a:p>
          <a:p>
            <a:r>
              <a:rPr lang="en-US" sz="1600" b="1" dirty="0" smtClean="0">
                <a:solidFill>
                  <a:srgbClr val="820000"/>
                </a:solidFill>
              </a:rPr>
              <a:t>Slalom </a:t>
            </a:r>
            <a:r>
              <a:rPr lang="en-US" sz="1600" b="1" dirty="0">
                <a:solidFill>
                  <a:srgbClr val="820000"/>
                </a:solidFill>
              </a:rPr>
              <a:t>and Trick </a:t>
            </a:r>
            <a:r>
              <a:rPr lang="en-US" sz="1600" b="1" dirty="0" smtClean="0">
                <a:solidFill>
                  <a:srgbClr val="820000"/>
                </a:solidFill>
              </a:rPr>
              <a:t>Event</a:t>
            </a:r>
          </a:p>
          <a:p>
            <a:pPr marL="285750" indent="-285750">
              <a:buFont typeface="Arial" panose="020B0604020202020204" pitchFamily="34" charset="0"/>
              <a:buChar char="•"/>
            </a:pPr>
            <a:r>
              <a:rPr lang="en-US" sz="1600" dirty="0" smtClean="0"/>
              <a:t>If </a:t>
            </a:r>
            <a:r>
              <a:rPr lang="en-US" sz="1600" dirty="0"/>
              <a:t>a re-ride is granted for other than temporary incapacitation, that re-ride shall be taken either immediately or the skier may elect a five-minute rest period permitted in accordance with 1205(B). If the skier has elected the option of a five-minute rest period the next skier in order shall ski, and the re-ride shall be taken at the conclusion of the skier’s turn during which the five-minute rest period expires</a:t>
            </a:r>
            <a:r>
              <a:rPr lang="en-US" sz="1600" dirty="0" smtClean="0"/>
              <a:t>.</a:t>
            </a:r>
          </a:p>
          <a:p>
            <a:endParaRPr lang="en-US" sz="1600" dirty="0"/>
          </a:p>
          <a:p>
            <a:r>
              <a:rPr lang="en-US" sz="1600" b="1" u="sng" dirty="0" smtClean="0"/>
              <a:t>Note: </a:t>
            </a:r>
            <a:r>
              <a:rPr lang="en-US" sz="1600" dirty="0" smtClean="0"/>
              <a:t>Every re-ride </a:t>
            </a:r>
            <a:r>
              <a:rPr lang="en-US" sz="1600" dirty="0"/>
              <a:t>in trick and slalom has the option of a five-minute rest period. If they choose to rest the tournament shall carry on with the next skier and the rest period is really as long as it takes to pull the next skier.</a:t>
            </a:r>
          </a:p>
          <a:p>
            <a:endParaRPr lang="en-US" sz="1600" dirty="0"/>
          </a:p>
          <a:p>
            <a:endParaRPr lang="en-US" sz="1600" dirty="0"/>
          </a:p>
          <a:p>
            <a:endParaRPr lang="en-US" sz="1600" dirty="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Autofit/>
          </a:bodyPr>
          <a:lstStyle/>
          <a:p>
            <a:r>
              <a:rPr lang="en-US" sz="4800" dirty="0" smtClean="0"/>
              <a:t>Re-Rides – When Taken</a:t>
            </a:r>
            <a:endParaRPr lang="en-US" sz="4800" dirty="0"/>
          </a:p>
        </p:txBody>
      </p:sp>
    </p:spTree>
    <p:extLst>
      <p:ext uri="{BB962C8B-B14F-4D97-AF65-F5344CB8AC3E}">
        <p14:creationId xmlns:p14="http://schemas.microsoft.com/office/powerpoint/2010/main" val="244786740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380343" y="1871836"/>
            <a:ext cx="7315200" cy="4308872"/>
          </a:xfrm>
          <a:prstGeom prst="rect">
            <a:avLst/>
          </a:prstGeom>
          <a:noFill/>
        </p:spPr>
        <p:txBody>
          <a:bodyPr wrap="square" rtlCol="0">
            <a:spAutoFit/>
          </a:bodyPr>
          <a:lstStyle/>
          <a:p>
            <a:pPr marL="285750" indent="-285750">
              <a:buFont typeface="Arial" panose="020B0604020202020204" pitchFamily="34" charset="0"/>
              <a:buChar char="•"/>
            </a:pPr>
            <a:r>
              <a:rPr lang="en-US" sz="1600" dirty="0"/>
              <a:t>If the skier should become temporarily incapacitated through no fault or action of his own, the skier shall be allowed time to recover until next round of competition of that event has started or it can be satisfied, where possible on medical advice, that he is sufficiently recovered to continue. In the meantime, the competition goes on with succeeding skiers</a:t>
            </a:r>
            <a:r>
              <a:rPr lang="en-US" sz="1600" dirty="0" smtClean="0"/>
              <a:t>.</a:t>
            </a:r>
          </a:p>
          <a:p>
            <a:pPr marL="285750" indent="-285750">
              <a:buFont typeface="Arial" panose="020B0604020202020204" pitchFamily="34" charset="0"/>
              <a:buChar char="•"/>
            </a:pPr>
            <a:endParaRPr lang="en-US" sz="1600" i="1" dirty="0"/>
          </a:p>
          <a:p>
            <a:pPr marL="285750" indent="-285750">
              <a:buFont typeface="Arial" panose="020B0604020202020204" pitchFamily="34" charset="0"/>
              <a:buChar char="•"/>
            </a:pPr>
            <a:r>
              <a:rPr lang="en-US" sz="1600" dirty="0"/>
              <a:t>Temporary incapacitation results from no fault of the skier, e.g. the skier fell and was injured due to excessive speed, was pulled into very shallow water that resulted in a hard fall, pulled into an over hanging tree limb, etc.</a:t>
            </a:r>
          </a:p>
          <a:p>
            <a:endParaRPr lang="en-US" sz="1600" dirty="0"/>
          </a:p>
          <a:p>
            <a:endParaRPr lang="en-US" sz="1600" dirty="0"/>
          </a:p>
          <a:p>
            <a:endParaRPr lang="en-US" sz="1600" dirty="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Autofit/>
          </a:bodyPr>
          <a:lstStyle/>
          <a:p>
            <a:r>
              <a:rPr lang="en-US" sz="4800" dirty="0" smtClean="0"/>
              <a:t>Temporary Incapacitation</a:t>
            </a:r>
            <a:endParaRPr lang="en-US" sz="4800" dirty="0"/>
          </a:p>
        </p:txBody>
      </p:sp>
    </p:spTree>
    <p:extLst>
      <p:ext uri="{BB962C8B-B14F-4D97-AF65-F5344CB8AC3E}">
        <p14:creationId xmlns:p14="http://schemas.microsoft.com/office/powerpoint/2010/main" val="132329203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473798" y="1721229"/>
            <a:ext cx="9466729" cy="6278642"/>
          </a:xfrm>
          <a:prstGeom prst="rect">
            <a:avLst/>
          </a:prstGeom>
          <a:noFill/>
        </p:spPr>
        <p:txBody>
          <a:bodyPr wrap="square" rtlCol="0">
            <a:spAutoFit/>
          </a:bodyPr>
          <a:lstStyle/>
          <a:p>
            <a:r>
              <a:rPr lang="en-US" sz="1600" b="1" dirty="0">
                <a:solidFill>
                  <a:srgbClr val="820000"/>
                </a:solidFill>
              </a:rPr>
              <a:t>Start </a:t>
            </a:r>
            <a:r>
              <a:rPr lang="en-US" sz="1600" b="1" dirty="0" smtClean="0">
                <a:solidFill>
                  <a:srgbClr val="820000"/>
                </a:solidFill>
              </a:rPr>
              <a:t>Trick:  </a:t>
            </a:r>
            <a:r>
              <a:rPr lang="en-US" sz="1600" dirty="0"/>
              <a:t>In the event of a re-ride during the start trick portion of the pass, the skier shall have the option of:</a:t>
            </a:r>
          </a:p>
          <a:p>
            <a:pPr marL="285750" indent="-285750">
              <a:buFont typeface="Arial" panose="020B0604020202020204" pitchFamily="34" charset="0"/>
              <a:buChar char="•"/>
            </a:pPr>
            <a:r>
              <a:rPr lang="en-US" sz="1600" dirty="0" smtClean="0"/>
              <a:t>Repeat </a:t>
            </a:r>
            <a:r>
              <a:rPr lang="en-US" sz="1600" dirty="0"/>
              <a:t>Start Trick Only. Repeating the start trick while retaining the pass tricks scored during the affected pass, or:</a:t>
            </a:r>
          </a:p>
          <a:p>
            <a:pPr marL="285750" indent="-285750">
              <a:buFont typeface="Arial" panose="020B0604020202020204" pitchFamily="34" charset="0"/>
              <a:buChar char="•"/>
            </a:pPr>
            <a:r>
              <a:rPr lang="en-US" sz="1600" dirty="0" smtClean="0"/>
              <a:t>Repeat </a:t>
            </a:r>
            <a:r>
              <a:rPr lang="en-US" sz="1600" dirty="0"/>
              <a:t>Start and Trick Pass. The entire pass for which the re-ride is given shall be annulled and scoring for the re-ride shall comprise the start trick and the pass tricks made in the 15 seconds of the re-ride pass.</a:t>
            </a:r>
          </a:p>
          <a:p>
            <a:endParaRPr lang="en-US" sz="1600" dirty="0" smtClean="0"/>
          </a:p>
          <a:p>
            <a:r>
              <a:rPr lang="en-US" sz="1600" b="1" u="sng" dirty="0" smtClean="0"/>
              <a:t>Note: </a:t>
            </a:r>
            <a:r>
              <a:rPr lang="en-US" sz="1600" dirty="0" smtClean="0"/>
              <a:t>For </a:t>
            </a:r>
            <a:r>
              <a:rPr lang="en-US" sz="1600" dirty="0"/>
              <a:t>a driver’s error or some tournament equipment failure during the start phase of a trick pass not only can the skier choose to keep or repeat the start or to keep or repeat the pass tricks they also have the option of changing everything including doing a completely different start and different pass tricks</a:t>
            </a:r>
            <a:r>
              <a:rPr lang="en-US" sz="1600" dirty="0" smtClean="0"/>
              <a:t>.</a:t>
            </a:r>
          </a:p>
          <a:p>
            <a:endParaRPr lang="en-US" sz="1600" dirty="0"/>
          </a:p>
          <a:p>
            <a:r>
              <a:rPr lang="en-US" sz="1600" b="1" dirty="0" smtClean="0">
                <a:solidFill>
                  <a:srgbClr val="820000"/>
                </a:solidFill>
              </a:rPr>
              <a:t>Pass Trick: </a:t>
            </a:r>
            <a:r>
              <a:rPr lang="en-US" sz="1600" dirty="0"/>
              <a:t>In the event of a re-ride during the pass tricks portion of the pass:</a:t>
            </a:r>
          </a:p>
          <a:p>
            <a:pPr marL="285750" indent="-285750">
              <a:buFont typeface="Arial" panose="020B0604020202020204" pitchFamily="34" charset="0"/>
              <a:buChar char="•"/>
            </a:pPr>
            <a:r>
              <a:rPr lang="en-US" sz="1600" i="1" dirty="0" smtClean="0"/>
              <a:t>Annulled Pass: </a:t>
            </a:r>
            <a:r>
              <a:rPr lang="en-US" sz="1600" dirty="0" smtClean="0"/>
              <a:t>The </a:t>
            </a:r>
            <a:r>
              <a:rPr lang="en-US" sz="1600" dirty="0"/>
              <a:t>15-second pass score of the affected pass shall be annulled.</a:t>
            </a:r>
          </a:p>
          <a:p>
            <a:pPr marL="285750" indent="-285750">
              <a:buFont typeface="Arial" panose="020B0604020202020204" pitchFamily="34" charset="0"/>
              <a:buChar char="•"/>
            </a:pPr>
            <a:r>
              <a:rPr lang="en-US" sz="1600" i="1" dirty="0" smtClean="0"/>
              <a:t>Start Trick: </a:t>
            </a:r>
            <a:r>
              <a:rPr lang="en-US" sz="1600" dirty="0"/>
              <a:t>Any start trick on the affected pass, whether successful or unsuccessful, shall stand and be carried forward as the start trick score for the re-ride of that pass. On the re-ride, the skier is permitted to attain BSP by any start trick listed in 604 that he chooses, but that start shall not count for scoring purposes.</a:t>
            </a:r>
          </a:p>
          <a:p>
            <a:pPr marL="285750" indent="-285750">
              <a:buFont typeface="Arial" panose="020B0604020202020204" pitchFamily="34" charset="0"/>
              <a:buChar char="•"/>
            </a:pPr>
            <a:r>
              <a:rPr lang="en-US" sz="1600" i="1" dirty="0" smtClean="0"/>
              <a:t>Scoring</a:t>
            </a:r>
            <a:r>
              <a:rPr lang="en-US" sz="1600" i="1" dirty="0"/>
              <a:t>:</a:t>
            </a:r>
            <a:r>
              <a:rPr lang="en-US" sz="1600" i="1" dirty="0" smtClean="0"/>
              <a:t> </a:t>
            </a:r>
            <a:r>
              <a:rPr lang="en-US" sz="1600" dirty="0"/>
              <a:t>Scoring for the re-ride shall comprise pass tricks made in the 15 seconds of the re-ride pass plus the start trick score carried forward from the affected pass.</a:t>
            </a:r>
          </a:p>
          <a:p>
            <a:endParaRPr lang="en-US" sz="1600" dirty="0"/>
          </a:p>
          <a:p>
            <a:endParaRPr lang="en-US" sz="1600" dirty="0"/>
          </a:p>
          <a:p>
            <a:endParaRPr lang="en-US" sz="1600" dirty="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Autofit/>
          </a:bodyPr>
          <a:lstStyle/>
          <a:p>
            <a:r>
              <a:rPr lang="en-US" sz="4800" dirty="0" smtClean="0"/>
              <a:t>Re-Ride Options - trick</a:t>
            </a:r>
            <a:endParaRPr lang="en-US" sz="4800" dirty="0"/>
          </a:p>
        </p:txBody>
      </p:sp>
    </p:spTree>
    <p:extLst>
      <p:ext uri="{BB962C8B-B14F-4D97-AF65-F5344CB8AC3E}">
        <p14:creationId xmlns:p14="http://schemas.microsoft.com/office/powerpoint/2010/main" val="169361822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64499" y="1592142"/>
            <a:ext cx="10983558" cy="6524863"/>
          </a:xfrm>
          <a:prstGeom prst="rect">
            <a:avLst/>
          </a:prstGeom>
          <a:noFill/>
        </p:spPr>
        <p:txBody>
          <a:bodyPr wrap="square" rtlCol="0">
            <a:spAutoFit/>
          </a:bodyPr>
          <a:lstStyle/>
          <a:p>
            <a:pPr marL="285750" indent="-285750">
              <a:buFont typeface="Arial" panose="020B0604020202020204" pitchFamily="34" charset="0"/>
              <a:buChar char="•"/>
            </a:pPr>
            <a:r>
              <a:rPr lang="en-US" sz="1250" b="1" dirty="0">
                <a:solidFill>
                  <a:srgbClr val="820000"/>
                </a:solidFill>
              </a:rPr>
              <a:t>Top Speed </a:t>
            </a:r>
            <a:r>
              <a:rPr lang="en-US" sz="1250" b="1" dirty="0" smtClean="0">
                <a:solidFill>
                  <a:srgbClr val="820000"/>
                </a:solidFill>
              </a:rPr>
              <a:t>Advisory:  </a:t>
            </a:r>
            <a:r>
              <a:rPr lang="en-US" sz="1250" dirty="0"/>
              <a:t>Any top speed advisories given from the towboat during the competition shall be considered a courtesy and shall never be grounds for a re-ride or </a:t>
            </a:r>
            <a:r>
              <a:rPr lang="en-US" sz="1250" dirty="0" smtClean="0"/>
              <a:t>protest. </a:t>
            </a:r>
            <a:r>
              <a:rPr lang="en-US" sz="1250" b="1" dirty="0" smtClean="0"/>
              <a:t>Top </a:t>
            </a:r>
            <a:r>
              <a:rPr lang="en-US" sz="1250" b="1" dirty="0"/>
              <a:t>speed advisories are a courtesy and approximate guesses to help a skier understand the capabilities of the boat. </a:t>
            </a:r>
            <a:endParaRPr lang="en-US" sz="1250" b="1" dirty="0" smtClean="0"/>
          </a:p>
          <a:p>
            <a:endParaRPr lang="en-US" sz="600" b="1" dirty="0" smtClean="0"/>
          </a:p>
          <a:p>
            <a:pPr marL="285750" indent="-285750">
              <a:buFont typeface="Arial" panose="020B0604020202020204" pitchFamily="34" charset="0"/>
              <a:buChar char="•"/>
            </a:pPr>
            <a:r>
              <a:rPr lang="en-US" sz="1250" b="1" dirty="0" smtClean="0">
                <a:solidFill>
                  <a:srgbClr val="820000"/>
                </a:solidFill>
              </a:rPr>
              <a:t>Standard Terminology: </a:t>
            </a:r>
            <a:r>
              <a:rPr lang="en-US" sz="1250" dirty="0"/>
              <a:t>When preparing to start from rest, the skier shall communicate with the towboat only with the words “IN GEAR,” “OK,” or “STOP.” The towboat shall only proceed on the “OK” command. A misunderstanding due to a departure from this standard terminology shall never be grounds for a re-ride or </a:t>
            </a:r>
            <a:r>
              <a:rPr lang="en-US" sz="1250" dirty="0" smtClean="0"/>
              <a:t>protest. </a:t>
            </a:r>
            <a:r>
              <a:rPr lang="en-US" sz="1250" b="1" dirty="0" smtClean="0"/>
              <a:t>If </a:t>
            </a:r>
            <a:r>
              <a:rPr lang="en-US" sz="1250" b="1" dirty="0"/>
              <a:t>you are not sure of a skiers </a:t>
            </a:r>
            <a:r>
              <a:rPr lang="en-US" sz="1250" b="1" dirty="0" smtClean="0"/>
              <a:t>command, </a:t>
            </a:r>
            <a:r>
              <a:rPr lang="en-US" sz="1250" b="1" dirty="0"/>
              <a:t>do not go. Ask for clarification if you ever have a doubt about the readiness of the </a:t>
            </a:r>
            <a:r>
              <a:rPr lang="en-US" sz="1250" b="1" dirty="0" smtClean="0"/>
              <a:t>skier</a:t>
            </a:r>
          </a:p>
          <a:p>
            <a:endParaRPr lang="en-US" sz="600" b="1" dirty="0" smtClean="0"/>
          </a:p>
          <a:p>
            <a:pPr marL="285750" indent="-285750">
              <a:buFont typeface="Arial" panose="020B0604020202020204" pitchFamily="34" charset="0"/>
              <a:buChar char="•"/>
            </a:pPr>
            <a:r>
              <a:rPr lang="en-US" sz="1250" b="1" dirty="0" smtClean="0">
                <a:solidFill>
                  <a:srgbClr val="820000"/>
                </a:solidFill>
              </a:rPr>
              <a:t>Before </a:t>
            </a:r>
            <a:r>
              <a:rPr lang="en-US" sz="1250" b="1" dirty="0">
                <a:solidFill>
                  <a:srgbClr val="820000"/>
                </a:solidFill>
              </a:rPr>
              <a:t>Turnaround </a:t>
            </a:r>
            <a:r>
              <a:rPr lang="en-US" sz="1250" b="1" dirty="0" smtClean="0">
                <a:solidFill>
                  <a:srgbClr val="820000"/>
                </a:solidFill>
              </a:rPr>
              <a:t>Time:</a:t>
            </a:r>
            <a:r>
              <a:rPr lang="en-US" sz="1250" dirty="0" smtClean="0"/>
              <a:t> </a:t>
            </a:r>
            <a:r>
              <a:rPr lang="en-US" sz="1250" dirty="0"/>
              <a:t>A skier going before the turnaround time has expired [1201(C)] shall never be grounds for a re-ride or </a:t>
            </a:r>
            <a:r>
              <a:rPr lang="en-US" sz="1250" dirty="0" smtClean="0"/>
              <a:t>protest.</a:t>
            </a:r>
          </a:p>
          <a:p>
            <a:endParaRPr lang="en-US" sz="600" dirty="0" smtClean="0"/>
          </a:p>
          <a:p>
            <a:pPr marL="285750" indent="-285750">
              <a:buFont typeface="Arial" panose="020B0604020202020204" pitchFamily="34" charset="0"/>
              <a:buChar char="•"/>
            </a:pPr>
            <a:r>
              <a:rPr lang="en-US" sz="1250" b="1" dirty="0" smtClean="0">
                <a:solidFill>
                  <a:srgbClr val="820000"/>
                </a:solidFill>
              </a:rPr>
              <a:t>Rope Position: </a:t>
            </a:r>
            <a:r>
              <a:rPr lang="en-US" sz="1250" dirty="0"/>
              <a:t>Incorrect rope attachment height [302(A</a:t>
            </a:r>
            <a:r>
              <a:rPr lang="en-US" sz="1250" dirty="0" smtClean="0"/>
              <a:t>)&amp; </a:t>
            </a:r>
            <a:r>
              <a:rPr lang="en-US" sz="1250" dirty="0"/>
              <a:t>303(A)] shall never be grounds for a re-ride or </a:t>
            </a:r>
            <a:r>
              <a:rPr lang="en-US" sz="1250" dirty="0" smtClean="0"/>
              <a:t>protest.</a:t>
            </a:r>
          </a:p>
          <a:p>
            <a:endParaRPr lang="en-US" sz="600" dirty="0" smtClean="0"/>
          </a:p>
          <a:p>
            <a:pPr marL="285750" indent="-285750">
              <a:buFont typeface="Arial" panose="020B0604020202020204" pitchFamily="34" charset="0"/>
              <a:buChar char="•"/>
            </a:pPr>
            <a:r>
              <a:rPr lang="en-US" sz="1250" b="1" dirty="0" smtClean="0">
                <a:solidFill>
                  <a:srgbClr val="820000"/>
                </a:solidFill>
              </a:rPr>
              <a:t>Boat Speed: </a:t>
            </a:r>
            <a:r>
              <a:rPr lang="en-US" sz="1250" dirty="0"/>
              <a:t>The failure of the towboat to attain a speed greater than 72 </a:t>
            </a:r>
            <a:r>
              <a:rPr lang="en-US" sz="1250" dirty="0" err="1"/>
              <a:t>kph</a:t>
            </a:r>
            <a:r>
              <a:rPr lang="en-US" sz="1250" dirty="0"/>
              <a:t>/44.7 mph shall never be grounds for a re-ride or </a:t>
            </a:r>
            <a:r>
              <a:rPr lang="en-US" sz="1250" dirty="0" smtClean="0"/>
              <a:t>protest.</a:t>
            </a:r>
          </a:p>
          <a:p>
            <a:endParaRPr lang="en-US" sz="600" dirty="0" smtClean="0"/>
          </a:p>
          <a:p>
            <a:pPr marL="285750" indent="-285750">
              <a:buFont typeface="Arial" panose="020B0604020202020204" pitchFamily="34" charset="0"/>
              <a:buChar char="•"/>
            </a:pPr>
            <a:r>
              <a:rPr lang="en-US" sz="1250" b="1" dirty="0" smtClean="0">
                <a:solidFill>
                  <a:srgbClr val="820000"/>
                </a:solidFill>
              </a:rPr>
              <a:t>Last </a:t>
            </a:r>
            <a:r>
              <a:rPr lang="en-US" sz="1250" b="1" dirty="0">
                <a:solidFill>
                  <a:srgbClr val="820000"/>
                </a:solidFill>
              </a:rPr>
              <a:t>Trick In </a:t>
            </a:r>
            <a:r>
              <a:rPr lang="en-US" sz="1250" b="1" dirty="0" smtClean="0">
                <a:solidFill>
                  <a:srgbClr val="820000"/>
                </a:solidFill>
              </a:rPr>
              <a:t>Time: </a:t>
            </a:r>
            <a:r>
              <a:rPr lang="en-US" sz="1250" dirty="0"/>
              <a:t>A mistake by the Event Judges communicating the last trick in time [714(D)] shall never be grounds for a re-ride or </a:t>
            </a:r>
            <a:r>
              <a:rPr lang="en-US" sz="1250" dirty="0" smtClean="0"/>
              <a:t>protest.</a:t>
            </a:r>
          </a:p>
          <a:p>
            <a:endParaRPr lang="en-US" sz="600" dirty="0" smtClean="0"/>
          </a:p>
          <a:p>
            <a:pPr marL="285750" indent="-285750">
              <a:buFont typeface="Arial" panose="020B0604020202020204" pitchFamily="34" charset="0"/>
              <a:buChar char="•"/>
            </a:pPr>
            <a:r>
              <a:rPr lang="en-US" sz="1250" b="1" dirty="0" smtClean="0">
                <a:solidFill>
                  <a:srgbClr val="820000"/>
                </a:solidFill>
              </a:rPr>
              <a:t>Provisional Score: </a:t>
            </a:r>
            <a:r>
              <a:rPr lang="en-US" sz="1250" dirty="0"/>
              <a:t>An error or misunderstanding on the part of the Officials in communicating provisional scores [1010] shall never be grounds for a re-ride or </a:t>
            </a:r>
            <a:r>
              <a:rPr lang="en-US" sz="1250" dirty="0" smtClean="0"/>
              <a:t>protest.</a:t>
            </a:r>
          </a:p>
          <a:p>
            <a:endParaRPr lang="en-US" sz="600" dirty="0" smtClean="0"/>
          </a:p>
          <a:p>
            <a:pPr marL="285750" indent="-285750">
              <a:buFont typeface="Arial" panose="020B0604020202020204" pitchFamily="34" charset="0"/>
              <a:buChar char="•"/>
            </a:pPr>
            <a:r>
              <a:rPr lang="en-US" sz="1250" b="1" dirty="0" smtClean="0">
                <a:solidFill>
                  <a:srgbClr val="820000"/>
                </a:solidFill>
              </a:rPr>
              <a:t>Skier </a:t>
            </a:r>
            <a:r>
              <a:rPr lang="en-US" sz="1250" b="1" dirty="0">
                <a:solidFill>
                  <a:srgbClr val="820000"/>
                </a:solidFill>
              </a:rPr>
              <a:t>Lands Prior to or Past Landing </a:t>
            </a:r>
            <a:r>
              <a:rPr lang="en-US" sz="1250" b="1" dirty="0" smtClean="0">
                <a:solidFill>
                  <a:srgbClr val="820000"/>
                </a:solidFill>
              </a:rPr>
              <a:t>Box: </a:t>
            </a:r>
            <a:r>
              <a:rPr lang="en-US" sz="1250" dirty="0"/>
              <a:t>A successful jump that is unreadable due to the skier landing prior to or past the video box shall never be grounds for a re-ride or </a:t>
            </a:r>
            <a:r>
              <a:rPr lang="en-US" sz="1250" dirty="0" smtClean="0"/>
              <a:t>protest.</a:t>
            </a:r>
          </a:p>
          <a:p>
            <a:endParaRPr lang="en-US" sz="600" dirty="0" smtClean="0"/>
          </a:p>
          <a:p>
            <a:pPr marL="285750" indent="-285750">
              <a:buFont typeface="Arial" panose="020B0604020202020204" pitchFamily="34" charset="0"/>
              <a:buChar char="•"/>
            </a:pPr>
            <a:r>
              <a:rPr lang="en-US" sz="1250" b="1" dirty="0" smtClean="0">
                <a:solidFill>
                  <a:srgbClr val="820000"/>
                </a:solidFill>
              </a:rPr>
              <a:t>Failure </a:t>
            </a:r>
            <a:r>
              <a:rPr lang="en-US" sz="1250" b="1" dirty="0">
                <a:solidFill>
                  <a:srgbClr val="820000"/>
                </a:solidFill>
              </a:rPr>
              <a:t>of Skier’s </a:t>
            </a:r>
            <a:r>
              <a:rPr lang="en-US" sz="1250" b="1" dirty="0" smtClean="0">
                <a:solidFill>
                  <a:srgbClr val="820000"/>
                </a:solidFill>
              </a:rPr>
              <a:t>Equipment: </a:t>
            </a:r>
            <a:r>
              <a:rPr lang="en-US" sz="1250" dirty="0"/>
              <a:t>A failure of skier’s own equipment shall never be grounds for a re-ride or </a:t>
            </a:r>
            <a:r>
              <a:rPr lang="en-US" sz="1250" dirty="0" smtClean="0"/>
              <a:t>protest.</a:t>
            </a:r>
          </a:p>
          <a:p>
            <a:endParaRPr lang="en-US" sz="600" dirty="0" smtClean="0"/>
          </a:p>
          <a:p>
            <a:pPr marL="285750" indent="-285750">
              <a:buFont typeface="Arial" panose="020B0604020202020204" pitchFamily="34" charset="0"/>
              <a:buChar char="•"/>
            </a:pPr>
            <a:r>
              <a:rPr lang="en-US" sz="1250" b="1" dirty="0" smtClean="0">
                <a:solidFill>
                  <a:srgbClr val="820000"/>
                </a:solidFill>
              </a:rPr>
              <a:t>Skier’s Equipment: </a:t>
            </a:r>
            <a:r>
              <a:rPr lang="en-US" sz="1250" dirty="0"/>
              <a:t>Failure of a skier in the trick event to ensure their equipment is in the towboat for the second pass shall never be grounds for a </a:t>
            </a:r>
            <a:r>
              <a:rPr lang="en-US" sz="1250" dirty="0" smtClean="0"/>
              <a:t>re-ride.</a:t>
            </a:r>
          </a:p>
          <a:p>
            <a:endParaRPr lang="en-US" sz="600" dirty="0" smtClean="0"/>
          </a:p>
          <a:p>
            <a:pPr marL="285750" indent="-285750">
              <a:buFont typeface="Arial" panose="020B0604020202020204" pitchFamily="34" charset="0"/>
              <a:buChar char="•"/>
            </a:pPr>
            <a:r>
              <a:rPr lang="en-US" sz="1250" b="1" dirty="0" smtClean="0">
                <a:solidFill>
                  <a:srgbClr val="820000"/>
                </a:solidFill>
              </a:rPr>
              <a:t>30-Second Call: </a:t>
            </a:r>
            <a:r>
              <a:rPr lang="en-US" sz="1250" dirty="0" smtClean="0"/>
              <a:t>Failure </a:t>
            </a:r>
            <a:r>
              <a:rPr lang="en-US" sz="1250" dirty="0"/>
              <a:t>of the event judges to give the 30-second call shall never be grounds for a </a:t>
            </a:r>
            <a:r>
              <a:rPr lang="en-US" sz="1250" dirty="0" smtClean="0"/>
              <a:t>re-ride.</a:t>
            </a:r>
          </a:p>
          <a:p>
            <a:endParaRPr lang="en-US" sz="600" dirty="0" smtClean="0"/>
          </a:p>
          <a:p>
            <a:pPr marL="285750" indent="-285750">
              <a:buFont typeface="Arial" panose="020B0604020202020204" pitchFamily="34" charset="0"/>
              <a:buChar char="•"/>
            </a:pPr>
            <a:r>
              <a:rPr lang="en-US" sz="1250" b="1" dirty="0" smtClean="0">
                <a:solidFill>
                  <a:srgbClr val="820000"/>
                </a:solidFill>
              </a:rPr>
              <a:t>Engine </a:t>
            </a:r>
            <a:r>
              <a:rPr lang="en-US" sz="1250" b="1" dirty="0">
                <a:solidFill>
                  <a:srgbClr val="820000"/>
                </a:solidFill>
              </a:rPr>
              <a:t>Trim </a:t>
            </a:r>
            <a:r>
              <a:rPr lang="en-US" sz="1250" b="1" dirty="0" smtClean="0">
                <a:solidFill>
                  <a:srgbClr val="820000"/>
                </a:solidFill>
              </a:rPr>
              <a:t>Position: </a:t>
            </a:r>
            <a:r>
              <a:rPr lang="en-US" sz="1250" dirty="0"/>
              <a:t>If the skier requests the engine position to be changed, this shall never be grounds for a re-ride or protest.</a:t>
            </a:r>
          </a:p>
          <a:p>
            <a:endParaRPr lang="en-US" sz="1250" dirty="0"/>
          </a:p>
          <a:p>
            <a:endParaRPr lang="en-US" sz="1600" dirty="0"/>
          </a:p>
          <a:p>
            <a:endParaRPr lang="en-US" sz="1600" dirty="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Autofit/>
          </a:bodyPr>
          <a:lstStyle/>
          <a:p>
            <a:r>
              <a:rPr lang="en-US" sz="4800" dirty="0" smtClean="0"/>
              <a:t>Not Basis for a RE-ride</a:t>
            </a:r>
            <a:endParaRPr lang="en-US" sz="4800" dirty="0"/>
          </a:p>
        </p:txBody>
      </p:sp>
    </p:spTree>
    <p:extLst>
      <p:ext uri="{BB962C8B-B14F-4D97-AF65-F5344CB8AC3E}">
        <p14:creationId xmlns:p14="http://schemas.microsoft.com/office/powerpoint/2010/main" val="1114569433"/>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53218" y="1893351"/>
            <a:ext cx="8369449" cy="4555093"/>
          </a:xfrm>
          <a:prstGeom prst="rect">
            <a:avLst/>
          </a:prstGeom>
          <a:noFill/>
        </p:spPr>
        <p:txBody>
          <a:bodyPr wrap="square" rtlCol="0">
            <a:spAutoFit/>
          </a:bodyPr>
          <a:lstStyle/>
          <a:p>
            <a:r>
              <a:rPr lang="en-US" sz="1600" dirty="0"/>
              <a:t>A competitor is permitted, for reasons acceptable to the Event Judges, to refuse to enter the course in any event and shall do so by throwing the handle into the air.</a:t>
            </a:r>
          </a:p>
          <a:p>
            <a:endParaRPr lang="en-US" sz="1600" i="1" dirty="0" smtClean="0"/>
          </a:p>
          <a:p>
            <a:r>
              <a:rPr lang="en-US" sz="1600" i="1" dirty="0" smtClean="0"/>
              <a:t>Note</a:t>
            </a:r>
            <a:r>
              <a:rPr lang="en-US" sz="1600" i="1" dirty="0"/>
              <a:t>: Re-rides are </a:t>
            </a:r>
            <a:r>
              <a:rPr lang="en-US" sz="1600" i="1" u="sng" dirty="0"/>
              <a:t>only</a:t>
            </a:r>
            <a:r>
              <a:rPr lang="en-US" sz="1600" i="1" dirty="0"/>
              <a:t> given in accordance with the conditions specified in 1003.</a:t>
            </a:r>
            <a:endParaRPr lang="en-US" sz="1600" dirty="0"/>
          </a:p>
          <a:p>
            <a:r>
              <a:rPr lang="en-US" sz="1600" dirty="0"/>
              <a:t> </a:t>
            </a:r>
          </a:p>
          <a:p>
            <a:r>
              <a:rPr lang="en-US" sz="1600" dirty="0"/>
              <a:t>There will be instances when the safest thing for a skier to do is refuse to enter the course. Floating objects, gusting winds, sun in the jump course, and equipment failure are among the reasons a skier may throw the handle. It is up to the judges to decide if the skier was justified in throwing the handle. You should REALLY weigh on the side of the skier if he tosses the handle prior to the course. A skier’s safety of up utmost concern.</a:t>
            </a:r>
          </a:p>
          <a:p>
            <a:endParaRPr lang="en-US" sz="1600" dirty="0"/>
          </a:p>
          <a:p>
            <a:endParaRPr lang="en-US" sz="1600" dirty="0"/>
          </a:p>
          <a:p>
            <a:endParaRPr lang="en-US" sz="1600" dirty="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Autofit/>
          </a:bodyPr>
          <a:lstStyle/>
          <a:p>
            <a:r>
              <a:rPr lang="en-US" sz="4800" dirty="0" smtClean="0"/>
              <a:t>Refusal to enter course</a:t>
            </a:r>
            <a:endParaRPr lang="en-US" sz="4800" dirty="0"/>
          </a:p>
        </p:txBody>
      </p:sp>
    </p:spTree>
    <p:extLst>
      <p:ext uri="{BB962C8B-B14F-4D97-AF65-F5344CB8AC3E}">
        <p14:creationId xmlns:p14="http://schemas.microsoft.com/office/powerpoint/2010/main" val="143859776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473798" y="1721229"/>
            <a:ext cx="9466729" cy="6032421"/>
          </a:xfrm>
          <a:prstGeom prst="rect">
            <a:avLst/>
          </a:prstGeom>
          <a:noFill/>
        </p:spPr>
        <p:txBody>
          <a:bodyPr wrap="square" rtlCol="0">
            <a:spAutoFit/>
          </a:bodyPr>
          <a:lstStyle/>
          <a:p>
            <a:r>
              <a:rPr lang="en-US" sz="1600" b="1" dirty="0" smtClean="0">
                <a:solidFill>
                  <a:srgbClr val="820000"/>
                </a:solidFill>
              </a:rPr>
              <a:t>Safety Officer: </a:t>
            </a:r>
            <a:r>
              <a:rPr lang="en-US" sz="1600" dirty="0"/>
              <a:t>A Safety officer who is familiar with all tournament events and practice and ideally is fully trained in First Aid, Emergency Resuscitation and Water Rescue Techniques shall be on-site at all times.</a:t>
            </a:r>
          </a:p>
          <a:p>
            <a:r>
              <a:rPr lang="en-US" sz="1600" dirty="0"/>
              <a:t> </a:t>
            </a:r>
          </a:p>
          <a:p>
            <a:r>
              <a:rPr lang="en-US" sz="1600" b="1" dirty="0">
                <a:solidFill>
                  <a:srgbClr val="820000"/>
                </a:solidFill>
              </a:rPr>
              <a:t>F</a:t>
            </a:r>
            <a:r>
              <a:rPr lang="en-US" sz="1600" b="1" dirty="0" smtClean="0">
                <a:solidFill>
                  <a:srgbClr val="820000"/>
                </a:solidFill>
              </a:rPr>
              <a:t>loated </a:t>
            </a:r>
            <a:r>
              <a:rPr lang="en-US" sz="1600" b="1" dirty="0">
                <a:solidFill>
                  <a:srgbClr val="820000"/>
                </a:solidFill>
              </a:rPr>
              <a:t>to </a:t>
            </a:r>
            <a:r>
              <a:rPr lang="en-US" sz="1600" b="1" dirty="0" smtClean="0">
                <a:solidFill>
                  <a:srgbClr val="820000"/>
                </a:solidFill>
              </a:rPr>
              <a:t>Shore: </a:t>
            </a:r>
            <a:r>
              <a:rPr lang="en-US" sz="1600" dirty="0"/>
              <a:t>Any skier that is unable to climb into a towboat unassisted shall be floated ashore and lifted from the water on a suitable board or stretcher.</a:t>
            </a:r>
          </a:p>
          <a:p>
            <a:r>
              <a:rPr lang="en-US" sz="1600" dirty="0"/>
              <a:t> </a:t>
            </a:r>
          </a:p>
          <a:p>
            <a:r>
              <a:rPr lang="en-US" sz="1600" b="1" dirty="0" smtClean="0">
                <a:solidFill>
                  <a:srgbClr val="820000"/>
                </a:solidFill>
              </a:rPr>
              <a:t>Into Towboat: </a:t>
            </a:r>
            <a:r>
              <a:rPr lang="en-US" sz="1600" dirty="0"/>
              <a:t>Under no circumstances shall an injured skier be lifted passively over the side of a towboat.</a:t>
            </a:r>
          </a:p>
          <a:p>
            <a:r>
              <a:rPr lang="en-US" sz="1600" dirty="0"/>
              <a:t> </a:t>
            </a:r>
          </a:p>
          <a:p>
            <a:r>
              <a:rPr lang="en-US" sz="1600" b="1" dirty="0" smtClean="0">
                <a:solidFill>
                  <a:srgbClr val="820000"/>
                </a:solidFill>
              </a:rPr>
              <a:t>Life Jacket: </a:t>
            </a:r>
            <a:r>
              <a:rPr lang="en-US" sz="1600" dirty="0"/>
              <a:t>A life jacket shall be in the towboat at all times; in the event of a serious Fall by the skier, a swimmer wearing a life jacket shall enter the water to assist the skier.</a:t>
            </a:r>
          </a:p>
          <a:p>
            <a:r>
              <a:rPr lang="en-US" sz="1600" dirty="0"/>
              <a:t> </a:t>
            </a:r>
          </a:p>
          <a:p>
            <a:r>
              <a:rPr lang="en-US" sz="1600" b="1" u="sng" dirty="0" smtClean="0"/>
              <a:t>NOTES: </a:t>
            </a:r>
          </a:p>
          <a:p>
            <a:r>
              <a:rPr lang="en-US" sz="1600" b="1" dirty="0" smtClean="0"/>
              <a:t>It </a:t>
            </a:r>
            <a:r>
              <a:rPr lang="en-US" sz="1600" b="1" dirty="0"/>
              <a:t>is your responsibility to ensure that a life jacket is in the towboat at all times.  </a:t>
            </a:r>
            <a:endParaRPr lang="en-US" sz="1600" dirty="0"/>
          </a:p>
          <a:p>
            <a:endParaRPr lang="en-US" sz="1600" dirty="0" smtClean="0"/>
          </a:p>
          <a:p>
            <a:r>
              <a:rPr lang="en-US" sz="1600" b="1" dirty="0"/>
              <a:t>In case of an injury, immediately contact the Safety Office and the Chief Judge.  In addition, you should seek assistance from any medical personnel onsite.</a:t>
            </a:r>
            <a:endParaRPr lang="en-US" sz="1600" dirty="0"/>
          </a:p>
          <a:p>
            <a:endParaRPr lang="en-US" sz="1600" dirty="0"/>
          </a:p>
          <a:p>
            <a:endParaRPr lang="en-US" sz="1600" dirty="0"/>
          </a:p>
          <a:p>
            <a:endParaRPr lang="en-US" sz="1600" dirty="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Autofit/>
          </a:bodyPr>
          <a:lstStyle/>
          <a:p>
            <a:r>
              <a:rPr lang="en-US" sz="4800" dirty="0" smtClean="0"/>
              <a:t>Safety Officer</a:t>
            </a:r>
            <a:endParaRPr lang="en-US" sz="4800" dirty="0"/>
          </a:p>
        </p:txBody>
      </p:sp>
    </p:spTree>
    <p:extLst>
      <p:ext uri="{BB962C8B-B14F-4D97-AF65-F5344CB8AC3E}">
        <p14:creationId xmlns:p14="http://schemas.microsoft.com/office/powerpoint/2010/main" val="233359081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140" y="2339909"/>
            <a:ext cx="10364451" cy="1596177"/>
          </a:xfrm>
        </p:spPr>
        <p:txBody>
          <a:bodyPr>
            <a:normAutofit fontScale="90000"/>
          </a:bodyPr>
          <a:lstStyle/>
          <a:p>
            <a:r>
              <a:rPr lang="en-US" sz="6000" dirty="0" smtClean="0"/>
              <a:t>Definitions</a:t>
            </a:r>
            <a:br>
              <a:rPr lang="en-US" sz="6000" dirty="0" smtClean="0"/>
            </a:br>
            <a:r>
              <a:rPr lang="en-US" sz="6000" dirty="0" smtClean="0"/>
              <a:t>It’s time to learn the basics!</a:t>
            </a:r>
            <a:endParaRPr lang="en-US" sz="6000" dirty="0"/>
          </a:p>
        </p:txBody>
      </p:sp>
    </p:spTree>
    <p:extLst>
      <p:ext uri="{BB962C8B-B14F-4D97-AF65-F5344CB8AC3E}">
        <p14:creationId xmlns:p14="http://schemas.microsoft.com/office/powerpoint/2010/main" val="191589751"/>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473798" y="1721229"/>
            <a:ext cx="9466729" cy="6032421"/>
          </a:xfrm>
          <a:prstGeom prst="rect">
            <a:avLst/>
          </a:prstGeom>
          <a:noFill/>
        </p:spPr>
        <p:txBody>
          <a:bodyPr wrap="square" rtlCol="0">
            <a:spAutoFit/>
          </a:bodyPr>
          <a:lstStyle/>
          <a:p>
            <a:r>
              <a:rPr lang="en-US" sz="1600" b="1" dirty="0">
                <a:solidFill>
                  <a:srgbClr val="820000"/>
                </a:solidFill>
              </a:rPr>
              <a:t>Set by Chief </a:t>
            </a:r>
            <a:r>
              <a:rPr lang="en-US" sz="1600" b="1" dirty="0" smtClean="0">
                <a:solidFill>
                  <a:srgbClr val="820000"/>
                </a:solidFill>
              </a:rPr>
              <a:t>Judge: </a:t>
            </a:r>
            <a:r>
              <a:rPr lang="en-US" sz="1600" dirty="0" smtClean="0"/>
              <a:t>The </a:t>
            </a:r>
            <a:r>
              <a:rPr lang="en-US" sz="1600" dirty="0"/>
              <a:t>Chief Judge will set the turnaround time after considering the recommendation of the Tournament Director and Chief Driver</a:t>
            </a:r>
            <a:r>
              <a:rPr lang="en-US" sz="1600" dirty="0" smtClean="0"/>
              <a:t>.</a:t>
            </a:r>
          </a:p>
          <a:p>
            <a:endParaRPr lang="en-US" sz="1200" dirty="0"/>
          </a:p>
          <a:p>
            <a:r>
              <a:rPr lang="en-US" sz="1600" b="1" u="sng" dirty="0" smtClean="0"/>
              <a:t>NOTE: </a:t>
            </a:r>
            <a:r>
              <a:rPr lang="en-US" sz="1600" dirty="0" smtClean="0"/>
              <a:t>Go </a:t>
            </a:r>
            <a:r>
              <a:rPr lang="en-US" sz="1600" dirty="0"/>
              <a:t>out and actually run the course with a stopwatch. Try it at several different time periods until you find the best option for the tournament. </a:t>
            </a:r>
            <a:endParaRPr lang="en-US" sz="1600" dirty="0" smtClean="0"/>
          </a:p>
          <a:p>
            <a:endParaRPr lang="en-US" sz="1600" dirty="0"/>
          </a:p>
          <a:p>
            <a:r>
              <a:rPr lang="en-US" sz="1600" b="1" dirty="0" smtClean="0">
                <a:solidFill>
                  <a:srgbClr val="820000"/>
                </a:solidFill>
              </a:rPr>
              <a:t>Responsibility </a:t>
            </a:r>
            <a:r>
              <a:rPr lang="en-US" sz="1600" b="1" dirty="0">
                <a:solidFill>
                  <a:srgbClr val="820000"/>
                </a:solidFill>
              </a:rPr>
              <a:t>of </a:t>
            </a:r>
            <a:r>
              <a:rPr lang="en-US" sz="1600" b="1" dirty="0" smtClean="0">
                <a:solidFill>
                  <a:srgbClr val="820000"/>
                </a:solidFill>
              </a:rPr>
              <a:t>Driver: </a:t>
            </a:r>
            <a:r>
              <a:rPr lang="en-US" sz="1600" dirty="0"/>
              <a:t>Turnaround times between passes is the responsibility of the Driver as follows:</a:t>
            </a:r>
          </a:p>
          <a:p>
            <a:pPr marL="285750" indent="-285750">
              <a:buFont typeface="Arial" panose="020B0604020202020204" pitchFamily="34" charset="0"/>
              <a:buChar char="•"/>
            </a:pPr>
            <a:r>
              <a:rPr lang="en-US" sz="1600" i="1" dirty="0" smtClean="0"/>
              <a:t>Time Commences: </a:t>
            </a:r>
            <a:r>
              <a:rPr lang="en-US" sz="1600" dirty="0" smtClean="0"/>
              <a:t>The </a:t>
            </a:r>
            <a:r>
              <a:rPr lang="en-US" sz="1600" dirty="0"/>
              <a:t>time clock starts on whichever is later; the towboat or chase towboat coming off plane at the end of the course.</a:t>
            </a:r>
          </a:p>
          <a:p>
            <a:pPr marL="285750" indent="-285750">
              <a:buFont typeface="Arial" panose="020B0604020202020204" pitchFamily="34" charset="0"/>
              <a:buChar char="•"/>
            </a:pPr>
            <a:r>
              <a:rPr lang="en-US" sz="1600" i="1" dirty="0" smtClean="0"/>
              <a:t>Warning:  </a:t>
            </a:r>
            <a:r>
              <a:rPr lang="en-US" sz="1600" dirty="0"/>
              <a:t>The driver shall notify the Event Judges at 30 seconds and 10 seconds to the expiration of the turnaround time. Event Judges shall notify the skier at 30 second and 10-second to expiration of turnaround time.</a:t>
            </a:r>
          </a:p>
          <a:p>
            <a:endParaRPr lang="en-US" sz="1600" dirty="0" smtClean="0"/>
          </a:p>
          <a:p>
            <a:r>
              <a:rPr lang="en-US" sz="1600" b="1" u="sng" dirty="0" smtClean="0"/>
              <a:t>NOTE: </a:t>
            </a:r>
            <a:r>
              <a:rPr lang="en-US" sz="1600" dirty="0" smtClean="0"/>
              <a:t>You </a:t>
            </a:r>
            <a:r>
              <a:rPr lang="en-US" sz="1600" dirty="0"/>
              <a:t>will be responsible for tracking turnaround times, 30-second calls and ten-second calls, injury time outs, equipment time outs, etc.  You should bring at least one watch to the boat with you as well as a GPS. These are the tools of your trade. </a:t>
            </a:r>
          </a:p>
          <a:p>
            <a:endParaRPr lang="en-US" sz="1600" dirty="0"/>
          </a:p>
          <a:p>
            <a:endParaRPr lang="en-US" sz="1600" dirty="0"/>
          </a:p>
          <a:p>
            <a:endParaRPr lang="en-US" sz="1600" dirty="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Autofit/>
          </a:bodyPr>
          <a:lstStyle/>
          <a:p>
            <a:r>
              <a:rPr lang="en-US" sz="4800" dirty="0" smtClean="0"/>
              <a:t>Turnaround times</a:t>
            </a:r>
            <a:endParaRPr lang="en-US" sz="4800" dirty="0"/>
          </a:p>
        </p:txBody>
      </p:sp>
    </p:spTree>
    <p:extLst>
      <p:ext uri="{BB962C8B-B14F-4D97-AF65-F5344CB8AC3E}">
        <p14:creationId xmlns:p14="http://schemas.microsoft.com/office/powerpoint/2010/main" val="128310129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473798" y="1721229"/>
            <a:ext cx="9466729" cy="5786199"/>
          </a:xfrm>
          <a:prstGeom prst="rect">
            <a:avLst/>
          </a:prstGeom>
          <a:noFill/>
        </p:spPr>
        <p:txBody>
          <a:bodyPr wrap="square" rtlCol="0">
            <a:spAutoFit/>
          </a:bodyPr>
          <a:lstStyle/>
          <a:p>
            <a:r>
              <a:rPr lang="en-US" sz="1600" b="1" dirty="0" smtClean="0">
                <a:solidFill>
                  <a:srgbClr val="820000"/>
                </a:solidFill>
              </a:rPr>
              <a:t>First Pass: </a:t>
            </a:r>
            <a:r>
              <a:rPr lang="en-US" sz="1600" dirty="0" smtClean="0"/>
              <a:t>If </a:t>
            </a:r>
            <a:r>
              <a:rPr lang="en-US" sz="1600" dirty="0"/>
              <a:t>the majority of the Event Judges agree they shall grant up to 1 minute for gear changes to replace broken or damaged equipment developing or discovered just prior to the skier’s pass.</a:t>
            </a:r>
          </a:p>
          <a:p>
            <a:endParaRPr lang="en-US" sz="1600" dirty="0" smtClean="0"/>
          </a:p>
          <a:p>
            <a:r>
              <a:rPr lang="en-US" sz="1600" b="1" u="sng" dirty="0" smtClean="0"/>
              <a:t>Note: </a:t>
            </a:r>
            <a:r>
              <a:rPr lang="en-US" sz="1600" dirty="0" smtClean="0"/>
              <a:t>This </a:t>
            </a:r>
            <a:r>
              <a:rPr lang="en-US" sz="1600" dirty="0"/>
              <a:t>does not mean the skier was up on shore and realized he didn’t have his wetsuit on yet so he gets one more minute. This is for the guy who has an equipment failure after being ready on time. </a:t>
            </a:r>
          </a:p>
          <a:p>
            <a:endParaRPr lang="en-US" sz="1600" dirty="0"/>
          </a:p>
          <a:p>
            <a:r>
              <a:rPr lang="en-US" sz="1600" b="1" dirty="0" smtClean="0">
                <a:solidFill>
                  <a:srgbClr val="820000"/>
                </a:solidFill>
              </a:rPr>
              <a:t>Second Pass: </a:t>
            </a:r>
            <a:r>
              <a:rPr lang="en-US" sz="1600" dirty="0" smtClean="0"/>
              <a:t>If </a:t>
            </a:r>
            <a:r>
              <a:rPr lang="en-US" sz="1600" dirty="0"/>
              <a:t>the majority of the event judges agree, they shall grant up to 1 minute for gear changes or repair. The skier is permitted to return to the starting dock in the towboat to use the equipment minute to obtain replacement equipment in accordance with the following:</a:t>
            </a:r>
          </a:p>
          <a:p>
            <a:pPr marL="285750" indent="-285750">
              <a:buFont typeface="Arial" panose="020B0604020202020204" pitchFamily="34" charset="0"/>
              <a:buChar char="•"/>
            </a:pPr>
            <a:r>
              <a:rPr lang="en-US" sz="1600" dirty="0" smtClean="0"/>
              <a:t>The </a:t>
            </a:r>
            <a:r>
              <a:rPr lang="en-US" sz="1600" dirty="0"/>
              <a:t>skier is not permitted to retrieve equipment forgotten on the starting dock or other location.</a:t>
            </a:r>
          </a:p>
          <a:p>
            <a:pPr marL="285750" indent="-285750">
              <a:buFont typeface="Arial" panose="020B0604020202020204" pitchFamily="34" charset="0"/>
              <a:buChar char="•"/>
            </a:pPr>
            <a:r>
              <a:rPr lang="en-US" sz="1600" dirty="0" smtClean="0"/>
              <a:t>The </a:t>
            </a:r>
            <a:r>
              <a:rPr lang="en-US" sz="1600" dirty="0"/>
              <a:t>equipment minute shall start when the towboat is safely positioned at the starting dock. If at the expiration of the equipment minute the skier is not ready to enter the towboat from the starting dock, the skier shall forfeit his second pass</a:t>
            </a:r>
            <a:r>
              <a:rPr lang="en-US" sz="1600" dirty="0" smtClean="0"/>
              <a:t>.</a:t>
            </a:r>
          </a:p>
          <a:p>
            <a:endParaRPr lang="en-US" sz="1600" dirty="0"/>
          </a:p>
          <a:p>
            <a:r>
              <a:rPr lang="en-US" sz="1600" b="1" u="sng" dirty="0" smtClean="0"/>
              <a:t>Note: </a:t>
            </a:r>
            <a:r>
              <a:rPr lang="en-US" sz="1600" dirty="0" smtClean="0"/>
              <a:t>When </a:t>
            </a:r>
            <a:r>
              <a:rPr lang="en-US" sz="1600" dirty="0"/>
              <a:t>the skier gets on the dock or the boat is safely sitting still at the dock you start the one-minute timer. </a:t>
            </a:r>
          </a:p>
          <a:p>
            <a:endParaRPr lang="en-US" sz="1600" dirty="0"/>
          </a:p>
          <a:p>
            <a:endParaRPr lang="en-US" sz="1600" dirty="0"/>
          </a:p>
          <a:p>
            <a:endParaRPr lang="en-US" sz="1600" dirty="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Autofit/>
          </a:bodyPr>
          <a:lstStyle/>
          <a:p>
            <a:r>
              <a:rPr lang="en-US" sz="4800" dirty="0" smtClean="0"/>
              <a:t>Equipment failure, one-minute</a:t>
            </a:r>
            <a:endParaRPr lang="en-US" sz="4800" dirty="0"/>
          </a:p>
        </p:txBody>
      </p:sp>
    </p:spTree>
    <p:extLst>
      <p:ext uri="{BB962C8B-B14F-4D97-AF65-F5344CB8AC3E}">
        <p14:creationId xmlns:p14="http://schemas.microsoft.com/office/powerpoint/2010/main" val="2453582512"/>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025341" y="1785775"/>
            <a:ext cx="8025204" cy="4062651"/>
          </a:xfrm>
          <a:prstGeom prst="rect">
            <a:avLst/>
          </a:prstGeom>
          <a:noFill/>
        </p:spPr>
        <p:txBody>
          <a:bodyPr wrap="square" rtlCol="0">
            <a:spAutoFit/>
          </a:bodyPr>
          <a:lstStyle/>
          <a:p>
            <a:r>
              <a:rPr lang="en-US" sz="1600" dirty="0"/>
              <a:t>If at the expiration of the equipment minute [1202] the skier is not ready to start the pass, the skier shall be disqualified for “failure to go” in accordance with 210(F). The disqualification of a skier for “failure to go” shall be treated as an emergency for next skier and he shall be granted one emergency minute to prepare to ski. An additional emergency minute shall be granted for each skier in turn that is disqualified</a:t>
            </a:r>
            <a:r>
              <a:rPr lang="en-US" sz="1600" dirty="0" smtClean="0"/>
              <a:t>.</a:t>
            </a:r>
          </a:p>
          <a:p>
            <a:endParaRPr lang="en-US" sz="1600" dirty="0"/>
          </a:p>
          <a:p>
            <a:r>
              <a:rPr lang="en-US" sz="1600" b="1" dirty="0"/>
              <a:t>Any time you have a failure to go it is an emergency for the following skier to get ready in time so they get 1 extra minute if needed. </a:t>
            </a:r>
          </a:p>
          <a:p>
            <a:endParaRPr lang="en-US" sz="1600" dirty="0"/>
          </a:p>
          <a:p>
            <a:endParaRPr lang="en-US" sz="1600" dirty="0"/>
          </a:p>
          <a:p>
            <a:endParaRPr lang="en-US" sz="1600" dirty="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Autofit/>
          </a:bodyPr>
          <a:lstStyle/>
          <a:p>
            <a:r>
              <a:rPr lang="en-US" sz="4800" dirty="0" smtClean="0"/>
              <a:t>Emergency - one-minute</a:t>
            </a:r>
            <a:endParaRPr lang="en-US" sz="4800" dirty="0"/>
          </a:p>
        </p:txBody>
      </p:sp>
    </p:spTree>
    <p:extLst>
      <p:ext uri="{BB962C8B-B14F-4D97-AF65-F5344CB8AC3E}">
        <p14:creationId xmlns:p14="http://schemas.microsoft.com/office/powerpoint/2010/main" val="3424896729"/>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61072" y="1785775"/>
            <a:ext cx="8369449" cy="3816429"/>
          </a:xfrm>
          <a:prstGeom prst="rect">
            <a:avLst/>
          </a:prstGeom>
          <a:noFill/>
        </p:spPr>
        <p:txBody>
          <a:bodyPr wrap="square" rtlCol="0">
            <a:spAutoFit/>
          </a:bodyPr>
          <a:lstStyle/>
          <a:p>
            <a:r>
              <a:rPr lang="en-US" sz="1600" dirty="0"/>
              <a:t>At the discretion of the Event Judges, the skier can be granted up to three minutes to recover from a heavy fall between passes, starting at the time of the decision to grant the recovery time. If the skier cannot recover from a heavy fall within those three minutes, he shall not be permitted to ski again in that round</a:t>
            </a:r>
            <a:r>
              <a:rPr lang="en-US" sz="1600" dirty="0" smtClean="0"/>
              <a:t>.</a:t>
            </a:r>
          </a:p>
          <a:p>
            <a:endParaRPr lang="en-US" sz="1600" dirty="0"/>
          </a:p>
          <a:p>
            <a:r>
              <a:rPr lang="en-US" sz="1600" b="1" dirty="0"/>
              <a:t>Start the three-minute clock as soon as a majority of the judges agree to the time out. The skier may request to proceed before the 3-minutes are expired. </a:t>
            </a:r>
          </a:p>
          <a:p>
            <a:endParaRPr lang="en-US" sz="1600" dirty="0"/>
          </a:p>
          <a:p>
            <a:endParaRPr lang="en-US" sz="1600" dirty="0"/>
          </a:p>
          <a:p>
            <a:endParaRPr lang="en-US" sz="1600" dirty="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Autofit/>
          </a:bodyPr>
          <a:lstStyle/>
          <a:p>
            <a:r>
              <a:rPr lang="en-US" sz="4200" dirty="0" smtClean="0"/>
              <a:t>Injury recovery – up to 3 minutes</a:t>
            </a:r>
            <a:endParaRPr lang="en-US" sz="4200" dirty="0"/>
          </a:p>
        </p:txBody>
      </p:sp>
    </p:spTree>
    <p:extLst>
      <p:ext uri="{BB962C8B-B14F-4D97-AF65-F5344CB8AC3E}">
        <p14:creationId xmlns:p14="http://schemas.microsoft.com/office/powerpoint/2010/main" val="3217885186"/>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70156" y="1549103"/>
            <a:ext cx="10865223" cy="6832640"/>
          </a:xfrm>
          <a:prstGeom prst="rect">
            <a:avLst/>
          </a:prstGeom>
          <a:noFill/>
        </p:spPr>
        <p:txBody>
          <a:bodyPr wrap="square" rtlCol="0">
            <a:spAutoFit/>
          </a:bodyPr>
          <a:lstStyle/>
          <a:p>
            <a:r>
              <a:rPr lang="en-US" sz="1400" b="1" dirty="0">
                <a:solidFill>
                  <a:srgbClr val="820000"/>
                </a:solidFill>
              </a:rPr>
              <a:t>Speed </a:t>
            </a:r>
            <a:r>
              <a:rPr lang="en-US" sz="1400" b="1" dirty="0" smtClean="0">
                <a:solidFill>
                  <a:srgbClr val="820000"/>
                </a:solidFill>
              </a:rPr>
              <a:t>Guarantee: </a:t>
            </a:r>
            <a:r>
              <a:rPr lang="en-US" sz="1400" dirty="0" smtClean="0"/>
              <a:t>Towboats </a:t>
            </a:r>
            <a:r>
              <a:rPr lang="en-US" sz="1400" dirty="0"/>
              <a:t>containing the required boat officials as per 212 shall have the performance necessary to obtain 72-kph/44.7 mph by the entry gate for the Jump Event and skier’s advisory buoy for the Trick and Slalom Event, while towing a barefoot skier weighing approximately 80k/175 </a:t>
            </a:r>
            <a:r>
              <a:rPr lang="en-US" sz="1400" dirty="0" smtClean="0"/>
              <a:t>lb.  </a:t>
            </a:r>
            <a:r>
              <a:rPr lang="en-US" sz="1400" b="1" dirty="0" smtClean="0"/>
              <a:t>A </a:t>
            </a:r>
            <a:r>
              <a:rPr lang="en-US" sz="1400" b="1" dirty="0"/>
              <a:t>100kg skier is not guaranteed 72kph. </a:t>
            </a:r>
            <a:r>
              <a:rPr lang="en-US" sz="1400" dirty="0"/>
              <a:t>When you are asked for more speed than you know the boat will </a:t>
            </a:r>
            <a:r>
              <a:rPr lang="en-US" sz="1400" dirty="0" smtClean="0"/>
              <a:t>deliver, it </a:t>
            </a:r>
            <a:r>
              <a:rPr lang="en-US" sz="1400" dirty="0"/>
              <a:t>Is our job to advise the skier of the probable speed they will get. In the event that the towboat cannot make speed with a full </a:t>
            </a:r>
            <a:r>
              <a:rPr lang="en-US" sz="1400" dirty="0" smtClean="0"/>
              <a:t>crew, </a:t>
            </a:r>
            <a:r>
              <a:rPr lang="en-US" sz="1400" dirty="0"/>
              <a:t>the CJ may decide to use the single judge option. </a:t>
            </a:r>
            <a:endParaRPr lang="en-US" sz="1400" dirty="0" smtClean="0"/>
          </a:p>
          <a:p>
            <a:pPr marL="285750" indent="-285750">
              <a:buFont typeface="Arial" panose="020B0604020202020204" pitchFamily="34" charset="0"/>
              <a:buChar char="•"/>
            </a:pPr>
            <a:r>
              <a:rPr lang="en-US" sz="1400" b="1" dirty="0" smtClean="0"/>
              <a:t>Lengthen </a:t>
            </a:r>
            <a:r>
              <a:rPr lang="en-US" sz="1400" b="1" dirty="0"/>
              <a:t>Course </a:t>
            </a:r>
            <a:r>
              <a:rPr lang="en-US" sz="1400" b="1" dirty="0" smtClean="0"/>
              <a:t>Run-Up: </a:t>
            </a:r>
            <a:r>
              <a:rPr lang="en-US" sz="1400" dirty="0"/>
              <a:t>If necessary, the length of the run-up shall be adjusted, subject to the limits contained in 1602(A), to make the attainment of the required speed by the skier’s advisory buoy </a:t>
            </a:r>
            <a:r>
              <a:rPr lang="en-US" sz="1400" dirty="0" smtClean="0"/>
              <a:t>possible.</a:t>
            </a:r>
          </a:p>
          <a:p>
            <a:pPr marL="285750" indent="-285750">
              <a:buFont typeface="Arial" panose="020B0604020202020204" pitchFamily="34" charset="0"/>
              <a:buChar char="•"/>
            </a:pPr>
            <a:r>
              <a:rPr lang="en-US" sz="1400" b="1" dirty="0" smtClean="0"/>
              <a:t>Full </a:t>
            </a:r>
            <a:r>
              <a:rPr lang="en-US" sz="1400" b="1" dirty="0"/>
              <a:t>Throttle </a:t>
            </a:r>
            <a:r>
              <a:rPr lang="en-US" sz="1400" b="1" dirty="0" smtClean="0"/>
              <a:t>Acceptable: </a:t>
            </a:r>
            <a:r>
              <a:rPr lang="en-US" sz="1400" dirty="0"/>
              <a:t>In complying with this speed requirement, it’s understood that full throttle may be used throughout the acceleration </a:t>
            </a:r>
            <a:r>
              <a:rPr lang="en-US" sz="1400" dirty="0" smtClean="0"/>
              <a:t>phase.</a:t>
            </a:r>
          </a:p>
          <a:p>
            <a:pPr marL="742950" lvl="1" indent="-285750">
              <a:buFont typeface="Arial" panose="020B0604020202020204" pitchFamily="34" charset="0"/>
              <a:buChar char="•"/>
            </a:pPr>
            <a:r>
              <a:rPr lang="en-US" sz="1400" dirty="0" smtClean="0"/>
              <a:t>If </a:t>
            </a:r>
            <a:r>
              <a:rPr lang="en-US" sz="1400" dirty="0"/>
              <a:t>the skier requests for rates of acceleration </a:t>
            </a:r>
            <a:r>
              <a:rPr lang="en-US" sz="1400" dirty="0" smtClean="0"/>
              <a:t>that make </a:t>
            </a:r>
            <a:r>
              <a:rPr lang="en-US" sz="1400" dirty="0"/>
              <a:t>it impossible to attain start/course speed by the course buoys it is our job to advise the skier of that fact and recommend an acceleration that will reach the requested speed by the course buoys or accept that the boat will be slow when it enters the course.  </a:t>
            </a:r>
            <a:endParaRPr lang="en-US" sz="1400" dirty="0" smtClean="0"/>
          </a:p>
          <a:p>
            <a:endParaRPr lang="en-US" sz="1400" dirty="0"/>
          </a:p>
          <a:p>
            <a:r>
              <a:rPr lang="en-US" sz="1400" dirty="0"/>
              <a:t> </a:t>
            </a:r>
            <a:r>
              <a:rPr lang="en-US" sz="1400" b="1" dirty="0">
                <a:solidFill>
                  <a:srgbClr val="820000"/>
                </a:solidFill>
              </a:rPr>
              <a:t>S</a:t>
            </a:r>
            <a:r>
              <a:rPr lang="en-US" sz="1400" b="1" dirty="0" smtClean="0">
                <a:solidFill>
                  <a:srgbClr val="820000"/>
                </a:solidFill>
              </a:rPr>
              <a:t>peed-Measuring Devices: </a:t>
            </a:r>
            <a:r>
              <a:rPr lang="en-US" sz="1400" dirty="0"/>
              <a:t>Towboats shall contain three speed-measuring devices:</a:t>
            </a:r>
          </a:p>
          <a:p>
            <a:pPr marL="285750" indent="-285750">
              <a:buFont typeface="Arial" panose="020B0604020202020204" pitchFamily="34" charset="0"/>
              <a:buChar char="•"/>
            </a:pPr>
            <a:r>
              <a:rPr lang="en-US" sz="1400" dirty="0" smtClean="0"/>
              <a:t>At </a:t>
            </a:r>
            <a:r>
              <a:rPr lang="en-US" sz="1400" dirty="0"/>
              <a:t>least one speed-measuring device shall be a GPS.</a:t>
            </a:r>
          </a:p>
          <a:p>
            <a:pPr marL="285750" indent="-285750">
              <a:buFont typeface="Arial" panose="020B0604020202020204" pitchFamily="34" charset="0"/>
              <a:buChar char="•"/>
            </a:pPr>
            <a:r>
              <a:rPr lang="en-US" sz="1400" dirty="0" smtClean="0"/>
              <a:t>Two </a:t>
            </a:r>
            <a:r>
              <a:rPr lang="en-US" sz="1400" dirty="0"/>
              <a:t>shall be visible to the </a:t>
            </a:r>
            <a:r>
              <a:rPr lang="en-US" sz="1400" dirty="0" smtClean="0"/>
              <a:t>Driver.</a:t>
            </a:r>
          </a:p>
          <a:p>
            <a:pPr marL="285750" indent="-285750">
              <a:buFont typeface="Arial" panose="020B0604020202020204" pitchFamily="34" charset="0"/>
              <a:buChar char="•"/>
            </a:pPr>
            <a:r>
              <a:rPr lang="en-US" sz="1400" dirty="0" smtClean="0"/>
              <a:t>One </a:t>
            </a:r>
            <a:r>
              <a:rPr lang="en-US" sz="1400" dirty="0"/>
              <a:t>shall be visible to at least one Event Judge when facing </a:t>
            </a:r>
            <a:r>
              <a:rPr lang="en-US" sz="1400" dirty="0" smtClean="0"/>
              <a:t>aft.</a:t>
            </a:r>
          </a:p>
          <a:p>
            <a:pPr marL="285750" indent="-285750">
              <a:buFont typeface="Arial" panose="020B0604020202020204" pitchFamily="34" charset="0"/>
              <a:buChar char="•"/>
            </a:pPr>
            <a:endParaRPr lang="en-US" sz="1400" dirty="0"/>
          </a:p>
          <a:p>
            <a:r>
              <a:rPr lang="en-US" sz="1400" b="1" dirty="0" smtClean="0">
                <a:solidFill>
                  <a:srgbClr val="820000"/>
                </a:solidFill>
              </a:rPr>
              <a:t>Tachometers: </a:t>
            </a:r>
            <a:r>
              <a:rPr lang="en-US" sz="1400" dirty="0" smtClean="0"/>
              <a:t>Towboats </a:t>
            </a:r>
            <a:r>
              <a:rPr lang="en-US" sz="1400" dirty="0"/>
              <a:t>shall be equipped with one </a:t>
            </a:r>
            <a:r>
              <a:rPr lang="en-US" sz="1400" dirty="0" smtClean="0"/>
              <a:t>tachometer.</a:t>
            </a:r>
          </a:p>
          <a:p>
            <a:pPr marL="285750" indent="-285750">
              <a:buFont typeface="Arial" panose="020B0604020202020204" pitchFamily="34" charset="0"/>
              <a:buChar char="•"/>
            </a:pPr>
            <a:r>
              <a:rPr lang="en-US" sz="1400" dirty="0" smtClean="0"/>
              <a:t>A </a:t>
            </a:r>
            <a:r>
              <a:rPr lang="en-US" sz="1400" dirty="0"/>
              <a:t>good driver will use the tach during every pull. Many top drivers record tach readings vs. speeds in their notebook and refer to that before every pull. It would be a great courtesy for boat owners to paste a chart of RPM vs boat speeds. If one is not available at the start of the tournament get the driving team to agree to track the RPM/speed and you will quickly have a chart for every boat in the tournament. </a:t>
            </a:r>
          </a:p>
          <a:p>
            <a:endParaRPr lang="en-US" sz="1600" dirty="0"/>
          </a:p>
          <a:p>
            <a:endParaRPr lang="en-US" sz="1600" dirty="0"/>
          </a:p>
          <a:p>
            <a:endParaRPr lang="en-US" sz="1600" dirty="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Autofit/>
          </a:bodyPr>
          <a:lstStyle/>
          <a:p>
            <a:r>
              <a:rPr lang="en-US" sz="4200" dirty="0" smtClean="0"/>
              <a:t>Boat Specifications</a:t>
            </a:r>
            <a:endParaRPr lang="en-US" sz="4200" dirty="0"/>
          </a:p>
        </p:txBody>
      </p:sp>
    </p:spTree>
    <p:extLst>
      <p:ext uri="{BB962C8B-B14F-4D97-AF65-F5344CB8AC3E}">
        <p14:creationId xmlns:p14="http://schemas.microsoft.com/office/powerpoint/2010/main" val="2995269291"/>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861072" y="1785775"/>
            <a:ext cx="8369449" cy="4062651"/>
          </a:xfrm>
          <a:prstGeom prst="rect">
            <a:avLst/>
          </a:prstGeom>
          <a:noFill/>
        </p:spPr>
        <p:txBody>
          <a:bodyPr wrap="square" rtlCol="0">
            <a:spAutoFit/>
          </a:bodyPr>
          <a:lstStyle/>
          <a:p>
            <a:r>
              <a:rPr lang="en-US" sz="1600" dirty="0"/>
              <a:t>Before the start of the tournament the Chief Driver shall inform the Chief Judge of the top speed attained at the skier’s advisory buoy for all towboats as per the conditions in 1501A and 1501B. This information shall be supplied to the competitors or team representatives before the start of the tournament</a:t>
            </a:r>
            <a:r>
              <a:rPr lang="en-US" sz="1600" dirty="0" smtClean="0"/>
              <a:t>.</a:t>
            </a:r>
          </a:p>
          <a:p>
            <a:endParaRPr lang="en-US" sz="1600" dirty="0"/>
          </a:p>
          <a:p>
            <a:r>
              <a:rPr lang="en-US" sz="1600" b="1" dirty="0"/>
              <a:t>When checking all boats we must confirm it is able to meet speed requirements. Track the top speeds of all the boats and give that information to the CJ. so they can schedule the faster boats for slalom. </a:t>
            </a:r>
          </a:p>
          <a:p>
            <a:endParaRPr lang="en-US" sz="1600" dirty="0"/>
          </a:p>
          <a:p>
            <a:endParaRPr lang="en-US" sz="1600" dirty="0"/>
          </a:p>
          <a:p>
            <a:endParaRPr lang="en-US" sz="1600" dirty="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Autofit/>
          </a:bodyPr>
          <a:lstStyle/>
          <a:p>
            <a:r>
              <a:rPr lang="en-US" sz="4200" dirty="0" smtClean="0"/>
              <a:t>Top speed advisory</a:t>
            </a:r>
            <a:endParaRPr lang="en-US" sz="4200" dirty="0"/>
          </a:p>
        </p:txBody>
      </p:sp>
    </p:spTree>
    <p:extLst>
      <p:ext uri="{BB962C8B-B14F-4D97-AF65-F5344CB8AC3E}">
        <p14:creationId xmlns:p14="http://schemas.microsoft.com/office/powerpoint/2010/main" val="4131183062"/>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430768" y="1785775"/>
            <a:ext cx="9165514" cy="5047536"/>
          </a:xfrm>
          <a:prstGeom prst="rect">
            <a:avLst/>
          </a:prstGeom>
          <a:noFill/>
        </p:spPr>
        <p:txBody>
          <a:bodyPr wrap="square" rtlCol="0">
            <a:spAutoFit/>
          </a:bodyPr>
          <a:lstStyle/>
          <a:p>
            <a:r>
              <a:rPr lang="en-US" sz="1600" b="1" dirty="0" smtClean="0">
                <a:solidFill>
                  <a:srgbClr val="820000"/>
                </a:solidFill>
              </a:rPr>
              <a:t>Boat </a:t>
            </a:r>
            <a:r>
              <a:rPr lang="en-US" sz="1600" b="1" dirty="0">
                <a:solidFill>
                  <a:srgbClr val="820000"/>
                </a:solidFill>
              </a:rPr>
              <a:t>Speed Check. </a:t>
            </a:r>
            <a:r>
              <a:rPr lang="en-US" sz="1600" dirty="0"/>
              <a:t>Before each event and/or at the discretion of the Chief Judge, the towboat speed-measuring device shall be checked with a GPS speed-measurement device to obtain the correct boat speed under tournament conditions</a:t>
            </a:r>
            <a:r>
              <a:rPr lang="en-US" sz="1600" dirty="0" smtClean="0"/>
              <a:t>.</a:t>
            </a:r>
          </a:p>
          <a:p>
            <a:endParaRPr lang="en-US" sz="1600" dirty="0"/>
          </a:p>
          <a:p>
            <a:r>
              <a:rPr lang="en-US" sz="1600" b="1" dirty="0" smtClean="0"/>
              <a:t>Note: </a:t>
            </a:r>
            <a:r>
              <a:rPr lang="en-US" sz="1600" dirty="0" smtClean="0"/>
              <a:t>Before </a:t>
            </a:r>
            <a:r>
              <a:rPr lang="en-US" sz="1600" dirty="0"/>
              <a:t>each event run a speed check while doing the leveling pass. Make sure it can attain a minimum speed of 72kph with a crew aboard.  </a:t>
            </a:r>
            <a:endParaRPr lang="en-US" sz="1600" dirty="0" smtClean="0"/>
          </a:p>
          <a:p>
            <a:endParaRPr lang="en-US" sz="1600" b="1" dirty="0">
              <a:solidFill>
                <a:srgbClr val="820000"/>
              </a:solidFill>
            </a:endParaRPr>
          </a:p>
          <a:p>
            <a:r>
              <a:rPr lang="en-US" sz="1600" b="1" dirty="0" smtClean="0">
                <a:solidFill>
                  <a:srgbClr val="820000"/>
                </a:solidFill>
              </a:rPr>
              <a:t>Current </a:t>
            </a:r>
            <a:r>
              <a:rPr lang="en-US" sz="1600" b="1" dirty="0">
                <a:solidFill>
                  <a:srgbClr val="820000"/>
                </a:solidFill>
              </a:rPr>
              <a:t>or Stream. </a:t>
            </a:r>
            <a:r>
              <a:rPr lang="en-US" sz="1600" dirty="0"/>
              <a:t>If there is a current or stream, the speed of that current must be added to the speed displayed in the GPS when traveling with the current and subtracted from the speed displayed by the GPS when traveling against the current. </a:t>
            </a:r>
            <a:endParaRPr lang="en-US" sz="1600" dirty="0" smtClean="0"/>
          </a:p>
          <a:p>
            <a:endParaRPr lang="en-US" sz="1600" b="1" dirty="0"/>
          </a:p>
          <a:p>
            <a:r>
              <a:rPr lang="en-US" sz="1600" b="1" dirty="0" smtClean="0"/>
              <a:t>Note: </a:t>
            </a:r>
            <a:r>
              <a:rPr lang="en-US" sz="1600" dirty="0" smtClean="0"/>
              <a:t>Adding </a:t>
            </a:r>
            <a:r>
              <a:rPr lang="en-US" sz="1600" dirty="0"/>
              <a:t>and subtracting speeds due to currents is a pain at first but you will pick it up really quickly. </a:t>
            </a:r>
          </a:p>
          <a:p>
            <a:endParaRPr lang="en-US" sz="1600" dirty="0"/>
          </a:p>
          <a:p>
            <a:endParaRPr lang="en-US" sz="1600" dirty="0"/>
          </a:p>
          <a:p>
            <a:endParaRPr lang="en-US" sz="1600" dirty="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Autofit/>
          </a:bodyPr>
          <a:lstStyle/>
          <a:p>
            <a:r>
              <a:rPr lang="en-US" sz="4200" dirty="0" smtClean="0"/>
              <a:t>Speed Check</a:t>
            </a:r>
            <a:endParaRPr lang="en-US" sz="4200" dirty="0"/>
          </a:p>
        </p:txBody>
      </p:sp>
    </p:spTree>
    <p:extLst>
      <p:ext uri="{BB962C8B-B14F-4D97-AF65-F5344CB8AC3E}">
        <p14:creationId xmlns:p14="http://schemas.microsoft.com/office/powerpoint/2010/main" val="1645996625"/>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430768" y="1785775"/>
            <a:ext cx="9165514" cy="3570208"/>
          </a:xfrm>
          <a:prstGeom prst="rect">
            <a:avLst/>
          </a:prstGeom>
          <a:noFill/>
        </p:spPr>
        <p:txBody>
          <a:bodyPr wrap="square" rtlCol="0">
            <a:spAutoFit/>
          </a:bodyPr>
          <a:lstStyle/>
          <a:p>
            <a:r>
              <a:rPr lang="en-US" sz="1600" dirty="0"/>
              <a:t>Speed control systems approved by the Chief Judge shall be used when available and speeds ascertained from these devices shall be used as the primary means of determining the towboat speed through the course</a:t>
            </a:r>
            <a:r>
              <a:rPr lang="en-US" sz="1600" dirty="0" smtClean="0"/>
              <a:t>.</a:t>
            </a:r>
          </a:p>
          <a:p>
            <a:endParaRPr lang="en-US" sz="1600" dirty="0"/>
          </a:p>
          <a:p>
            <a:r>
              <a:rPr lang="en-US" sz="1600" b="1" dirty="0"/>
              <a:t>If you practice just a little bit with a speed control system you will find them beneficial. There is a small learning curve when the skier requests a start speed that is too close to their course speed but that is very easy to overcome. Otherwise speed control is absolutely wonderful.  </a:t>
            </a:r>
          </a:p>
          <a:p>
            <a:endParaRPr lang="en-US" sz="1600" dirty="0"/>
          </a:p>
          <a:p>
            <a:endParaRPr lang="en-US" sz="1600" dirty="0"/>
          </a:p>
          <a:p>
            <a:endParaRPr lang="en-US" sz="1600" dirty="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Autofit/>
          </a:bodyPr>
          <a:lstStyle/>
          <a:p>
            <a:r>
              <a:rPr lang="en-US" sz="4200" dirty="0" smtClean="0"/>
              <a:t>Speed control</a:t>
            </a:r>
            <a:endParaRPr lang="en-US" sz="4200" dirty="0"/>
          </a:p>
        </p:txBody>
      </p:sp>
    </p:spTree>
    <p:extLst>
      <p:ext uri="{BB962C8B-B14F-4D97-AF65-F5344CB8AC3E}">
        <p14:creationId xmlns:p14="http://schemas.microsoft.com/office/powerpoint/2010/main" val="698894290"/>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430768" y="1785775"/>
            <a:ext cx="9165514" cy="5047536"/>
          </a:xfrm>
          <a:prstGeom prst="rect">
            <a:avLst/>
          </a:prstGeom>
          <a:noFill/>
        </p:spPr>
        <p:txBody>
          <a:bodyPr wrap="square" rtlCol="0">
            <a:spAutoFit/>
          </a:bodyPr>
          <a:lstStyle/>
          <a:p>
            <a:r>
              <a:rPr lang="en-US" sz="1600" b="1" dirty="0" smtClean="0">
                <a:solidFill>
                  <a:srgbClr val="820000"/>
                </a:solidFill>
              </a:rPr>
              <a:t>Course Dimensions: </a:t>
            </a:r>
            <a:r>
              <a:rPr lang="en-US" sz="1600" dirty="0"/>
              <a:t>The dimensions of the courses shall be as indicated in Figure 1602; however, the layout of the competition area is permitted to be varied to suit the tournament site. The competition site shall encompass a starting dock, skier advisory buoys, shutdown buoys and a turnaround buoy at the far end.</a:t>
            </a:r>
          </a:p>
          <a:p>
            <a:endParaRPr lang="en-US" sz="1600" dirty="0"/>
          </a:p>
          <a:p>
            <a:r>
              <a:rPr lang="en-US" sz="1600" b="1" dirty="0" smtClean="0">
                <a:solidFill>
                  <a:srgbClr val="820000"/>
                </a:solidFill>
              </a:rPr>
              <a:t>Buoys</a:t>
            </a:r>
            <a:r>
              <a:rPr lang="en-US" sz="1600" b="1" dirty="0">
                <a:solidFill>
                  <a:srgbClr val="820000"/>
                </a:solidFill>
              </a:rPr>
              <a:t>:</a:t>
            </a:r>
            <a:r>
              <a:rPr lang="en-US" sz="1600" b="1" dirty="0" smtClean="0">
                <a:solidFill>
                  <a:srgbClr val="820000"/>
                </a:solidFill>
              </a:rPr>
              <a:t> </a:t>
            </a:r>
            <a:r>
              <a:rPr lang="en-US" sz="1600" dirty="0"/>
              <a:t>No buoys or markers other than those required are permitted within the competition area, except to mark safety hazards, landing or starting areas, or turning buoys. Any such buoys shall be distinguishable from course buoys and shall be pointed out to team representatives/skiers before the start of the competition.</a:t>
            </a:r>
          </a:p>
          <a:p>
            <a:endParaRPr lang="en-US" sz="1600" dirty="0" smtClean="0"/>
          </a:p>
          <a:p>
            <a:r>
              <a:rPr lang="en-US" sz="1600" b="1" u="sng" dirty="0" smtClean="0"/>
              <a:t>Note: </a:t>
            </a:r>
            <a:r>
              <a:rPr lang="en-US" sz="1600" dirty="0" smtClean="0"/>
              <a:t>You </a:t>
            </a:r>
            <a:r>
              <a:rPr lang="en-US" sz="1600" dirty="0"/>
              <a:t>may get the job of driving the </a:t>
            </a:r>
            <a:r>
              <a:rPr lang="en-US" sz="1600" dirty="0" err="1"/>
              <a:t>homologator</a:t>
            </a:r>
            <a:r>
              <a:rPr lang="en-US" sz="1600" dirty="0"/>
              <a:t> around to check the course. You will hear all of this many times that day. All drivers need to know what every buoy on the course is marking. We especially need to be made aware of any underwater hazards. </a:t>
            </a:r>
            <a:r>
              <a:rPr lang="en-US" sz="1600" u="sng" dirty="0"/>
              <a:t>We must be vigilant that we observe the shut down buoys equally for all skiers.</a:t>
            </a:r>
            <a:r>
              <a:rPr lang="en-US" sz="1600" dirty="0"/>
              <a:t>  </a:t>
            </a:r>
          </a:p>
          <a:p>
            <a:endParaRPr lang="en-US" sz="1600" dirty="0"/>
          </a:p>
          <a:p>
            <a:endParaRPr lang="en-US" sz="1600" dirty="0"/>
          </a:p>
          <a:p>
            <a:endParaRPr lang="en-US" sz="1600" dirty="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Autofit/>
          </a:bodyPr>
          <a:lstStyle/>
          <a:p>
            <a:r>
              <a:rPr lang="en-US" sz="4200" dirty="0" smtClean="0"/>
              <a:t>Slalom and Trick Course</a:t>
            </a:r>
            <a:endParaRPr lang="en-US" sz="4200" dirty="0"/>
          </a:p>
        </p:txBody>
      </p:sp>
    </p:spTree>
    <p:extLst>
      <p:ext uri="{BB962C8B-B14F-4D97-AF65-F5344CB8AC3E}">
        <p14:creationId xmlns:p14="http://schemas.microsoft.com/office/powerpoint/2010/main" val="2135933547"/>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430768" y="1785775"/>
            <a:ext cx="9165514" cy="3816429"/>
          </a:xfrm>
          <a:prstGeom prst="rect">
            <a:avLst/>
          </a:prstGeom>
          <a:noFill/>
        </p:spPr>
        <p:txBody>
          <a:bodyPr wrap="square" rtlCol="0">
            <a:spAutoFit/>
          </a:bodyPr>
          <a:lstStyle/>
          <a:p>
            <a:r>
              <a:rPr lang="en-US" sz="1600" dirty="0"/>
              <a:t>Prior to the start of the tournament the Boat Drivers shall familiarize themselves with the tournament towboats, courses, rates of acceleration, top speed, underwater obstructions, etc. </a:t>
            </a:r>
            <a:r>
              <a:rPr lang="en-US" sz="1600" b="1" dirty="0"/>
              <a:t>The Chief Driver shall administer this familiarization so as to ensure all drivers are providing uniform rates of acceleration and lines through the courses</a:t>
            </a:r>
            <a:r>
              <a:rPr lang="en-US" sz="1600" b="1" dirty="0" smtClean="0"/>
              <a:t>.</a:t>
            </a:r>
          </a:p>
          <a:p>
            <a:endParaRPr lang="en-US" sz="1600" b="1" dirty="0"/>
          </a:p>
          <a:p>
            <a:r>
              <a:rPr lang="en-US" sz="1600" dirty="0"/>
              <a:t>Show up early enough to get to pull some practice or site familiarization. At a minimum ask the CJ for a couple of passes up and back before you start pulling skiers with an unknown towboat. </a:t>
            </a:r>
          </a:p>
          <a:p>
            <a:endParaRPr lang="en-US" sz="1600" dirty="0"/>
          </a:p>
          <a:p>
            <a:endParaRPr lang="en-US" sz="1600" dirty="0"/>
          </a:p>
          <a:p>
            <a:endParaRPr lang="en-US" sz="1600" dirty="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533399"/>
            <a:ext cx="10364451" cy="994192"/>
          </a:xfrm>
        </p:spPr>
        <p:txBody>
          <a:bodyPr>
            <a:noAutofit/>
          </a:bodyPr>
          <a:lstStyle/>
          <a:p>
            <a:r>
              <a:rPr lang="en-US" sz="4200" dirty="0" smtClean="0"/>
              <a:t>Driver familiarization</a:t>
            </a:r>
            <a:endParaRPr lang="en-US" sz="4200" dirty="0"/>
          </a:p>
        </p:txBody>
      </p:sp>
    </p:spTree>
    <p:extLst>
      <p:ext uri="{BB962C8B-B14F-4D97-AF65-F5344CB8AC3E}">
        <p14:creationId xmlns:p14="http://schemas.microsoft.com/office/powerpoint/2010/main" val="124379733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23132" y="1742292"/>
            <a:ext cx="9778703" cy="4955203"/>
          </a:xfrm>
          <a:prstGeom prst="rect">
            <a:avLst/>
          </a:prstGeom>
          <a:noFill/>
        </p:spPr>
        <p:txBody>
          <a:bodyPr wrap="square" rtlCol="0">
            <a:spAutoFit/>
          </a:bodyPr>
          <a:lstStyle/>
          <a:p>
            <a:r>
              <a:rPr lang="en-US" sz="1600" dirty="0" smtClean="0"/>
              <a:t>The </a:t>
            </a:r>
            <a:r>
              <a:rPr lang="en-US" sz="1600" dirty="0"/>
              <a:t>Driver must attempt to drive to the exact requested speed and never intentionally use the speed tolerance</a:t>
            </a:r>
            <a:r>
              <a:rPr lang="en-US" sz="1600" dirty="0" smtClean="0"/>
              <a:t>.</a:t>
            </a:r>
          </a:p>
          <a:p>
            <a:endParaRPr lang="en-US" sz="1600" dirty="0"/>
          </a:p>
          <a:p>
            <a:r>
              <a:rPr lang="en-US" sz="1600" dirty="0" smtClean="0">
                <a:solidFill>
                  <a:srgbClr val="820000"/>
                </a:solidFill>
              </a:rPr>
              <a:t>Course Speed</a:t>
            </a:r>
          </a:p>
          <a:p>
            <a:r>
              <a:rPr lang="en-US" sz="1600" dirty="0" smtClean="0"/>
              <a:t>The </a:t>
            </a:r>
            <a:r>
              <a:rPr lang="en-US" sz="1600" dirty="0"/>
              <a:t>Skiers requested speed through the course, +/- the tolerance for the event</a:t>
            </a:r>
            <a:r>
              <a:rPr lang="en-US" sz="1600" dirty="0" smtClean="0"/>
              <a:t>.</a:t>
            </a:r>
          </a:p>
          <a:p>
            <a:endParaRPr lang="en-US" sz="1600" dirty="0"/>
          </a:p>
          <a:p>
            <a:r>
              <a:rPr lang="en-US" sz="1600" dirty="0" smtClean="0">
                <a:solidFill>
                  <a:srgbClr val="820000"/>
                </a:solidFill>
              </a:rPr>
              <a:t>Start Speed</a:t>
            </a:r>
          </a:p>
          <a:p>
            <a:r>
              <a:rPr lang="en-US" sz="1600" dirty="0" smtClean="0"/>
              <a:t>The </a:t>
            </a:r>
            <a:r>
              <a:rPr lang="en-US" sz="1600" dirty="0"/>
              <a:t>Skiers requested speed for the start portion of the pass, +/- the tolerance for the </a:t>
            </a:r>
            <a:r>
              <a:rPr lang="en-US" sz="1600" dirty="0" smtClean="0"/>
              <a:t>event.</a:t>
            </a:r>
          </a:p>
          <a:p>
            <a:endParaRPr lang="en-US" sz="1600" dirty="0">
              <a:solidFill>
                <a:srgbClr val="820000"/>
              </a:solidFill>
            </a:endParaRPr>
          </a:p>
          <a:p>
            <a:r>
              <a:rPr lang="en-US" sz="1600" dirty="0" err="1" smtClean="0">
                <a:solidFill>
                  <a:srgbClr val="820000"/>
                </a:solidFill>
              </a:rPr>
              <a:t>Planing</a:t>
            </a:r>
            <a:r>
              <a:rPr lang="en-US" sz="1600" dirty="0" smtClean="0">
                <a:solidFill>
                  <a:srgbClr val="820000"/>
                </a:solidFill>
              </a:rPr>
              <a:t> </a:t>
            </a:r>
            <a:r>
              <a:rPr lang="en-US" dirty="0"/>
              <a:t>Speed/</a:t>
            </a:r>
            <a:r>
              <a:rPr lang="en-US" dirty="0" err="1"/>
              <a:t>RPMThe</a:t>
            </a:r>
            <a:r>
              <a:rPr lang="en-US" sz="1600" dirty="0" smtClean="0"/>
              <a:t> </a:t>
            </a:r>
            <a:r>
              <a:rPr lang="en-US" sz="1600" dirty="0"/>
              <a:t>Skier’s requested speed/RPM for </a:t>
            </a:r>
            <a:r>
              <a:rPr lang="en-US" sz="1600" dirty="0" err="1"/>
              <a:t>planing</a:t>
            </a:r>
            <a:r>
              <a:rPr lang="en-US" sz="1600" dirty="0"/>
              <a:t> during the second phase of acceleration up to start or course speed, +/- the tolerance for this phase</a:t>
            </a:r>
            <a:r>
              <a:rPr lang="en-US" sz="1600" dirty="0" smtClean="0"/>
              <a:t>.</a:t>
            </a:r>
          </a:p>
          <a:p>
            <a:endParaRPr lang="en-US" sz="1200" dirty="0" smtClean="0"/>
          </a:p>
          <a:p>
            <a:endParaRPr lang="en-US" sz="1200" dirty="0" smtClean="0"/>
          </a:p>
          <a:p>
            <a:r>
              <a:rPr lang="en-US" sz="1600" b="1" dirty="0"/>
              <a:t>Skiers are not allowed to request speeds in terms other than whole KPH, one half MPH or maximum speed in the jump event. The driver is required to attempt to drive to that exact speed. The driver should never intentionally drive a hot or slow speed.</a:t>
            </a:r>
          </a:p>
          <a:p>
            <a:endParaRPr lang="en-US" sz="1200" dirty="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393545"/>
            <a:ext cx="10364451" cy="994192"/>
          </a:xfrm>
        </p:spPr>
        <p:txBody>
          <a:bodyPr>
            <a:normAutofit/>
          </a:bodyPr>
          <a:lstStyle/>
          <a:p>
            <a:r>
              <a:rPr lang="en-US" sz="6000" dirty="0" smtClean="0"/>
              <a:t>Speed</a:t>
            </a:r>
            <a:endParaRPr lang="en-US" sz="6000" dirty="0"/>
          </a:p>
        </p:txBody>
      </p:sp>
    </p:spTree>
    <p:extLst>
      <p:ext uri="{BB962C8B-B14F-4D97-AF65-F5344CB8AC3E}">
        <p14:creationId xmlns:p14="http://schemas.microsoft.com/office/powerpoint/2010/main" val="514277612"/>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855718" y="533399"/>
            <a:ext cx="10364451" cy="994192"/>
          </a:xfrm>
        </p:spPr>
        <p:txBody>
          <a:bodyPr>
            <a:noAutofit/>
          </a:bodyPr>
          <a:lstStyle/>
          <a:p>
            <a:r>
              <a:rPr lang="en-US" sz="5000" dirty="0" smtClean="0"/>
              <a:t>Questions? </a:t>
            </a:r>
            <a:endParaRPr lang="en-US" sz="5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08575" y="1559865"/>
            <a:ext cx="7258736" cy="4083039"/>
          </a:xfrm>
          <a:prstGeom prst="rect">
            <a:avLst/>
          </a:prstGeom>
          <a:ln w="635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357705448"/>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7701" y="2134741"/>
            <a:ext cx="10364451" cy="1596177"/>
          </a:xfrm>
        </p:spPr>
        <p:txBody>
          <a:bodyPr>
            <a:normAutofit fontScale="90000"/>
          </a:bodyPr>
          <a:lstStyle/>
          <a:p>
            <a:r>
              <a:rPr lang="en-US" sz="5300" dirty="0" smtClean="0"/>
              <a:t>To Upgrade your driver rating: </a:t>
            </a: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dirty="0" smtClean="0"/>
              <a:t>Follow the maintenance requirements!</a:t>
            </a:r>
            <a:br>
              <a:rPr lang="en-US" dirty="0" smtClean="0"/>
            </a:br>
            <a:r>
              <a:rPr lang="en-US" dirty="0" smtClean="0"/>
              <a:t>(Document included in your course email)</a:t>
            </a:r>
            <a:endParaRPr lang="en-US" dirty="0"/>
          </a:p>
        </p:txBody>
      </p:sp>
    </p:spTree>
    <p:extLst>
      <p:ext uri="{BB962C8B-B14F-4D97-AF65-F5344CB8AC3E}">
        <p14:creationId xmlns:p14="http://schemas.microsoft.com/office/powerpoint/2010/main" val="230566746"/>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87737" y="2020600"/>
            <a:ext cx="8689976" cy="2509213"/>
          </a:xfrm>
        </p:spPr>
        <p:txBody>
          <a:bodyPr>
            <a:normAutofit/>
          </a:bodyPr>
          <a:lstStyle/>
          <a:p>
            <a:r>
              <a:rPr lang="en-US" sz="9600" dirty="0" smtClean="0"/>
              <a:t>Driver’s </a:t>
            </a:r>
            <a:r>
              <a:rPr lang="en-US" sz="9600" dirty="0"/>
              <a:t>Clinic </a:t>
            </a:r>
          </a:p>
        </p:txBody>
      </p:sp>
      <p:sp>
        <p:nvSpPr>
          <p:cNvPr id="3" name="Subtitle 2"/>
          <p:cNvSpPr>
            <a:spLocks noGrp="1"/>
          </p:cNvSpPr>
          <p:nvPr>
            <p:ph type="subTitle" idx="1"/>
          </p:nvPr>
        </p:nvSpPr>
        <p:spPr>
          <a:xfrm rot="20700000">
            <a:off x="1717183" y="4700555"/>
            <a:ext cx="8689976" cy="1371599"/>
          </a:xfrm>
        </p:spPr>
        <p:txBody>
          <a:bodyPr/>
          <a:lstStyle/>
          <a:p>
            <a:r>
              <a:rPr lang="en-US" sz="4000" dirty="0" smtClean="0"/>
              <a:t>Thank you!</a:t>
            </a:r>
            <a:endParaRPr lang="en-US" sz="4000" dirty="0"/>
          </a:p>
          <a:p>
            <a:endParaRPr lang="en-US" dirty="0"/>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3323" y="1562114"/>
            <a:ext cx="3559402" cy="13175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04422" y="1164059"/>
            <a:ext cx="2378905" cy="2025190"/>
          </a:xfrm>
          <a:prstGeom prst="rect">
            <a:avLst/>
          </a:prstGeom>
        </p:spPr>
      </p:pic>
    </p:spTree>
    <p:extLst>
      <p:ext uri="{BB962C8B-B14F-4D97-AF65-F5344CB8AC3E}">
        <p14:creationId xmlns:p14="http://schemas.microsoft.com/office/powerpoint/2010/main" val="988534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74551" y="1677749"/>
            <a:ext cx="11069618" cy="4585871"/>
          </a:xfrm>
          <a:prstGeom prst="rect">
            <a:avLst/>
          </a:prstGeom>
          <a:noFill/>
        </p:spPr>
        <p:txBody>
          <a:bodyPr wrap="square" rtlCol="0">
            <a:spAutoFit/>
          </a:bodyPr>
          <a:lstStyle/>
          <a:p>
            <a:r>
              <a:rPr lang="en-US" sz="1400" dirty="0"/>
              <a:t>Jump Speed Tolerance. +/- 1mph/1.5kph</a:t>
            </a:r>
          </a:p>
          <a:p>
            <a:r>
              <a:rPr lang="en-US" sz="1400" dirty="0" smtClean="0"/>
              <a:t>Trick </a:t>
            </a:r>
            <a:r>
              <a:rPr lang="en-US" sz="1400" dirty="0"/>
              <a:t>and Slalom Tolerance. +/-1/2mph/1kph</a:t>
            </a:r>
          </a:p>
          <a:p>
            <a:r>
              <a:rPr lang="en-US" sz="1400" dirty="0" err="1" smtClean="0"/>
              <a:t>Planing</a:t>
            </a:r>
            <a:r>
              <a:rPr lang="en-US" sz="1400" dirty="0" smtClean="0"/>
              <a:t> </a:t>
            </a:r>
            <a:r>
              <a:rPr lang="en-US" sz="1400" dirty="0"/>
              <a:t>Speed/RPM Tolerance. +/-3 mph/5 </a:t>
            </a:r>
            <a:r>
              <a:rPr lang="en-US" sz="1400" dirty="0" err="1"/>
              <a:t>kph</a:t>
            </a:r>
            <a:r>
              <a:rPr lang="en-US" sz="1400" dirty="0"/>
              <a:t>/200 rpm.</a:t>
            </a:r>
          </a:p>
          <a:p>
            <a:r>
              <a:rPr lang="en-US" sz="1400" dirty="0"/>
              <a:t> </a:t>
            </a:r>
          </a:p>
          <a:p>
            <a:r>
              <a:rPr lang="en-US" sz="1400" dirty="0" smtClean="0"/>
              <a:t>Note: Speed </a:t>
            </a:r>
            <a:r>
              <a:rPr lang="en-US" sz="1400" dirty="0"/>
              <a:t>Greater Than 72 </a:t>
            </a:r>
            <a:r>
              <a:rPr lang="en-US" sz="1400" dirty="0" err="1"/>
              <a:t>kph</a:t>
            </a:r>
            <a:r>
              <a:rPr lang="en-US" sz="1400" dirty="0"/>
              <a:t>/44.7 mph. Failure to attain speeds greater than 72 </a:t>
            </a:r>
            <a:r>
              <a:rPr lang="en-US" sz="1400" dirty="0" err="1"/>
              <a:t>kpm</a:t>
            </a:r>
            <a:r>
              <a:rPr lang="en-US" sz="1400" dirty="0"/>
              <a:t>/44.7 mph shall not be grounds for a re-ride [1007(E)].</a:t>
            </a:r>
          </a:p>
          <a:p>
            <a:r>
              <a:rPr lang="en-US" sz="1400" dirty="0"/>
              <a:t> </a:t>
            </a:r>
          </a:p>
          <a:p>
            <a:r>
              <a:rPr lang="en-US" sz="1400" b="1" dirty="0">
                <a:solidFill>
                  <a:srgbClr val="820000"/>
                </a:solidFill>
              </a:rPr>
              <a:t>Equalization Pass</a:t>
            </a:r>
            <a:r>
              <a:rPr lang="en-US" sz="1400" dirty="0">
                <a:solidFill>
                  <a:srgbClr val="820000"/>
                </a:solidFill>
              </a:rPr>
              <a:t>: </a:t>
            </a:r>
            <a:r>
              <a:rPr lang="en-US" sz="1400" dirty="0" smtClean="0"/>
              <a:t>Equalization </a:t>
            </a:r>
            <a:r>
              <a:rPr lang="en-US" sz="1400" dirty="0"/>
              <a:t>passes are taken with the approval of the Chief Judge whenever the boat crew has exceeded the turnaround time by a margin that allows conditions to become substantially different to the other competitors in the event.</a:t>
            </a:r>
          </a:p>
          <a:p>
            <a:r>
              <a:rPr lang="en-US" sz="1400" dirty="0"/>
              <a:t> </a:t>
            </a:r>
          </a:p>
          <a:p>
            <a:r>
              <a:rPr lang="en-US" sz="1400" b="1" dirty="0">
                <a:solidFill>
                  <a:srgbClr val="820000"/>
                </a:solidFill>
              </a:rPr>
              <a:t>Leveling Pass</a:t>
            </a:r>
            <a:r>
              <a:rPr lang="en-US" sz="1400" dirty="0">
                <a:solidFill>
                  <a:srgbClr val="820000"/>
                </a:solidFill>
              </a:rPr>
              <a:t>: </a:t>
            </a:r>
            <a:r>
              <a:rPr lang="en-US" sz="1400" dirty="0"/>
              <a:t>Leveling passes are taken before every event. During this pass the boat crew distribute themselves to produce the optimum wake. Top speed, 15 second timer, and all speed measuring devices should also be checked during this pass.</a:t>
            </a:r>
          </a:p>
          <a:p>
            <a:r>
              <a:rPr lang="en-US" sz="1400" dirty="0"/>
              <a:t> </a:t>
            </a:r>
          </a:p>
          <a:p>
            <a:r>
              <a:rPr lang="en-US" sz="1600" dirty="0"/>
              <a:t>Leveling and equalization passes are the biggest single waste of time traps that most drivers fall into. The driver should have a clear directive from the ACJ or CJ regarding equalization passes due to long turnaround times. Do not let the boat judges bully you into taking unnecessary equalization passes.  Most dry passes past the jump are a waste of time. Discuss the plan before the event with the lead officials.</a:t>
            </a:r>
            <a:r>
              <a:rPr lang="en-US" sz="1600" b="1" dirty="0"/>
              <a:t> </a:t>
            </a:r>
            <a:endParaRPr lang="en-US" sz="1600" dirty="0" smtClean="0"/>
          </a:p>
          <a:p>
            <a:endParaRPr lang="en-US" sz="1500" dirty="0"/>
          </a:p>
          <a:p>
            <a:endParaRPr lang="en-US" sz="1500" dirty="0" smtClean="0"/>
          </a:p>
          <a:p>
            <a:endParaRPr lang="en-US" sz="1500" dirty="0" smtClean="0"/>
          </a:p>
          <a:p>
            <a:pPr marL="285750" indent="-285750">
              <a:buFont typeface="Arial" panose="020B0604020202020204" pitchFamily="34" charset="0"/>
              <a:buChar char="•"/>
            </a:pPr>
            <a:endParaRPr lang="en-US" sz="1500" dirty="0"/>
          </a:p>
        </p:txBody>
      </p:sp>
      <p:sp>
        <p:nvSpPr>
          <p:cNvPr id="7" name="Title 1"/>
          <p:cNvSpPr>
            <a:spLocks noGrp="1"/>
          </p:cNvSpPr>
          <p:nvPr>
            <p:ph type="title"/>
          </p:nvPr>
        </p:nvSpPr>
        <p:spPr>
          <a:xfrm>
            <a:off x="855718" y="393545"/>
            <a:ext cx="10364451" cy="994192"/>
          </a:xfrm>
        </p:spPr>
        <p:txBody>
          <a:bodyPr>
            <a:normAutofit/>
          </a:bodyPr>
          <a:lstStyle/>
          <a:p>
            <a:r>
              <a:rPr lang="en-US" sz="6000" dirty="0" smtClean="0"/>
              <a:t>Speed Tolerance</a:t>
            </a:r>
            <a:endParaRPr lang="en-US" sz="6000" dirty="0"/>
          </a:p>
        </p:txBody>
      </p:sp>
    </p:spTree>
    <p:extLst>
      <p:ext uri="{BB962C8B-B14F-4D97-AF65-F5344CB8AC3E}">
        <p14:creationId xmlns:p14="http://schemas.microsoft.com/office/powerpoint/2010/main" val="126473275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04857" y="1452286"/>
            <a:ext cx="9929308" cy="6401753"/>
          </a:xfrm>
          <a:prstGeom prst="rect">
            <a:avLst/>
          </a:prstGeom>
          <a:noFill/>
        </p:spPr>
        <p:txBody>
          <a:bodyPr wrap="square" rtlCol="0">
            <a:spAutoFit/>
          </a:bodyPr>
          <a:lstStyle/>
          <a:p>
            <a:r>
              <a:rPr lang="en-US" sz="1200" b="1" dirty="0">
                <a:solidFill>
                  <a:srgbClr val="820000"/>
                </a:solidFill>
              </a:rPr>
              <a:t>Safety Compliance</a:t>
            </a:r>
            <a:r>
              <a:rPr lang="en-US" sz="1200" dirty="0"/>
              <a:t>. Failure of a skier to wear a wet suit or helmet when required shall be cause of immediate disqualification from the event by the Safety Director</a:t>
            </a:r>
            <a:r>
              <a:rPr lang="en-US" sz="1200" dirty="0" smtClean="0"/>
              <a:t>.</a:t>
            </a:r>
          </a:p>
          <a:p>
            <a:endParaRPr lang="en-US" sz="800" dirty="0"/>
          </a:p>
          <a:p>
            <a:r>
              <a:rPr lang="en-US" sz="1200" b="1" dirty="0" smtClean="0">
                <a:solidFill>
                  <a:srgbClr val="820000"/>
                </a:solidFill>
              </a:rPr>
              <a:t>Danger </a:t>
            </a:r>
            <a:r>
              <a:rPr lang="en-US" sz="1200" b="1" dirty="0">
                <a:solidFill>
                  <a:srgbClr val="820000"/>
                </a:solidFill>
              </a:rPr>
              <a:t>to Himself. </a:t>
            </a:r>
            <a:r>
              <a:rPr lang="en-US" sz="1200" dirty="0"/>
              <a:t>No skier shall be allowed to compete or continue to compete if, in the opinion of the Chief Judge, Safety Director and a majority of the Event Judges, his competing would be a danger to himself or to other skiers in the tournament. Whenever practical the advice of a doctor shall be </a:t>
            </a:r>
            <a:r>
              <a:rPr lang="en-US" sz="1200" dirty="0" smtClean="0"/>
              <a:t>obtained.</a:t>
            </a:r>
          </a:p>
          <a:p>
            <a:endParaRPr lang="en-US" sz="800" dirty="0"/>
          </a:p>
          <a:p>
            <a:r>
              <a:rPr lang="en-US" sz="1200" b="1" dirty="0" smtClean="0">
                <a:solidFill>
                  <a:srgbClr val="820000"/>
                </a:solidFill>
              </a:rPr>
              <a:t>Unsportsmanlike </a:t>
            </a:r>
            <a:r>
              <a:rPr lang="en-US" sz="1200" b="1" dirty="0">
                <a:solidFill>
                  <a:srgbClr val="820000"/>
                </a:solidFill>
              </a:rPr>
              <a:t>Conduct</a:t>
            </a:r>
            <a:r>
              <a:rPr lang="en-US" sz="1200" b="1" dirty="0"/>
              <a:t>. </a:t>
            </a:r>
            <a:r>
              <a:rPr lang="en-US" sz="1200" dirty="0"/>
              <a:t>A skier shall be disqualified by a majority vote of the Appointed Officials due to actions of the skier, parent, spouse or representative who may be charged with unsportsmanlike conduct because of extended or unwarranted harassment of an official or other competitor on behalf of the </a:t>
            </a:r>
            <a:r>
              <a:rPr lang="en-US" sz="1200" dirty="0" smtClean="0"/>
              <a:t>skier.</a:t>
            </a:r>
          </a:p>
          <a:p>
            <a:endParaRPr lang="en-US" sz="800" dirty="0">
              <a:solidFill>
                <a:srgbClr val="820000"/>
              </a:solidFill>
            </a:endParaRPr>
          </a:p>
          <a:p>
            <a:r>
              <a:rPr lang="en-US" sz="1200" b="1" dirty="0" smtClean="0">
                <a:solidFill>
                  <a:srgbClr val="820000"/>
                </a:solidFill>
              </a:rPr>
              <a:t>Detrimental </a:t>
            </a:r>
            <a:r>
              <a:rPr lang="en-US" sz="1200" b="1" dirty="0">
                <a:solidFill>
                  <a:srgbClr val="820000"/>
                </a:solidFill>
              </a:rPr>
              <a:t>to the Sport. </a:t>
            </a:r>
            <a:r>
              <a:rPr lang="en-US" sz="1200" dirty="0"/>
              <a:t>A skier may be disqualified by a majority vote of the Appointed Officials due to actions considered detrimental to the Organizers or actions considered detrimental to the sport of barefoot water skiing.</a:t>
            </a:r>
          </a:p>
          <a:p>
            <a:endParaRPr lang="en-US" sz="800" dirty="0">
              <a:solidFill>
                <a:srgbClr val="820000"/>
              </a:solidFill>
            </a:endParaRPr>
          </a:p>
          <a:p>
            <a:r>
              <a:rPr lang="en-US" sz="1200" b="1" dirty="0" smtClean="0">
                <a:solidFill>
                  <a:srgbClr val="820000"/>
                </a:solidFill>
              </a:rPr>
              <a:t>Not </a:t>
            </a:r>
            <a:r>
              <a:rPr lang="en-US" sz="1200" b="1" dirty="0">
                <a:solidFill>
                  <a:srgbClr val="820000"/>
                </a:solidFill>
              </a:rPr>
              <a:t>Ready at Starting Dock. </a:t>
            </a:r>
            <a:r>
              <a:rPr lang="en-US" sz="1200" dirty="0"/>
              <a:t>Once the starting order is posted, it’s the responsibility of the skier to be present at the starting dock in time for his turn. Any skier who fails to be on immediate hand and in condition to ski when the towboat is ready for him shall be disqualified from the </a:t>
            </a:r>
            <a:r>
              <a:rPr lang="en-US" sz="1200" dirty="0" smtClean="0"/>
              <a:t>event.</a:t>
            </a:r>
          </a:p>
          <a:p>
            <a:endParaRPr lang="en-US" sz="800" dirty="0">
              <a:solidFill>
                <a:srgbClr val="820000"/>
              </a:solidFill>
            </a:endParaRPr>
          </a:p>
          <a:p>
            <a:r>
              <a:rPr lang="en-US" sz="1200" b="1" dirty="0" smtClean="0">
                <a:solidFill>
                  <a:srgbClr val="820000"/>
                </a:solidFill>
              </a:rPr>
              <a:t>Does </a:t>
            </a:r>
            <a:r>
              <a:rPr lang="en-US" sz="1200" b="1" dirty="0">
                <a:solidFill>
                  <a:srgbClr val="820000"/>
                </a:solidFill>
              </a:rPr>
              <a:t>Not Respond after 10-Second Call</a:t>
            </a:r>
            <a:r>
              <a:rPr lang="en-US" sz="1200" dirty="0">
                <a:solidFill>
                  <a:srgbClr val="820000"/>
                </a:solidFill>
              </a:rPr>
              <a:t>. </a:t>
            </a:r>
            <a:r>
              <a:rPr lang="en-US" sz="1200" dirty="0"/>
              <a:t>The skier shall indicate his readiness to go after the 10-second call by the Event Judges. Where a skier fails to indicate his readiness to go by the expiry of the 10 seconds, the Communicator Judge shall call “TIME” and raise his hand to indicate the expiration of time. Should the skier not immediately signal the towboat to go via the “Stop’ ‘In Gear” or “OK” command, the Communicator Judge shall advise the skier that he has been disqualified for that pass</a:t>
            </a:r>
          </a:p>
          <a:p>
            <a:endParaRPr lang="en-US" sz="1600" b="1" cap="all" dirty="0"/>
          </a:p>
          <a:p>
            <a:r>
              <a:rPr lang="en-US" sz="1600" dirty="0" smtClean="0"/>
              <a:t>You </a:t>
            </a:r>
            <a:r>
              <a:rPr lang="en-US" sz="1600" dirty="0"/>
              <a:t>may be called upon to vote on any of these Issues. Know all of the facts before your vote.</a:t>
            </a:r>
          </a:p>
          <a:p>
            <a:endParaRPr lang="en-US" sz="1600" dirty="0" smtClean="0"/>
          </a:p>
          <a:p>
            <a:r>
              <a:rPr lang="en-US" sz="1600" dirty="0" smtClean="0"/>
              <a:t>Utmost </a:t>
            </a:r>
            <a:r>
              <a:rPr lang="en-US" sz="1600" dirty="0"/>
              <a:t>care should be given that to ensure the skier fully understands or that the skier is not in some danger that has kept him from signaling for the boat to proceed. </a:t>
            </a:r>
          </a:p>
          <a:p>
            <a:endParaRPr lang="en-US" sz="1600" dirty="0" smtClean="0"/>
          </a:p>
          <a:p>
            <a:endParaRPr lang="en-US" sz="1200" dirty="0" smtClean="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393545"/>
            <a:ext cx="10364451" cy="994192"/>
          </a:xfrm>
        </p:spPr>
        <p:txBody>
          <a:bodyPr>
            <a:normAutofit/>
          </a:bodyPr>
          <a:lstStyle/>
          <a:p>
            <a:r>
              <a:rPr lang="en-US" sz="6000" dirty="0" smtClean="0"/>
              <a:t>Disqualification</a:t>
            </a:r>
            <a:endParaRPr lang="en-US" sz="6000" dirty="0"/>
          </a:p>
        </p:txBody>
      </p:sp>
    </p:spTree>
    <p:extLst>
      <p:ext uri="{BB962C8B-B14F-4D97-AF65-F5344CB8AC3E}">
        <p14:creationId xmlns:p14="http://schemas.microsoft.com/office/powerpoint/2010/main" val="280326181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35623" y="1828804"/>
            <a:ext cx="6981714" cy="3016210"/>
          </a:xfrm>
          <a:prstGeom prst="rect">
            <a:avLst/>
          </a:prstGeom>
          <a:noFill/>
        </p:spPr>
        <p:txBody>
          <a:bodyPr wrap="square" rtlCol="0">
            <a:spAutoFit/>
          </a:bodyPr>
          <a:lstStyle/>
          <a:p>
            <a:r>
              <a:rPr lang="en-US" sz="1600" dirty="0"/>
              <a:t>The Chief Judge is permitted to replace Event Judges and Drivers during an event at his discretion. Such changeovers shall take place between </a:t>
            </a:r>
            <a:r>
              <a:rPr lang="en-US" sz="1600" dirty="0" smtClean="0"/>
              <a:t>groups.</a:t>
            </a:r>
          </a:p>
          <a:p>
            <a:endParaRPr lang="en-US" sz="1600" dirty="0"/>
          </a:p>
          <a:p>
            <a:r>
              <a:rPr lang="en-US" sz="1600" b="1" dirty="0"/>
              <a:t>Skier divisions may be subdivided into groups so as to make each group 45 minutes to an hour per boat crew.  </a:t>
            </a:r>
          </a:p>
          <a:p>
            <a:endParaRPr lang="en-US" sz="1600" dirty="0" smtClean="0"/>
          </a:p>
          <a:p>
            <a:endParaRPr lang="en-US" sz="1200" dirty="0" smtClean="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393545"/>
            <a:ext cx="10364451" cy="994192"/>
          </a:xfrm>
        </p:spPr>
        <p:txBody>
          <a:bodyPr>
            <a:normAutofit/>
          </a:bodyPr>
          <a:lstStyle/>
          <a:p>
            <a:r>
              <a:rPr lang="en-US" sz="6000" dirty="0" smtClean="0"/>
              <a:t>Replacing Officials</a:t>
            </a:r>
            <a:endParaRPr lang="en-US" sz="6000" dirty="0"/>
          </a:p>
        </p:txBody>
      </p:sp>
    </p:spTree>
    <p:extLst>
      <p:ext uri="{BB962C8B-B14F-4D97-AF65-F5344CB8AC3E}">
        <p14:creationId xmlns:p14="http://schemas.microsoft.com/office/powerpoint/2010/main" val="47077007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635623" y="1828804"/>
            <a:ext cx="6981714" cy="3754874"/>
          </a:xfrm>
          <a:prstGeom prst="rect">
            <a:avLst/>
          </a:prstGeom>
          <a:noFill/>
        </p:spPr>
        <p:txBody>
          <a:bodyPr wrap="square" rtlCol="0">
            <a:spAutoFit/>
          </a:bodyPr>
          <a:lstStyle/>
          <a:p>
            <a:r>
              <a:rPr lang="en-US" sz="1600" dirty="0" smtClean="0"/>
              <a:t>(C</a:t>
            </a:r>
            <a:r>
              <a:rPr lang="en-US" sz="1600" dirty="0"/>
              <a:t>) Rounds.</a:t>
            </a:r>
          </a:p>
          <a:p>
            <a:r>
              <a:rPr lang="en-US" sz="1600" dirty="0"/>
              <a:t>(1) No more than four rounds per day are permitted in any one competition.</a:t>
            </a:r>
          </a:p>
          <a:p>
            <a:r>
              <a:rPr lang="en-US" sz="1600" dirty="0"/>
              <a:t>(2) Ranking list rounds shall be declared before the start of the competition.</a:t>
            </a:r>
          </a:p>
          <a:p>
            <a:r>
              <a:rPr lang="en-US" sz="1600" dirty="0"/>
              <a:t> </a:t>
            </a:r>
          </a:p>
          <a:p>
            <a:r>
              <a:rPr lang="en-US" sz="1600" b="1" cap="all" dirty="0"/>
              <a:t>This does not mean only 4 rounds are permitted in any competition but that only 4 rounds of RL are allowed per day. For multi-day tournaments, 4 RL are permitted and must be declared each day.</a:t>
            </a:r>
            <a:endParaRPr lang="en-US" sz="1600" dirty="0"/>
          </a:p>
          <a:p>
            <a:endParaRPr lang="en-US" sz="1600" dirty="0" smtClean="0"/>
          </a:p>
          <a:p>
            <a:endParaRPr lang="en-US" sz="1200" dirty="0" smtClean="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393545"/>
            <a:ext cx="10364451" cy="994192"/>
          </a:xfrm>
        </p:spPr>
        <p:txBody>
          <a:bodyPr>
            <a:normAutofit/>
          </a:bodyPr>
          <a:lstStyle/>
          <a:p>
            <a:r>
              <a:rPr lang="en-US" sz="6000" dirty="0" smtClean="0"/>
              <a:t>RL Tournaments</a:t>
            </a:r>
            <a:endParaRPr lang="en-US" sz="6000" dirty="0"/>
          </a:p>
        </p:txBody>
      </p:sp>
    </p:spTree>
    <p:extLst>
      <p:ext uri="{BB962C8B-B14F-4D97-AF65-F5344CB8AC3E}">
        <p14:creationId xmlns:p14="http://schemas.microsoft.com/office/powerpoint/2010/main" val="47644903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61826" y="1624409"/>
            <a:ext cx="10219708" cy="5570756"/>
          </a:xfrm>
          <a:prstGeom prst="rect">
            <a:avLst/>
          </a:prstGeom>
          <a:noFill/>
        </p:spPr>
        <p:txBody>
          <a:bodyPr wrap="square" rtlCol="0">
            <a:spAutoFit/>
          </a:bodyPr>
          <a:lstStyle/>
          <a:p>
            <a:r>
              <a:rPr lang="en-US" sz="1600" b="1" dirty="0" smtClean="0">
                <a:solidFill>
                  <a:srgbClr val="820000"/>
                </a:solidFill>
              </a:rPr>
              <a:t>Terminology</a:t>
            </a:r>
          </a:p>
          <a:p>
            <a:r>
              <a:rPr lang="en-US" sz="1600" dirty="0" smtClean="0"/>
              <a:t>When </a:t>
            </a:r>
            <a:r>
              <a:rPr lang="en-US" sz="1600" dirty="0"/>
              <a:t>preparing to start from rest, the skier shall communicate with the towboat only with the words “IN GEAR,” “OK,” or “STOP.” The towboat shall only proceed on the “OK” command.</a:t>
            </a:r>
          </a:p>
          <a:p>
            <a:endParaRPr lang="en-US" sz="1600" dirty="0" smtClean="0"/>
          </a:p>
          <a:p>
            <a:r>
              <a:rPr lang="en-US" sz="1600" dirty="0" smtClean="0"/>
              <a:t>Note</a:t>
            </a:r>
            <a:r>
              <a:rPr lang="en-US" sz="1600" dirty="0"/>
              <a:t>: No re-rides will be given due to departure from the standard terminology as outlined in [1007(B</a:t>
            </a:r>
            <a:r>
              <a:rPr lang="en-US" sz="1600" dirty="0" smtClean="0"/>
              <a:t>)].</a:t>
            </a:r>
          </a:p>
          <a:p>
            <a:endParaRPr lang="en-US" sz="600" dirty="0"/>
          </a:p>
          <a:p>
            <a:r>
              <a:rPr lang="en-US" sz="1600" dirty="0"/>
              <a:t>For safety purposes and to ensure proper communication with the towboat, the “STOP” command can be communicated to the towboat crew by raising one hand, thus visually as well as verbally communicating the command to the towboat crew.</a:t>
            </a:r>
          </a:p>
          <a:p>
            <a:endParaRPr lang="en-US" sz="1600" dirty="0"/>
          </a:p>
          <a:p>
            <a:r>
              <a:rPr lang="en-US" sz="1600" b="1" dirty="0" smtClean="0">
                <a:solidFill>
                  <a:srgbClr val="820000"/>
                </a:solidFill>
              </a:rPr>
              <a:t>Start </a:t>
            </a:r>
            <a:r>
              <a:rPr lang="en-US" sz="1600" b="1" dirty="0">
                <a:solidFill>
                  <a:srgbClr val="820000"/>
                </a:solidFill>
              </a:rPr>
              <a:t>of </a:t>
            </a:r>
            <a:r>
              <a:rPr lang="en-US" sz="1600" b="1" dirty="0" smtClean="0">
                <a:solidFill>
                  <a:srgbClr val="820000"/>
                </a:solidFill>
              </a:rPr>
              <a:t>Pass</a:t>
            </a:r>
          </a:p>
          <a:p>
            <a:r>
              <a:rPr lang="en-US" sz="1600" dirty="0" smtClean="0"/>
              <a:t>A </a:t>
            </a:r>
            <a:r>
              <a:rPr lang="en-US" sz="1600" dirty="0"/>
              <a:t>skier is considered to have started the pass once he gives the “OK” command to the towboat crew</a:t>
            </a:r>
            <a:r>
              <a:rPr lang="en-US" sz="1600" dirty="0" smtClean="0"/>
              <a:t>.</a:t>
            </a:r>
          </a:p>
          <a:p>
            <a:endParaRPr lang="en-US" sz="1600" dirty="0"/>
          </a:p>
          <a:p>
            <a:r>
              <a:rPr lang="en-US" sz="1600" b="1" dirty="0"/>
              <a:t>It is always better to err on the conservative side and not proceed when you are unsure of the command.  For safety reasons, Drivers should avoid starting a pass on commands such as “Ready”, “</a:t>
            </a:r>
            <a:r>
              <a:rPr lang="en-US" sz="1600" b="1" dirty="0" err="1"/>
              <a:t>Gitty</a:t>
            </a:r>
            <a:r>
              <a:rPr lang="en-US" sz="1600" b="1" dirty="0"/>
              <a:t> Up”, “Go”, etc.  If a skier gives the “In Gear” command followed by any command other than “Stop” or “OK” the towboat should remain in gear and at idle.  </a:t>
            </a:r>
          </a:p>
          <a:p>
            <a:endParaRPr lang="en-US" sz="1600" b="1" dirty="0" smtClean="0"/>
          </a:p>
          <a:p>
            <a:endParaRPr lang="en-US" sz="1200" b="1" dirty="0" smtClean="0"/>
          </a:p>
          <a:p>
            <a:endParaRPr lang="en-US" sz="1200" dirty="0" smtClean="0"/>
          </a:p>
          <a:p>
            <a:endParaRPr lang="en-US" sz="2600" dirty="0" smtClean="0"/>
          </a:p>
          <a:p>
            <a:endParaRPr lang="en-US" sz="2600" dirty="0" smtClean="0"/>
          </a:p>
          <a:p>
            <a:pPr marL="285750" indent="-285750">
              <a:buFont typeface="Arial" panose="020B0604020202020204" pitchFamily="34" charset="0"/>
              <a:buChar char="•"/>
            </a:pPr>
            <a:endParaRPr lang="en-US" dirty="0"/>
          </a:p>
        </p:txBody>
      </p:sp>
      <p:sp>
        <p:nvSpPr>
          <p:cNvPr id="7" name="Title 1"/>
          <p:cNvSpPr>
            <a:spLocks noGrp="1"/>
          </p:cNvSpPr>
          <p:nvPr>
            <p:ph type="title"/>
          </p:nvPr>
        </p:nvSpPr>
        <p:spPr>
          <a:xfrm>
            <a:off x="855718" y="393545"/>
            <a:ext cx="10364451" cy="994192"/>
          </a:xfrm>
        </p:spPr>
        <p:txBody>
          <a:bodyPr>
            <a:normAutofit/>
          </a:bodyPr>
          <a:lstStyle/>
          <a:p>
            <a:r>
              <a:rPr lang="en-US" sz="6000" dirty="0" smtClean="0"/>
              <a:t>Commands</a:t>
            </a:r>
            <a:endParaRPr lang="en-US" sz="6000" dirty="0"/>
          </a:p>
        </p:txBody>
      </p:sp>
    </p:spTree>
    <p:extLst>
      <p:ext uri="{BB962C8B-B14F-4D97-AF65-F5344CB8AC3E}">
        <p14:creationId xmlns:p14="http://schemas.microsoft.com/office/powerpoint/2010/main" val="362163365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647</TotalTime>
  <Words>5789</Words>
  <Application>Microsoft Macintosh PowerPoint</Application>
  <PresentationFormat>Custom</PresentationFormat>
  <Paragraphs>466</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Droplet</vt:lpstr>
      <vt:lpstr>Driver’s Clinic </vt:lpstr>
      <vt:lpstr>Agenda</vt:lpstr>
      <vt:lpstr>Definitions It’s time to learn the basics!</vt:lpstr>
      <vt:lpstr>Speed</vt:lpstr>
      <vt:lpstr>Speed Tolerance</vt:lpstr>
      <vt:lpstr>Disqualification</vt:lpstr>
      <vt:lpstr>Replacing Officials</vt:lpstr>
      <vt:lpstr>RL Tournaments</vt:lpstr>
      <vt:lpstr>Commands</vt:lpstr>
      <vt:lpstr>Jump Event</vt:lpstr>
      <vt:lpstr>Speed Notification</vt:lpstr>
      <vt:lpstr>Slalom &amp; Trick Event</vt:lpstr>
      <vt:lpstr>Path</vt:lpstr>
      <vt:lpstr>Engine Trim Position</vt:lpstr>
      <vt:lpstr>Passes - Jumps</vt:lpstr>
      <vt:lpstr>Jump Officials</vt:lpstr>
      <vt:lpstr>Dock, tower, or land start (flyer)</vt:lpstr>
      <vt:lpstr>Chief Judge Decision</vt:lpstr>
      <vt:lpstr>Reverse Chief Judge Decision</vt:lpstr>
      <vt:lpstr>Re-Ride Request</vt:lpstr>
      <vt:lpstr>Majority</vt:lpstr>
      <vt:lpstr>Optional Re-Ride</vt:lpstr>
      <vt:lpstr>mandatory Re-Ride</vt:lpstr>
      <vt:lpstr>Re-Rides – When Taken</vt:lpstr>
      <vt:lpstr>Temporary Incapacitation</vt:lpstr>
      <vt:lpstr>Re-Ride Options - trick</vt:lpstr>
      <vt:lpstr>Not Basis for a RE-ride</vt:lpstr>
      <vt:lpstr>Refusal to enter course</vt:lpstr>
      <vt:lpstr>Safety Officer</vt:lpstr>
      <vt:lpstr>Turnaround times</vt:lpstr>
      <vt:lpstr>Equipment failure, one-minute</vt:lpstr>
      <vt:lpstr>Emergency - one-minute</vt:lpstr>
      <vt:lpstr>Injury recovery – up to 3 minutes</vt:lpstr>
      <vt:lpstr>Boat Specifications</vt:lpstr>
      <vt:lpstr>Top speed advisory</vt:lpstr>
      <vt:lpstr>Speed Check</vt:lpstr>
      <vt:lpstr>Speed control</vt:lpstr>
      <vt:lpstr>Slalom and Trick Course</vt:lpstr>
      <vt:lpstr>Driver familiarization</vt:lpstr>
      <vt:lpstr>Questions? </vt:lpstr>
      <vt:lpstr>To Upgrade your driver rating:    Follow the maintenance requirements! (Document included in your course email)</vt:lpstr>
      <vt:lpstr>Driver’s Clinic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Scorers Clinic</dc:title>
  <dc:creator>Anderson, Betsy</dc:creator>
  <cp:lastModifiedBy>Shannon Heller</cp:lastModifiedBy>
  <cp:revision>98</cp:revision>
  <cp:lastPrinted>2016-03-09T17:49:15Z</cp:lastPrinted>
  <dcterms:created xsi:type="dcterms:W3CDTF">2016-02-29T12:35:10Z</dcterms:created>
  <dcterms:modified xsi:type="dcterms:W3CDTF">2017-11-17T04:22:19Z</dcterms:modified>
</cp:coreProperties>
</file>