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38"/>
  </p:notesMasterIdLst>
  <p:handoutMasterIdLst>
    <p:handoutMasterId r:id="rId39"/>
  </p:handoutMasterIdLst>
  <p:sldIdLst>
    <p:sldId id="256" r:id="rId2"/>
    <p:sldId id="257" r:id="rId3"/>
    <p:sldId id="282" r:id="rId4"/>
    <p:sldId id="258" r:id="rId5"/>
    <p:sldId id="260" r:id="rId6"/>
    <p:sldId id="300" r:id="rId7"/>
    <p:sldId id="301" r:id="rId8"/>
    <p:sldId id="303" r:id="rId9"/>
    <p:sldId id="302" r:id="rId10"/>
    <p:sldId id="324" r:id="rId11"/>
    <p:sldId id="292" r:id="rId12"/>
    <p:sldId id="304" r:id="rId13"/>
    <p:sldId id="308" r:id="rId14"/>
    <p:sldId id="326" r:id="rId15"/>
    <p:sldId id="328" r:id="rId16"/>
    <p:sldId id="327" r:id="rId17"/>
    <p:sldId id="298" r:id="rId18"/>
    <p:sldId id="305" r:id="rId19"/>
    <p:sldId id="319" r:id="rId20"/>
    <p:sldId id="320" r:id="rId21"/>
    <p:sldId id="321" r:id="rId22"/>
    <p:sldId id="322" r:id="rId23"/>
    <p:sldId id="306" r:id="rId24"/>
    <p:sldId id="325" r:id="rId25"/>
    <p:sldId id="307" r:id="rId26"/>
    <p:sldId id="329" r:id="rId27"/>
    <p:sldId id="309" r:id="rId28"/>
    <p:sldId id="310" r:id="rId29"/>
    <p:sldId id="314" r:id="rId30"/>
    <p:sldId id="311" r:id="rId31"/>
    <p:sldId id="313" r:id="rId32"/>
    <p:sldId id="315" r:id="rId33"/>
    <p:sldId id="279" r:id="rId34"/>
    <p:sldId id="283" r:id="rId35"/>
    <p:sldId id="281" r:id="rId36"/>
    <p:sldId id="31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86384"/>
  </p:normalViewPr>
  <p:slideViewPr>
    <p:cSldViewPr snapToGrid="0">
      <p:cViewPr varScale="1">
        <p:scale>
          <a:sx n="115" d="100"/>
          <a:sy n="115" d="100"/>
        </p:scale>
        <p:origin x="504" y="184"/>
      </p:cViewPr>
      <p:guideLst/>
    </p:cSldViewPr>
  </p:slideViewPr>
  <p:outlineViewPr>
    <p:cViewPr>
      <p:scale>
        <a:sx n="33" d="100"/>
        <a:sy n="33" d="100"/>
      </p:scale>
      <p:origin x="0" y="-7224"/>
    </p:cViewPr>
  </p:outlineViewPr>
  <p:notesTextViewPr>
    <p:cViewPr>
      <p:scale>
        <a:sx n="1" d="1"/>
        <a:sy n="1" d="1"/>
      </p:scale>
      <p:origin x="0" y="0"/>
    </p:cViewPr>
  </p:notesTextViewPr>
  <p:notesViewPr>
    <p:cSldViewPr snapToGrid="0">
      <p:cViewPr varScale="1">
        <p:scale>
          <a:sx n="86" d="100"/>
          <a:sy n="86" d="100"/>
        </p:scale>
        <p:origin x="3928" y="224"/>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70BE22-94CA-9F4F-A72D-AC2237E7A5AD}" type="datetimeFigureOut">
              <a:rPr lang="en-US" smtClean="0"/>
              <a:t>4/4/17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BFBB2-69B8-3F4F-8F6C-8F5EC398EA28}" type="slidenum">
              <a:rPr lang="en-US" smtClean="0"/>
              <a:t>‹#›</a:t>
            </a:fld>
            <a:endParaRPr lang="en-US"/>
          </a:p>
        </p:txBody>
      </p:sp>
    </p:spTree>
    <p:extLst>
      <p:ext uri="{BB962C8B-B14F-4D97-AF65-F5344CB8AC3E}">
        <p14:creationId xmlns:p14="http://schemas.microsoft.com/office/powerpoint/2010/main" val="785840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3B4C9-2B2E-9046-BE87-7B6E257D2E83}" type="datetimeFigureOut">
              <a:rPr lang="en-US" smtClean="0"/>
              <a:t>4/4/17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4FFA1-6CA7-E14C-A249-087DD5160D23}" type="slidenum">
              <a:rPr lang="en-US" smtClean="0"/>
              <a:t>‹#›</a:t>
            </a:fld>
            <a:endParaRPr lang="en-US"/>
          </a:p>
        </p:txBody>
      </p:sp>
    </p:spTree>
    <p:extLst>
      <p:ext uri="{BB962C8B-B14F-4D97-AF65-F5344CB8AC3E}">
        <p14:creationId xmlns:p14="http://schemas.microsoft.com/office/powerpoint/2010/main" val="60833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4/4/17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4/4/17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1194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5.docx"/><Relationship Id="rId4"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6.docx"/><Relationship Id="rId4"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worldbarefootcouncil.com/docs/officials/2015_Handles_Worksheet.doc" TargetMode="External"/><Relationship Id="rId4" Type="http://schemas.openxmlformats.org/officeDocument/2006/relationships/hyperlink" Target="http://www.worldbarefootcouncil.com/docs/officials/2015_Jump_Handles_Worksheet.doc" TargetMode="External"/><Relationship Id="rId5" Type="http://schemas.openxmlformats.org/officeDocument/2006/relationships/hyperlink" Target="http://www.worldbarefootcouncil.com/docs/officials/2015_Jump_set_up.doc" TargetMode="External"/><Relationship Id="rId6" Type="http://schemas.openxmlformats.org/officeDocument/2006/relationships/hyperlink" Target="http://www.worldbarefootcouncil.com/docs/2017-WBC-Rules-Typeset-6.pdf" TargetMode="External"/><Relationship Id="rId7" Type="http://schemas.openxmlformats.org/officeDocument/2006/relationships/hyperlink" Target="mailto:oscarfootmann@hotmail.com" TargetMode="External"/><Relationship Id="rId1" Type="http://schemas.openxmlformats.org/officeDocument/2006/relationships/slideLayout" Target="../slideLayouts/slideLayout2.xml"/><Relationship Id="rId2" Type="http://schemas.openxmlformats.org/officeDocument/2006/relationships/hyperlink" Target="http://www.worldbarefootcouncil.com/docs/officials/2015_Rope_Worksheet.doc"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6947" y="3121702"/>
            <a:ext cx="8689976" cy="2509213"/>
          </a:xfrm>
        </p:spPr>
        <p:txBody>
          <a:bodyPr>
            <a:normAutofit fontScale="90000"/>
          </a:bodyPr>
          <a:lstStyle/>
          <a:p>
            <a:r>
              <a:rPr lang="en-US" sz="9600" dirty="0" smtClean="0"/>
              <a:t>HOMOLOGATOR CLINIC </a:t>
            </a:r>
            <a:endParaRPr lang="en-US" sz="9600" dirty="0"/>
          </a:p>
        </p:txBody>
      </p:sp>
      <p:sp>
        <p:nvSpPr>
          <p:cNvPr id="3" name="Subtitle 2"/>
          <p:cNvSpPr>
            <a:spLocks noGrp="1"/>
          </p:cNvSpPr>
          <p:nvPr>
            <p:ph type="subTitle" idx="1"/>
          </p:nvPr>
        </p:nvSpPr>
        <p:spPr>
          <a:xfrm>
            <a:off x="1776947" y="5297118"/>
            <a:ext cx="8689976" cy="421693"/>
          </a:xfrm>
        </p:spPr>
        <p:txBody>
          <a:bodyPr>
            <a:normAutofit fontScale="92500" lnSpcReduction="20000"/>
          </a:bodyPr>
          <a:lstStyle/>
          <a:p>
            <a:r>
              <a:rPr lang="en-US" dirty="0" smtClean="0"/>
              <a:t>2017</a:t>
            </a:r>
            <a:endParaRPr lang="en-US"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372" y="1419990"/>
            <a:ext cx="3559402" cy="131752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208" y="796677"/>
            <a:ext cx="2446763" cy="2082959"/>
          </a:xfrm>
          <a:prstGeom prst="rect">
            <a:avLst/>
          </a:prstGeom>
        </p:spPr>
      </p:pic>
    </p:spTree>
    <p:extLst>
      <p:ext uri="{BB962C8B-B14F-4D97-AF65-F5344CB8AC3E}">
        <p14:creationId xmlns:p14="http://schemas.microsoft.com/office/powerpoint/2010/main" val="325549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37330949"/>
              </p:ext>
            </p:extLst>
          </p:nvPr>
        </p:nvGraphicFramePr>
        <p:xfrm>
          <a:off x="4052092" y="166968"/>
          <a:ext cx="4781550" cy="6691032"/>
        </p:xfrm>
        <a:graphic>
          <a:graphicData uri="http://schemas.openxmlformats.org/presentationml/2006/ole">
            <mc:AlternateContent xmlns:mc="http://schemas.openxmlformats.org/markup-compatibility/2006">
              <mc:Choice xmlns:v="urn:schemas-microsoft-com:vml" Requires="v">
                <p:oleObj spid="_x0000_s2059" name="Document" r:id="rId3" imgW="5943600" imgH="8318500" progId="Word.Document.12">
                  <p:embed/>
                </p:oleObj>
              </mc:Choice>
              <mc:Fallback>
                <p:oleObj name="Document" r:id="rId3" imgW="5943600" imgH="8318500" progId="Word.Document.12">
                  <p:embed/>
                  <p:pic>
                    <p:nvPicPr>
                      <p:cNvPr id="0" name=""/>
                      <p:cNvPicPr/>
                      <p:nvPr/>
                    </p:nvPicPr>
                    <p:blipFill>
                      <a:blip r:embed="rId4"/>
                      <a:stretch>
                        <a:fillRect/>
                      </a:stretch>
                    </p:blipFill>
                    <p:spPr>
                      <a:xfrm>
                        <a:off x="4052092" y="166968"/>
                        <a:ext cx="4781550" cy="669103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034956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289" y="2084460"/>
            <a:ext cx="10364451" cy="1596177"/>
          </a:xfrm>
        </p:spPr>
        <p:txBody>
          <a:bodyPr>
            <a:normAutofit/>
          </a:bodyPr>
          <a:lstStyle/>
          <a:p>
            <a:r>
              <a:rPr lang="en-US" sz="6000" b="1" dirty="0"/>
              <a:t>The Nitty </a:t>
            </a:r>
            <a:r>
              <a:rPr lang="en-US" sz="6000" b="1" dirty="0" smtClean="0"/>
              <a:t>Gritty</a:t>
            </a:r>
            <a:endParaRPr lang="en-US" sz="6000" b="1" dirty="0"/>
          </a:p>
        </p:txBody>
      </p:sp>
    </p:spTree>
    <p:extLst>
      <p:ext uri="{BB962C8B-B14F-4D97-AF65-F5344CB8AC3E}">
        <p14:creationId xmlns:p14="http://schemas.microsoft.com/office/powerpoint/2010/main" val="2446766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MEASURING LINES AND HANDLES </a:t>
            </a:r>
            <a:endParaRPr lang="en-US" sz="4400" b="1" dirty="0"/>
          </a:p>
        </p:txBody>
      </p:sp>
      <p:sp>
        <p:nvSpPr>
          <p:cNvPr id="3" name="TextBox 2"/>
          <p:cNvSpPr txBox="1"/>
          <p:nvPr/>
        </p:nvSpPr>
        <p:spPr>
          <a:xfrm>
            <a:off x="1761893" y="1984917"/>
            <a:ext cx="10036097" cy="3785652"/>
          </a:xfrm>
          <a:prstGeom prst="rect">
            <a:avLst/>
          </a:prstGeom>
          <a:noFill/>
        </p:spPr>
        <p:txBody>
          <a:bodyPr wrap="square" rtlCol="0">
            <a:spAutoFit/>
          </a:bodyPr>
          <a:lstStyle/>
          <a:p>
            <a:pPr marL="285750" indent="-285750">
              <a:buFont typeface="Arial" charset="0"/>
              <a:buChar char="•"/>
            </a:pPr>
            <a:r>
              <a:rPr lang="en-GB" sz="2000" dirty="0"/>
              <a:t>T</a:t>
            </a:r>
            <a:r>
              <a:rPr lang="en-GB" sz="2000" dirty="0" smtClean="0"/>
              <a:t>he </a:t>
            </a:r>
            <a:r>
              <a:rPr lang="en-GB" sz="2000" dirty="0" err="1"/>
              <a:t>Homologator</a:t>
            </a:r>
            <a:r>
              <a:rPr lang="en-GB" sz="2000" dirty="0"/>
              <a:t> must measure the tournament supplied lines and handles. </a:t>
            </a:r>
            <a:endParaRPr lang="en-GB" sz="2000" dirty="0" smtClean="0"/>
          </a:p>
          <a:p>
            <a:pPr marL="285750" indent="-285750">
              <a:buFont typeface="Arial" charset="0"/>
              <a:buChar char="•"/>
            </a:pPr>
            <a:endParaRPr lang="en-GB" sz="2000" dirty="0" smtClean="0"/>
          </a:p>
          <a:p>
            <a:pPr marL="285750" indent="-285750">
              <a:buFont typeface="Arial" charset="0"/>
              <a:buChar char="•"/>
            </a:pPr>
            <a:r>
              <a:rPr lang="en-GB" sz="2000" dirty="0" smtClean="0"/>
              <a:t>Dimensions </a:t>
            </a:r>
            <a:r>
              <a:rPr lang="en-GB" sz="2000" dirty="0"/>
              <a:t>and tolerances are listed in the rulebook and worksheets available on </a:t>
            </a:r>
            <a:r>
              <a:rPr lang="en-GB" sz="2000" dirty="0" err="1" smtClean="0"/>
              <a:t>worldbarefootcouncil.com</a:t>
            </a:r>
            <a:r>
              <a:rPr lang="en-GB" sz="2000" dirty="0"/>
              <a:t>. </a:t>
            </a:r>
            <a:r>
              <a:rPr lang="en-GB" sz="2000" i="1" dirty="0"/>
              <a:t>Remember to have spare </a:t>
            </a:r>
            <a:r>
              <a:rPr lang="en-GB" sz="2000" i="1" dirty="0" smtClean="0"/>
              <a:t>tow lines</a:t>
            </a:r>
            <a:r>
              <a:rPr lang="en-GB" sz="2000" i="1" dirty="0"/>
              <a:t>, leaders and handles ready in case of breakage</a:t>
            </a:r>
            <a:r>
              <a:rPr lang="en-GB" sz="2000" i="1" dirty="0" smtClean="0"/>
              <a:t>.</a:t>
            </a:r>
          </a:p>
          <a:p>
            <a:pPr marL="285750" indent="-285750">
              <a:buFont typeface="Arial" charset="0"/>
              <a:buChar char="•"/>
            </a:pPr>
            <a:endParaRPr lang="en-US" sz="2000" i="1" dirty="0"/>
          </a:p>
          <a:p>
            <a:pPr marL="285750" indent="-285750">
              <a:buFont typeface="Arial" charset="0"/>
              <a:buChar char="•"/>
            </a:pPr>
            <a:r>
              <a:rPr lang="en-GB" sz="2000" dirty="0"/>
              <a:t>For all competitions, make sure the official </a:t>
            </a:r>
            <a:r>
              <a:rPr lang="en-GB" sz="2000" dirty="0" smtClean="0"/>
              <a:t>tow lines </a:t>
            </a:r>
            <a:r>
              <a:rPr lang="en-GB" sz="2000" dirty="0"/>
              <a:t>have been stretched before they are measured. </a:t>
            </a:r>
            <a:endParaRPr lang="en-GB" sz="2000" dirty="0" smtClean="0"/>
          </a:p>
          <a:p>
            <a:pPr marL="285750" indent="-285750">
              <a:buFont typeface="Arial" charset="0"/>
              <a:buChar char="•"/>
            </a:pPr>
            <a:endParaRPr lang="en-GB" sz="2000" dirty="0" smtClean="0"/>
          </a:p>
          <a:p>
            <a:pPr marL="285750" indent="-285750">
              <a:buFont typeface="Arial" charset="0"/>
              <a:buChar char="•"/>
            </a:pPr>
            <a:r>
              <a:rPr lang="en-GB" sz="2000" dirty="0" smtClean="0"/>
              <a:t>It </a:t>
            </a:r>
            <a:r>
              <a:rPr lang="en-GB" sz="2000" dirty="0"/>
              <a:t>is also highly recommended that the </a:t>
            </a:r>
            <a:r>
              <a:rPr lang="en-GB" sz="2000" dirty="0" err="1"/>
              <a:t>Homologator</a:t>
            </a:r>
            <a:r>
              <a:rPr lang="en-GB" sz="2000" dirty="0"/>
              <a:t> refuses slalom and jump lines that are longer than the ideal length. </a:t>
            </a:r>
            <a:r>
              <a:rPr lang="en-GB" sz="2000" i="1" dirty="0"/>
              <a:t>Accepting a maximum length line is taking a risk on behalf of the skier of having to deny a Confederation or World record.  </a:t>
            </a:r>
            <a:endParaRPr lang="en-US" sz="2000" i="1" dirty="0"/>
          </a:p>
        </p:txBody>
      </p:sp>
    </p:spTree>
    <p:extLst>
      <p:ext uri="{BB962C8B-B14F-4D97-AF65-F5344CB8AC3E}">
        <p14:creationId xmlns:p14="http://schemas.microsoft.com/office/powerpoint/2010/main" val="320469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745166"/>
          </a:xfrm>
        </p:spPr>
        <p:txBody>
          <a:bodyPr>
            <a:normAutofit/>
          </a:bodyPr>
          <a:lstStyle/>
          <a:p>
            <a:r>
              <a:rPr lang="en-US" sz="4400" b="1" dirty="0" smtClean="0"/>
              <a:t>TIMING DEVICES</a:t>
            </a:r>
            <a:r>
              <a:rPr lang="en-US" dirty="0"/>
              <a:t/>
            </a:r>
            <a:br>
              <a:rPr lang="en-US" dirty="0"/>
            </a:br>
            <a:endParaRPr lang="en-US" dirty="0"/>
          </a:p>
        </p:txBody>
      </p:sp>
      <p:sp>
        <p:nvSpPr>
          <p:cNvPr id="3" name="TextBox 2"/>
          <p:cNvSpPr txBox="1"/>
          <p:nvPr/>
        </p:nvSpPr>
        <p:spPr>
          <a:xfrm>
            <a:off x="2623454" y="2120791"/>
            <a:ext cx="8215531" cy="1754326"/>
          </a:xfrm>
          <a:prstGeom prst="rect">
            <a:avLst/>
          </a:prstGeom>
          <a:noFill/>
        </p:spPr>
        <p:txBody>
          <a:bodyPr wrap="square" rtlCol="0">
            <a:spAutoFit/>
          </a:bodyPr>
          <a:lstStyle/>
          <a:p>
            <a:pPr marL="285750" indent="-285750">
              <a:buFont typeface="Arial" charset="0"/>
              <a:buChar char="•"/>
            </a:pPr>
            <a:r>
              <a:rPr lang="en-GB" dirty="0"/>
              <a:t>The auto‑timer should be checked against a stopwatch.. Once they have been checked and noted on the dossier, the </a:t>
            </a:r>
            <a:r>
              <a:rPr lang="en-GB" dirty="0" err="1"/>
              <a:t>H</a:t>
            </a:r>
            <a:r>
              <a:rPr lang="en-GB" dirty="0" err="1" smtClean="0"/>
              <a:t>omologator</a:t>
            </a:r>
            <a:r>
              <a:rPr lang="en-GB" dirty="0" smtClean="0"/>
              <a:t> </a:t>
            </a:r>
            <a:r>
              <a:rPr lang="en-GB" dirty="0"/>
              <a:t>should mark all timing devices</a:t>
            </a:r>
            <a:r>
              <a:rPr lang="en-GB" dirty="0" smtClean="0"/>
              <a:t>.</a:t>
            </a:r>
          </a:p>
          <a:p>
            <a:pPr marL="285750" indent="-285750">
              <a:buFont typeface="Arial" charset="0"/>
              <a:buChar char="•"/>
            </a:pPr>
            <a:endParaRPr lang="en-US" dirty="0"/>
          </a:p>
          <a:p>
            <a:pPr marL="285750" indent="-285750">
              <a:buFont typeface="Arial" charset="0"/>
              <a:buChar char="•"/>
            </a:pPr>
            <a:r>
              <a:rPr lang="en-GB" dirty="0"/>
              <a:t>The auto‑timer must be mounted in the boat so that when the horn sounds it can be clearly heard over the engine noise by the judges.</a:t>
            </a:r>
            <a:endParaRPr lang="en-US" dirty="0"/>
          </a:p>
        </p:txBody>
      </p:sp>
    </p:spTree>
    <p:extLst>
      <p:ext uri="{BB962C8B-B14F-4D97-AF65-F5344CB8AC3E}">
        <p14:creationId xmlns:p14="http://schemas.microsoft.com/office/powerpoint/2010/main" val="624850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36747825"/>
              </p:ext>
            </p:extLst>
          </p:nvPr>
        </p:nvGraphicFramePr>
        <p:xfrm>
          <a:off x="4410275" y="330200"/>
          <a:ext cx="4581324" cy="6182704"/>
        </p:xfrm>
        <a:graphic>
          <a:graphicData uri="http://schemas.openxmlformats.org/presentationml/2006/ole">
            <mc:AlternateContent xmlns:mc="http://schemas.openxmlformats.org/markup-compatibility/2006">
              <mc:Choice xmlns:v="urn:schemas-microsoft-com:vml" Requires="v">
                <p:oleObj spid="_x0000_s4107" name="Document" r:id="rId3" imgW="6070600" imgH="8191500" progId="Word.Document.12">
                  <p:embed/>
                </p:oleObj>
              </mc:Choice>
              <mc:Fallback>
                <p:oleObj name="Document" r:id="rId3" imgW="6070600" imgH="8191500" progId="Word.Document.12">
                  <p:embed/>
                  <p:pic>
                    <p:nvPicPr>
                      <p:cNvPr id="0" name=""/>
                      <p:cNvPicPr/>
                      <p:nvPr/>
                    </p:nvPicPr>
                    <p:blipFill>
                      <a:blip r:embed="rId4"/>
                      <a:stretch>
                        <a:fillRect/>
                      </a:stretch>
                    </p:blipFill>
                    <p:spPr>
                      <a:xfrm>
                        <a:off x="4410275" y="330200"/>
                        <a:ext cx="4581324" cy="6182704"/>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532219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59221975"/>
              </p:ext>
            </p:extLst>
          </p:nvPr>
        </p:nvGraphicFramePr>
        <p:xfrm>
          <a:off x="4237829" y="312738"/>
          <a:ext cx="4511675" cy="6122602"/>
        </p:xfrm>
        <a:graphic>
          <a:graphicData uri="http://schemas.openxmlformats.org/presentationml/2006/ole">
            <mc:AlternateContent xmlns:mc="http://schemas.openxmlformats.org/markup-compatibility/2006">
              <mc:Choice xmlns:v="urn:schemas-microsoft-com:vml" Requires="v">
                <p:oleObj spid="_x0000_s6155" name="Document" r:id="rId3" imgW="5943600" imgH="8064500" progId="Word.Document.12">
                  <p:embed/>
                </p:oleObj>
              </mc:Choice>
              <mc:Fallback>
                <p:oleObj name="Document" r:id="rId3" imgW="5943600" imgH="8064500" progId="Word.Document.12">
                  <p:embed/>
                  <p:pic>
                    <p:nvPicPr>
                      <p:cNvPr id="0" name=""/>
                      <p:cNvPicPr/>
                      <p:nvPr/>
                    </p:nvPicPr>
                    <p:blipFill>
                      <a:blip r:embed="rId4"/>
                      <a:stretch>
                        <a:fillRect/>
                      </a:stretch>
                    </p:blipFill>
                    <p:spPr>
                      <a:xfrm>
                        <a:off x="4237829" y="312738"/>
                        <a:ext cx="4511675" cy="612260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342187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958794022"/>
              </p:ext>
            </p:extLst>
          </p:nvPr>
        </p:nvGraphicFramePr>
        <p:xfrm>
          <a:off x="4215682" y="254000"/>
          <a:ext cx="4507631" cy="6289675"/>
        </p:xfrm>
        <a:graphic>
          <a:graphicData uri="http://schemas.openxmlformats.org/presentationml/2006/ole">
            <mc:AlternateContent xmlns:mc="http://schemas.openxmlformats.org/markup-compatibility/2006">
              <mc:Choice xmlns:v="urn:schemas-microsoft-com:vml" Requires="v">
                <p:oleObj spid="_x0000_s5131" name="Document" r:id="rId3" imgW="5943600" imgH="8293100" progId="Word.Document.12">
                  <p:embed/>
                </p:oleObj>
              </mc:Choice>
              <mc:Fallback>
                <p:oleObj name="Document" r:id="rId3" imgW="5943600" imgH="8293100" progId="Word.Document.12">
                  <p:embed/>
                  <p:pic>
                    <p:nvPicPr>
                      <p:cNvPr id="0" name=""/>
                      <p:cNvPicPr/>
                      <p:nvPr/>
                    </p:nvPicPr>
                    <p:blipFill>
                      <a:blip r:embed="rId4"/>
                      <a:stretch>
                        <a:fillRect/>
                      </a:stretch>
                    </p:blipFill>
                    <p:spPr>
                      <a:xfrm>
                        <a:off x="4215682" y="254000"/>
                        <a:ext cx="4507631" cy="6289675"/>
                      </a:xfrm>
                      <a:prstGeom prst="rect">
                        <a:avLst/>
                      </a:prstGeom>
                      <a:solidFill>
                        <a:schemeClr val="bg1"/>
                      </a:solidFill>
                      <a:ln>
                        <a:solidFill>
                          <a:schemeClr val="tx1"/>
                        </a:solidFill>
                      </a:ln>
                    </p:spPr>
                  </p:pic>
                </p:oleObj>
              </mc:Fallback>
            </mc:AlternateContent>
          </a:graphicData>
        </a:graphic>
      </p:graphicFrame>
    </p:spTree>
    <p:extLst>
      <p:ext uri="{BB962C8B-B14F-4D97-AF65-F5344CB8AC3E}">
        <p14:creationId xmlns:p14="http://schemas.microsoft.com/office/powerpoint/2010/main" val="1541918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111" y="869795"/>
            <a:ext cx="10364451" cy="1596177"/>
          </a:xfrm>
        </p:spPr>
        <p:txBody>
          <a:bodyPr>
            <a:normAutofit/>
          </a:bodyPr>
          <a:lstStyle/>
          <a:p>
            <a:r>
              <a:rPr lang="en-US" sz="4400" b="1" dirty="0" smtClean="0"/>
              <a:t>TRICKS </a:t>
            </a:r>
            <a:endParaRPr lang="en-US" sz="4400" b="1" dirty="0"/>
          </a:p>
        </p:txBody>
      </p:sp>
      <p:sp>
        <p:nvSpPr>
          <p:cNvPr id="4" name="TextBox 3"/>
          <p:cNvSpPr txBox="1"/>
          <p:nvPr/>
        </p:nvSpPr>
        <p:spPr>
          <a:xfrm>
            <a:off x="2141034" y="2220644"/>
            <a:ext cx="8608742" cy="3170099"/>
          </a:xfrm>
          <a:prstGeom prst="rect">
            <a:avLst/>
          </a:prstGeom>
          <a:noFill/>
        </p:spPr>
        <p:txBody>
          <a:bodyPr wrap="square" rtlCol="0">
            <a:spAutoFit/>
          </a:bodyPr>
          <a:lstStyle/>
          <a:p>
            <a:pPr marL="285750" indent="-285750">
              <a:buFont typeface="Arial" charset="0"/>
              <a:buChar char="•"/>
            </a:pPr>
            <a:r>
              <a:rPr lang="en-GB" sz="2000" dirty="0"/>
              <a:t>For Tricks, skiers may provide their own lines and handles of any </a:t>
            </a:r>
            <a:r>
              <a:rPr lang="en-GB" sz="2000" dirty="0" smtClean="0"/>
              <a:t>length and  </a:t>
            </a:r>
            <a:r>
              <a:rPr lang="en-GB" sz="2000" dirty="0"/>
              <a:t>size. </a:t>
            </a:r>
            <a:endParaRPr lang="en-GB" sz="2000" dirty="0" smtClean="0"/>
          </a:p>
          <a:p>
            <a:pPr marL="285750" indent="-285750">
              <a:buFont typeface="Arial" charset="0"/>
              <a:buChar char="•"/>
            </a:pPr>
            <a:endParaRPr lang="en-GB" sz="2000" dirty="0"/>
          </a:p>
          <a:p>
            <a:pPr marL="285750" indent="-285750">
              <a:buFont typeface="Arial" charset="0"/>
              <a:buChar char="•"/>
            </a:pPr>
            <a:r>
              <a:rPr lang="en-GB" sz="2000" dirty="0"/>
              <a:t>A 21.5 meter homologated tow‑line </a:t>
            </a:r>
            <a:r>
              <a:rPr lang="en-GB" sz="2000" dirty="0" smtClean="0"/>
              <a:t>(19.5m </a:t>
            </a:r>
            <a:r>
              <a:rPr lang="en-GB" sz="2000" dirty="0"/>
              <a:t>towline whenever using 2m </a:t>
            </a:r>
            <a:r>
              <a:rPr lang="en-GB" sz="2000" dirty="0" smtClean="0"/>
              <a:t>leaders) and a 30 cm </a:t>
            </a:r>
            <a:r>
              <a:rPr lang="en-GB" sz="2000" dirty="0"/>
              <a:t>and </a:t>
            </a:r>
            <a:r>
              <a:rPr lang="en-GB" sz="2000" dirty="0" smtClean="0"/>
              <a:t>38 cm </a:t>
            </a:r>
            <a:r>
              <a:rPr lang="en-GB" sz="2000" dirty="0"/>
              <a:t>handle should always be available in the boat during the slalom and trick events</a:t>
            </a:r>
            <a:r>
              <a:rPr lang="en-GB" sz="2000" dirty="0" smtClean="0"/>
              <a:t>.</a:t>
            </a:r>
          </a:p>
          <a:p>
            <a:pPr marL="285750" indent="-285750">
              <a:buFont typeface="Arial" charset="0"/>
              <a:buChar char="•"/>
            </a:pPr>
            <a:endParaRPr lang="en-GB" sz="2000" dirty="0"/>
          </a:p>
          <a:p>
            <a:pPr marL="285750" indent="-285750">
              <a:buFont typeface="Arial" charset="0"/>
              <a:buChar char="•"/>
            </a:pPr>
            <a:r>
              <a:rPr lang="en-GB" sz="2000" dirty="0"/>
              <a:t>Skier supplied ropes shall always be attached to the leader when using Super Fly High </a:t>
            </a:r>
          </a:p>
          <a:p>
            <a:pPr marL="285750" indent="-285750">
              <a:buFont typeface="Arial" charset="0"/>
              <a:buChar char="•"/>
            </a:pPr>
            <a:endParaRPr lang="en-US" sz="2000" dirty="0"/>
          </a:p>
        </p:txBody>
      </p:sp>
    </p:spTree>
    <p:extLst>
      <p:ext uri="{BB962C8B-B14F-4D97-AF65-F5344CB8AC3E}">
        <p14:creationId xmlns:p14="http://schemas.microsoft.com/office/powerpoint/2010/main" val="3975108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COURSES</a:t>
            </a:r>
            <a:endParaRPr lang="en-US" sz="4400" b="1" dirty="0"/>
          </a:p>
        </p:txBody>
      </p:sp>
      <p:sp>
        <p:nvSpPr>
          <p:cNvPr id="3" name="TextBox 2"/>
          <p:cNvSpPr txBox="1"/>
          <p:nvPr/>
        </p:nvSpPr>
        <p:spPr>
          <a:xfrm>
            <a:off x="1863453" y="2048106"/>
            <a:ext cx="10018713" cy="3693319"/>
          </a:xfrm>
          <a:prstGeom prst="rect">
            <a:avLst/>
          </a:prstGeom>
          <a:noFill/>
        </p:spPr>
        <p:txBody>
          <a:bodyPr wrap="square" rtlCol="0">
            <a:spAutoFit/>
          </a:bodyPr>
          <a:lstStyle/>
          <a:p>
            <a:pPr marL="285750" indent="-285750">
              <a:buFont typeface="Arial" charset="0"/>
              <a:buChar char="•"/>
            </a:pPr>
            <a:r>
              <a:rPr lang="en-GB" dirty="0" smtClean="0"/>
              <a:t>SLALOM &amp; TRICK EVENTS: The </a:t>
            </a:r>
            <a:r>
              <a:rPr lang="en-GB" dirty="0"/>
              <a:t>buoys must be installed as per the rulebook. </a:t>
            </a:r>
            <a:endParaRPr lang="en-GB" dirty="0" smtClean="0"/>
          </a:p>
          <a:p>
            <a:endParaRPr lang="en-US" dirty="0"/>
          </a:p>
          <a:p>
            <a:pPr marL="285750" indent="-285750">
              <a:buFont typeface="Arial" charset="0"/>
              <a:buChar char="•"/>
            </a:pPr>
            <a:r>
              <a:rPr lang="en-GB" dirty="0"/>
              <a:t>The distance to the skier advisory and the driver shut down buoys should be the same distance from each end of the course.   Make sure the course buoys are </a:t>
            </a:r>
            <a:r>
              <a:rPr lang="en-GB" dirty="0" smtClean="0"/>
              <a:t>color</a:t>
            </a:r>
            <a:r>
              <a:rPr lang="en-GB" dirty="0"/>
              <a:t>-</a:t>
            </a:r>
            <a:r>
              <a:rPr lang="en-GB" dirty="0" smtClean="0"/>
              <a:t>coded </a:t>
            </a:r>
            <a:r>
              <a:rPr lang="en-GB" dirty="0"/>
              <a:t>correctly. </a:t>
            </a:r>
            <a:r>
              <a:rPr lang="en-GB" i="1" dirty="0"/>
              <a:t>The use of large diameter or clusters of buoys is highly recommended for these locations.</a:t>
            </a:r>
            <a:endParaRPr lang="en-US" i="1" dirty="0"/>
          </a:p>
          <a:p>
            <a:endParaRPr lang="en-GB" dirty="0" smtClean="0"/>
          </a:p>
          <a:p>
            <a:pPr marL="285750" indent="-285750">
              <a:buFont typeface="Arial" charset="0"/>
              <a:buChar char="•"/>
            </a:pPr>
            <a:r>
              <a:rPr lang="en-GB" dirty="0" smtClean="0"/>
              <a:t>JUMP EVENT: </a:t>
            </a:r>
            <a:r>
              <a:rPr lang="en-GB" dirty="0"/>
              <a:t>T</a:t>
            </a:r>
            <a:r>
              <a:rPr lang="en-GB" dirty="0" smtClean="0"/>
              <a:t>he 100 m Jump course </a:t>
            </a:r>
            <a:r>
              <a:rPr lang="en-GB" dirty="0"/>
              <a:t>must be measured accurately either by using tape measures or a theodolite. The ramp’s physical dimensions must also be checked. </a:t>
            </a:r>
            <a:endParaRPr lang="en-GB" dirty="0" smtClean="0"/>
          </a:p>
          <a:p>
            <a:pPr marL="285750" indent="-285750">
              <a:buFont typeface="Arial" charset="0"/>
              <a:buChar char="•"/>
            </a:pPr>
            <a:endParaRPr lang="en-GB" dirty="0" smtClean="0"/>
          </a:p>
          <a:p>
            <a:pPr marL="285750" indent="-285750">
              <a:buFont typeface="Arial" charset="0"/>
              <a:buChar char="•"/>
            </a:pPr>
            <a:r>
              <a:rPr lang="en-GB" dirty="0" smtClean="0"/>
              <a:t>It </a:t>
            </a:r>
            <a:r>
              <a:rPr lang="en-GB" dirty="0"/>
              <a:t>is imperative </a:t>
            </a:r>
            <a:r>
              <a:rPr lang="en-GB" dirty="0" smtClean="0"/>
              <a:t>the </a:t>
            </a:r>
            <a:r>
              <a:rPr lang="en-GB" dirty="0"/>
              <a:t>course and buoys are aligned properly and that the course is at 90º to the front edge of the ramp. There should be at least 200 metres of run in to the course. </a:t>
            </a:r>
            <a:endParaRPr lang="en-GB" dirty="0" smtClean="0"/>
          </a:p>
          <a:p>
            <a:pPr marL="285750" indent="-285750">
              <a:buFont typeface="Arial" charset="0"/>
              <a:buChar char="•"/>
            </a:pPr>
            <a:endParaRPr lang="en-GB" dirty="0"/>
          </a:p>
          <a:p>
            <a:pPr marL="285750" indent="-285750">
              <a:buFont typeface="Arial" charset="0"/>
              <a:buChar char="•"/>
            </a:pPr>
            <a:r>
              <a:rPr lang="en-GB" dirty="0" smtClean="0"/>
              <a:t>The </a:t>
            </a:r>
            <a:r>
              <a:rPr lang="en-GB" dirty="0"/>
              <a:t>jump course and video buoys should be brightly coloured and all of the same size. </a:t>
            </a:r>
            <a:endParaRPr lang="en-US" dirty="0"/>
          </a:p>
        </p:txBody>
      </p:sp>
    </p:spTree>
    <p:extLst>
      <p:ext uri="{BB962C8B-B14F-4D97-AF65-F5344CB8AC3E}">
        <p14:creationId xmlns:p14="http://schemas.microsoft.com/office/powerpoint/2010/main" val="1840586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23028" y="6189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1602(A) Slalom and Trick Course 2013 Homolog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372" y="889321"/>
            <a:ext cx="6858000" cy="4965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31104" y="694515"/>
            <a:ext cx="3259015" cy="5632311"/>
          </a:xfrm>
          <a:prstGeom prst="rect">
            <a:avLst/>
          </a:prstGeom>
          <a:noFill/>
        </p:spPr>
        <p:txBody>
          <a:bodyPr wrap="square" rtlCol="0">
            <a:spAutoFit/>
          </a:bodyPr>
          <a:lstStyle/>
          <a:p>
            <a:pPr marL="285750" indent="-285750">
              <a:buFont typeface="Wingdings" charset="2"/>
              <a:buChar char="q"/>
            </a:pPr>
            <a:r>
              <a:rPr lang="en-US" dirty="0" smtClean="0"/>
              <a:t>Dock shall be positions on the extended course line and must allow skier to take more than </a:t>
            </a:r>
            <a:r>
              <a:rPr lang="en-US" dirty="0"/>
              <a:t>one hop, skip or step on the dock before a dock </a:t>
            </a:r>
            <a:r>
              <a:rPr lang="en-US" dirty="0" smtClean="0"/>
              <a:t>start. </a:t>
            </a:r>
          </a:p>
          <a:p>
            <a:pPr marL="285750" indent="-285750">
              <a:buFont typeface="Wingdings" charset="2"/>
              <a:buChar char="q"/>
            </a:pPr>
            <a:endParaRPr lang="en-US" dirty="0"/>
          </a:p>
          <a:p>
            <a:pPr marL="285750" indent="-285750">
              <a:buFont typeface="Wingdings" charset="2"/>
              <a:buChar char="q"/>
            </a:pPr>
            <a:r>
              <a:rPr lang="en-US" dirty="0" smtClean="0"/>
              <a:t>Towers, between 2.5 and 5m above the water surface, should allow skiers </a:t>
            </a:r>
            <a:r>
              <a:rPr lang="en-US" dirty="0"/>
              <a:t>to take more than one hop, skip or step on the dock before a dock </a:t>
            </a:r>
            <a:r>
              <a:rPr lang="en-US" dirty="0" smtClean="0"/>
              <a:t>start.</a:t>
            </a:r>
          </a:p>
          <a:p>
            <a:pPr marL="285750" indent="-285750">
              <a:buFont typeface="Wingdings" charset="2"/>
              <a:buChar char="q"/>
            </a:pPr>
            <a:endParaRPr lang="en-US" dirty="0"/>
          </a:p>
          <a:p>
            <a:pPr marL="285750" indent="-285750">
              <a:buFont typeface="Wingdings" charset="2"/>
              <a:buChar char="q"/>
            </a:pPr>
            <a:r>
              <a:rPr lang="en-US" dirty="0" smtClean="0"/>
              <a:t>Course </a:t>
            </a:r>
            <a:r>
              <a:rPr lang="en-US" dirty="0"/>
              <a:t>lines for the two passes coincide where possible</a:t>
            </a:r>
            <a:r>
              <a:rPr lang="en-US" dirty="0" smtClean="0"/>
              <a:t>.</a:t>
            </a:r>
          </a:p>
          <a:p>
            <a:endParaRPr lang="en-US" dirty="0"/>
          </a:p>
          <a:p>
            <a:pPr marL="285750" indent="-285750">
              <a:buFont typeface="Wingdings" charset="2"/>
              <a:buChar char="q"/>
            </a:pPr>
            <a:r>
              <a:rPr lang="en-US" dirty="0" smtClean="0"/>
              <a:t>Shutdown </a:t>
            </a:r>
            <a:r>
              <a:rPr lang="en-US" dirty="0"/>
              <a:t>buoy is of a contrasting color to the skier advisory buoys.</a:t>
            </a:r>
          </a:p>
        </p:txBody>
      </p:sp>
    </p:spTree>
    <p:extLst>
      <p:ext uri="{BB962C8B-B14F-4D97-AF65-F5344CB8AC3E}">
        <p14:creationId xmlns:p14="http://schemas.microsoft.com/office/powerpoint/2010/main" val="266153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18" y="393544"/>
            <a:ext cx="10364451" cy="1596177"/>
          </a:xfrm>
        </p:spPr>
        <p:txBody>
          <a:bodyPr>
            <a:normAutofit/>
          </a:bodyPr>
          <a:lstStyle/>
          <a:p>
            <a:r>
              <a:rPr lang="en-US" sz="6000" b="1" dirty="0" smtClean="0"/>
              <a:t>Agenda</a:t>
            </a:r>
            <a:endParaRPr lang="en-US" sz="6000" b="1" dirty="0"/>
          </a:p>
        </p:txBody>
      </p:sp>
      <p:sp>
        <p:nvSpPr>
          <p:cNvPr id="3" name="Content Placeholder 2"/>
          <p:cNvSpPr>
            <a:spLocks noGrp="1"/>
          </p:cNvSpPr>
          <p:nvPr>
            <p:ph idx="1"/>
          </p:nvPr>
        </p:nvSpPr>
        <p:spPr>
          <a:xfrm>
            <a:off x="2895288" y="1710940"/>
            <a:ext cx="6285310" cy="4106279"/>
          </a:xfrm>
        </p:spPr>
        <p:txBody>
          <a:bodyPr>
            <a:normAutofit fontScale="40000" lnSpcReduction="20000"/>
          </a:bodyPr>
          <a:lstStyle/>
          <a:p>
            <a:r>
              <a:rPr lang="en-US" sz="9600" dirty="0"/>
              <a:t>Goals of clinic</a:t>
            </a:r>
          </a:p>
          <a:p>
            <a:r>
              <a:rPr lang="en-US" sz="9600" dirty="0" err="1" smtClean="0"/>
              <a:t>Homologator’s</a:t>
            </a:r>
            <a:r>
              <a:rPr lang="en-US" sz="9600" dirty="0" smtClean="0"/>
              <a:t> </a:t>
            </a:r>
            <a:r>
              <a:rPr lang="en-US" sz="9600" dirty="0"/>
              <a:t>mission </a:t>
            </a:r>
          </a:p>
          <a:p>
            <a:r>
              <a:rPr lang="en-US" sz="9600" dirty="0"/>
              <a:t>The </a:t>
            </a:r>
            <a:r>
              <a:rPr lang="en-US" sz="9600" dirty="0" smtClean="0"/>
              <a:t>Basics </a:t>
            </a:r>
            <a:endParaRPr lang="en-US" sz="9600" dirty="0"/>
          </a:p>
          <a:p>
            <a:r>
              <a:rPr lang="en-US" sz="9600" dirty="0" smtClean="0"/>
              <a:t>The Nitty Gritty</a:t>
            </a:r>
            <a:endParaRPr lang="en-US" sz="9600" dirty="0"/>
          </a:p>
          <a:p>
            <a:r>
              <a:rPr lang="en-US" sz="9600" dirty="0" smtClean="0"/>
              <a:t>Questions</a:t>
            </a:r>
            <a:r>
              <a:rPr lang="en-US" sz="9600" dirty="0"/>
              <a:t>? </a:t>
            </a:r>
          </a:p>
          <a:p>
            <a:r>
              <a:rPr lang="en-US" sz="9600" dirty="0"/>
              <a:t>Assignment </a:t>
            </a:r>
          </a:p>
          <a:p>
            <a:endParaRPr lang="en-US" dirty="0"/>
          </a:p>
        </p:txBody>
      </p:sp>
    </p:spTree>
    <p:extLst>
      <p:ext uri="{BB962C8B-B14F-4D97-AF65-F5344CB8AC3E}">
        <p14:creationId xmlns:p14="http://schemas.microsoft.com/office/powerpoint/2010/main" val="1711250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08960" y="1069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1601 Jump Course Dimensions 2013 Homolog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960" y="590843"/>
            <a:ext cx="6858000" cy="551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5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358" y="348174"/>
            <a:ext cx="6264031" cy="31105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221501" y="3910178"/>
            <a:ext cx="719940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rPr>
              <a:t>Overall ramp length 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rPr>
              <a:t>Width of surface-tolerance marking the waterline line. __________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rPr>
              <a:t>Length of ramp surface to center of marked water line 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rPr>
              <a:t>Actual length of exposed ramp surface 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rPr>
              <a:t>Width of height-tolerance waterlines _________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rPr>
              <a:t>Actual height at top of ramp from water 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rPr>
              <a:t>Width of ramp </a:t>
            </a:r>
            <a:r>
              <a:rPr kumimoji="0" lang="x-none" altLang="x-none" sz="1800" b="0" i="0" u="none" strike="noStrike" cap="none" normalizeH="0" baseline="0" dirty="0" smtClean="0">
                <a:ln>
                  <a:noFill/>
                </a:ln>
                <a:solidFill>
                  <a:schemeClr val="tx1"/>
                </a:solidFill>
                <a:effectLst/>
                <a:latin typeface="Arial" charset="0"/>
              </a:rPr>
              <a:t>___________</a:t>
            </a:r>
            <a:endParaRPr kumimoji="0" lang="x-none" altLang="x-none"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39439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243" y="179363"/>
            <a:ext cx="10018713" cy="1752599"/>
          </a:xfrm>
        </p:spPr>
        <p:txBody>
          <a:bodyPr>
            <a:normAutofit/>
          </a:bodyPr>
          <a:lstStyle/>
          <a:p>
            <a:r>
              <a:rPr lang="en-US" sz="4400" b="1" dirty="0" smtClean="0"/>
              <a:t>JUMP DETAILS TO REMEMBER</a:t>
            </a:r>
            <a:endParaRPr lang="en-US" sz="4400" b="1" dirty="0"/>
          </a:p>
        </p:txBody>
      </p:sp>
      <p:sp>
        <p:nvSpPr>
          <p:cNvPr id="3" name="TextBox 2"/>
          <p:cNvSpPr txBox="1"/>
          <p:nvPr/>
        </p:nvSpPr>
        <p:spPr>
          <a:xfrm>
            <a:off x="2644727" y="1421422"/>
            <a:ext cx="8398412" cy="5078313"/>
          </a:xfrm>
          <a:prstGeom prst="rect">
            <a:avLst/>
          </a:prstGeom>
          <a:noFill/>
        </p:spPr>
        <p:txBody>
          <a:bodyPr wrap="square" rtlCol="0">
            <a:spAutoFit/>
          </a:bodyPr>
          <a:lstStyle/>
          <a:p>
            <a:pPr marL="285750" lvl="0" indent="-285750" defTabSz="914400" eaLnBrk="0" fontAlgn="base" hangingPunct="0">
              <a:spcBef>
                <a:spcPct val="0"/>
              </a:spcBef>
              <a:spcAft>
                <a:spcPct val="0"/>
              </a:spcAft>
              <a:buFont typeface="Wingdings" charset="2"/>
              <a:buChar char="q"/>
            </a:pPr>
            <a:endParaRPr lang="x-none" altLang="x-none" i="1" dirty="0">
              <a:latin typeface="Arial" charset="0"/>
            </a:endParaRPr>
          </a:p>
          <a:p>
            <a:pPr marL="342900" lvl="0" indent="-342900" defTabSz="914400" eaLnBrk="0" fontAlgn="base" hangingPunct="0">
              <a:spcBef>
                <a:spcPct val="0"/>
              </a:spcBef>
              <a:spcAft>
                <a:spcPct val="0"/>
              </a:spcAft>
              <a:buFont typeface="Wingdings" charset="2"/>
              <a:buChar char="q"/>
            </a:pPr>
            <a:r>
              <a:rPr lang="x-none" altLang="x-none" i="1" dirty="0">
                <a:latin typeface="Arial" charset="0"/>
              </a:rPr>
              <a:t>Ramp is a dark color below and a light color above the </a:t>
            </a:r>
            <a:r>
              <a:rPr lang="x-none" altLang="x-none" i="1" dirty="0" smtClean="0">
                <a:latin typeface="Arial" charset="0"/>
              </a:rPr>
              <a:t>waterline</a:t>
            </a:r>
            <a:endParaRPr lang="en-US" altLang="x-none" i="1" dirty="0" smtClean="0">
              <a:latin typeface="Arial" charset="0"/>
            </a:endParaRPr>
          </a:p>
          <a:p>
            <a:pPr marL="342900" lvl="0" indent="-342900" defTabSz="914400" eaLnBrk="0" fontAlgn="base" hangingPunct="0">
              <a:spcBef>
                <a:spcPct val="0"/>
              </a:spcBef>
              <a:spcAft>
                <a:spcPct val="0"/>
              </a:spcAft>
              <a:buFont typeface="Wingdings" charset="2"/>
              <a:buChar char="q"/>
            </a:pPr>
            <a:endParaRPr lang="x-none" altLang="x-none" i="1" dirty="0">
              <a:latin typeface="Arial" charset="0"/>
            </a:endParaRPr>
          </a:p>
          <a:p>
            <a:pPr marL="342900" lvl="0" indent="-342900" defTabSz="914400" eaLnBrk="0" fontAlgn="base" hangingPunct="0">
              <a:spcBef>
                <a:spcPct val="0"/>
              </a:spcBef>
              <a:spcAft>
                <a:spcPct val="0"/>
              </a:spcAft>
              <a:buFont typeface="Wingdings" charset="2"/>
              <a:buChar char="q"/>
            </a:pPr>
            <a:r>
              <a:rPr lang="x-none" altLang="x-none" i="1" dirty="0">
                <a:latin typeface="Arial" charset="0"/>
              </a:rPr>
              <a:t>Verify video jump buoy coordinates via survey or measurement</a:t>
            </a:r>
            <a:r>
              <a:rPr lang="x-none" altLang="x-none" i="1" dirty="0" smtClean="0">
                <a:latin typeface="Arial" charset="0"/>
              </a:rPr>
              <a:t>.</a:t>
            </a:r>
            <a:endParaRPr lang="en-US" altLang="x-none" i="1" dirty="0" smtClean="0">
              <a:latin typeface="Arial" charset="0"/>
            </a:endParaRPr>
          </a:p>
          <a:p>
            <a:pPr marL="342900" lvl="0" indent="-342900" defTabSz="914400" eaLnBrk="0" fontAlgn="base" hangingPunct="0">
              <a:spcBef>
                <a:spcPct val="0"/>
              </a:spcBef>
              <a:spcAft>
                <a:spcPct val="0"/>
              </a:spcAft>
              <a:buFont typeface="Wingdings" charset="2"/>
              <a:buChar char="q"/>
            </a:pPr>
            <a:endParaRPr lang="x-none" altLang="x-none" i="1" dirty="0">
              <a:latin typeface="Arial" charset="0"/>
            </a:endParaRPr>
          </a:p>
          <a:p>
            <a:pPr marL="342900" lvl="0" indent="-342900" defTabSz="914400" eaLnBrk="0" fontAlgn="base" hangingPunct="0">
              <a:spcBef>
                <a:spcPct val="0"/>
              </a:spcBef>
              <a:spcAft>
                <a:spcPct val="0"/>
              </a:spcAft>
              <a:buFont typeface="Wingdings" charset="2"/>
              <a:buChar char="q"/>
            </a:pPr>
            <a:r>
              <a:rPr lang="x-none" altLang="x-none" i="1" dirty="0">
                <a:latin typeface="Arial" charset="0"/>
              </a:rPr>
              <a:t>Verify that lowest and highest readable distances are within necessary parameters to </a:t>
            </a:r>
            <a:r>
              <a:rPr lang="x-none" altLang="x-none" i="1" dirty="0" smtClean="0">
                <a:latin typeface="Arial" charset="0"/>
              </a:rPr>
              <a:t>capture</a:t>
            </a:r>
            <a:r>
              <a:rPr lang="en-US" altLang="x-none" i="1" dirty="0">
                <a:latin typeface="Arial" charset="0"/>
              </a:rPr>
              <a:t> </a:t>
            </a:r>
            <a:r>
              <a:rPr lang="x-none" altLang="x-none" i="1" dirty="0" smtClean="0">
                <a:latin typeface="Arial" charset="0"/>
              </a:rPr>
              <a:t>the </a:t>
            </a:r>
            <a:r>
              <a:rPr lang="x-none" altLang="x-none" i="1" dirty="0">
                <a:latin typeface="Arial" charset="0"/>
              </a:rPr>
              <a:t>lowest and highest jump scores entered in the tournament. </a:t>
            </a:r>
            <a:endParaRPr lang="en-US" altLang="x-none" i="1" dirty="0" smtClean="0">
              <a:latin typeface="Arial" charset="0"/>
            </a:endParaRPr>
          </a:p>
          <a:p>
            <a:pPr marL="342900" lvl="0" indent="-342900" defTabSz="914400" eaLnBrk="0" fontAlgn="base" hangingPunct="0">
              <a:spcBef>
                <a:spcPct val="0"/>
              </a:spcBef>
              <a:spcAft>
                <a:spcPct val="0"/>
              </a:spcAft>
              <a:buFont typeface="Wingdings" charset="2"/>
              <a:buChar char="q"/>
            </a:pPr>
            <a:endParaRPr lang="x-none" altLang="x-none" i="1" dirty="0">
              <a:latin typeface="Arial" charset="0"/>
            </a:endParaRPr>
          </a:p>
          <a:p>
            <a:pPr marL="342900" lvl="0" indent="-342900" defTabSz="914400" eaLnBrk="0" fontAlgn="base" hangingPunct="0">
              <a:spcBef>
                <a:spcPct val="0"/>
              </a:spcBef>
              <a:spcAft>
                <a:spcPct val="0"/>
              </a:spcAft>
              <a:buFont typeface="Wingdings" charset="2"/>
              <a:buChar char="q"/>
            </a:pPr>
            <a:r>
              <a:rPr lang="x-none" altLang="x-none" i="1" dirty="0">
                <a:latin typeface="Arial" charset="0"/>
              </a:rPr>
              <a:t>Check video jump program homologation levels meet tournament requirements. </a:t>
            </a:r>
            <a:endParaRPr lang="en-US" altLang="x-none" i="1" dirty="0" smtClean="0">
              <a:latin typeface="Arial" charset="0"/>
            </a:endParaRPr>
          </a:p>
          <a:p>
            <a:pPr marL="342900" lvl="0" indent="-342900" defTabSz="914400" eaLnBrk="0" fontAlgn="base" hangingPunct="0">
              <a:spcBef>
                <a:spcPct val="0"/>
              </a:spcBef>
              <a:spcAft>
                <a:spcPct val="0"/>
              </a:spcAft>
              <a:buFont typeface="Wingdings" charset="2"/>
              <a:buChar char="q"/>
            </a:pPr>
            <a:endParaRPr lang="x-none" altLang="x-none" i="1" dirty="0">
              <a:latin typeface="Arial" charset="0"/>
            </a:endParaRPr>
          </a:p>
          <a:p>
            <a:pPr marL="342900" lvl="0" indent="-342900" defTabSz="914400" eaLnBrk="0" fontAlgn="base" hangingPunct="0">
              <a:spcBef>
                <a:spcPct val="0"/>
              </a:spcBef>
              <a:spcAft>
                <a:spcPct val="0"/>
              </a:spcAft>
              <a:buFont typeface="Wingdings" charset="2"/>
              <a:buChar char="q"/>
            </a:pPr>
            <a:r>
              <a:rPr lang="x-none" altLang="x-none" i="1" dirty="0">
                <a:latin typeface="Arial" charset="0"/>
              </a:rPr>
              <a:t>Shoot a test distance with rope or tape measure and verify with </a:t>
            </a:r>
            <a:r>
              <a:rPr lang="x-none" altLang="x-none" i="1" dirty="0" smtClean="0">
                <a:latin typeface="Arial" charset="0"/>
              </a:rPr>
              <a:t>computer</a:t>
            </a:r>
            <a:endParaRPr lang="en-US" altLang="x-none" i="1" dirty="0" smtClean="0">
              <a:latin typeface="Arial" charset="0"/>
            </a:endParaRPr>
          </a:p>
          <a:p>
            <a:pPr marL="342900" lvl="0" indent="-342900" defTabSz="914400" eaLnBrk="0" fontAlgn="base" hangingPunct="0">
              <a:spcBef>
                <a:spcPct val="0"/>
              </a:spcBef>
              <a:spcAft>
                <a:spcPct val="0"/>
              </a:spcAft>
              <a:buFont typeface="Wingdings" charset="2"/>
              <a:buChar char="q"/>
            </a:pPr>
            <a:endParaRPr lang="x-none" altLang="x-none" i="1" dirty="0">
              <a:latin typeface="Arial" charset="0"/>
            </a:endParaRPr>
          </a:p>
          <a:p>
            <a:pPr marL="342900" lvl="0" indent="-342900" defTabSz="914400" eaLnBrk="0" fontAlgn="base" hangingPunct="0">
              <a:spcBef>
                <a:spcPct val="0"/>
              </a:spcBef>
              <a:spcAft>
                <a:spcPct val="0"/>
              </a:spcAft>
              <a:buFont typeface="Wingdings" charset="2"/>
              <a:buChar char="q"/>
            </a:pPr>
            <a:r>
              <a:rPr lang="x-none" altLang="x-none" i="1" dirty="0">
                <a:latin typeface="Arial" charset="0"/>
              </a:rPr>
              <a:t>Ensure a list of all necessary records (World, Confed, Fed, State) is posted for scorers and computer </a:t>
            </a:r>
            <a:r>
              <a:rPr lang="x-none" altLang="x-none" i="1" dirty="0" smtClean="0">
                <a:latin typeface="Arial" charset="0"/>
              </a:rPr>
              <a:t>operators</a:t>
            </a:r>
            <a:endParaRPr lang="en-US" altLang="x-none" i="1" dirty="0" smtClean="0">
              <a:latin typeface="Arial" charset="0"/>
            </a:endParaRPr>
          </a:p>
          <a:p>
            <a:pPr marL="342900" lvl="0" indent="-342900" defTabSz="914400" eaLnBrk="0" fontAlgn="base" hangingPunct="0">
              <a:spcBef>
                <a:spcPct val="0"/>
              </a:spcBef>
              <a:spcAft>
                <a:spcPct val="0"/>
              </a:spcAft>
              <a:buFont typeface="Wingdings" charset="2"/>
              <a:buChar char="q"/>
            </a:pPr>
            <a:endParaRPr lang="x-none" altLang="x-none" i="1" dirty="0">
              <a:latin typeface="Arial" charset="0"/>
            </a:endParaRPr>
          </a:p>
          <a:p>
            <a:pPr marL="342900" lvl="0" indent="-342900" defTabSz="914400" eaLnBrk="0" fontAlgn="base" hangingPunct="0">
              <a:spcBef>
                <a:spcPct val="0"/>
              </a:spcBef>
              <a:spcAft>
                <a:spcPct val="0"/>
              </a:spcAft>
              <a:buFont typeface="Wingdings" charset="2"/>
              <a:buChar char="q"/>
            </a:pPr>
            <a:r>
              <a:rPr lang="x-none" altLang="x-none" i="1" dirty="0">
                <a:latin typeface="Arial" charset="0"/>
              </a:rPr>
              <a:t>Fill out Homologation Notice form, CJ and Homologator sign and post</a:t>
            </a:r>
          </a:p>
        </p:txBody>
      </p:sp>
    </p:spTree>
    <p:extLst>
      <p:ext uri="{BB962C8B-B14F-4D97-AF65-F5344CB8AC3E}">
        <p14:creationId xmlns:p14="http://schemas.microsoft.com/office/powerpoint/2010/main" val="280849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BOATS &amp; SPEEDOMETERS</a:t>
            </a:r>
            <a:endParaRPr lang="en-US" sz="4400" b="1" dirty="0"/>
          </a:p>
        </p:txBody>
      </p:sp>
      <p:sp>
        <p:nvSpPr>
          <p:cNvPr id="3" name="TextBox 2"/>
          <p:cNvSpPr txBox="1"/>
          <p:nvPr/>
        </p:nvSpPr>
        <p:spPr>
          <a:xfrm>
            <a:off x="1943970" y="2051825"/>
            <a:ext cx="9099394" cy="3785652"/>
          </a:xfrm>
          <a:prstGeom prst="rect">
            <a:avLst/>
          </a:prstGeom>
          <a:noFill/>
        </p:spPr>
        <p:txBody>
          <a:bodyPr wrap="square" rtlCol="0">
            <a:spAutoFit/>
          </a:bodyPr>
          <a:lstStyle/>
          <a:p>
            <a:pPr marL="285750" indent="-285750">
              <a:buFont typeface="Arial" charset="0"/>
              <a:buChar char="•"/>
            </a:pPr>
            <a:r>
              <a:rPr lang="en-GB" sz="2000" dirty="0" smtClean="0"/>
              <a:t>Only </a:t>
            </a:r>
            <a:r>
              <a:rPr lang="en-GB" sz="2000" dirty="0"/>
              <a:t>boats that meet the requirements </a:t>
            </a:r>
            <a:r>
              <a:rPr lang="en-GB" sz="2000" dirty="0" smtClean="0"/>
              <a:t>in </a:t>
            </a:r>
            <a:r>
              <a:rPr lang="en-GB" sz="2000" dirty="0"/>
              <a:t>Chapter 15 in the WBC rulebook may be used for ranking list or record capability competitions. </a:t>
            </a:r>
            <a:endParaRPr lang="en-GB" sz="2000" dirty="0" smtClean="0"/>
          </a:p>
          <a:p>
            <a:pPr marL="285750" indent="-285750">
              <a:buFont typeface="Arial" charset="0"/>
              <a:buChar char="•"/>
            </a:pPr>
            <a:endParaRPr lang="en-GB" sz="2000" dirty="0" smtClean="0"/>
          </a:p>
          <a:p>
            <a:pPr marL="285750" indent="-285750">
              <a:buFont typeface="Arial" charset="0"/>
              <a:buChar char="•"/>
            </a:pPr>
            <a:r>
              <a:rPr lang="en-GB" sz="2000" dirty="0" smtClean="0"/>
              <a:t>GPS </a:t>
            </a:r>
            <a:r>
              <a:rPr lang="en-GB" sz="2000" dirty="0"/>
              <a:t>speed measurement is required for the driver. </a:t>
            </a:r>
            <a:r>
              <a:rPr lang="en-GB" sz="2000" dirty="0" smtClean="0"/>
              <a:t>One speedometer </a:t>
            </a:r>
            <a:r>
              <a:rPr lang="en-GB" sz="2000" dirty="0"/>
              <a:t>must be facing the judge(s). </a:t>
            </a:r>
            <a:endParaRPr lang="en-GB" sz="2000" dirty="0" smtClean="0"/>
          </a:p>
          <a:p>
            <a:pPr marL="285750" indent="-285750">
              <a:buFont typeface="Arial" charset="0"/>
              <a:buChar char="•"/>
            </a:pPr>
            <a:endParaRPr lang="en-GB" sz="2000" dirty="0"/>
          </a:p>
          <a:p>
            <a:pPr marL="285750" indent="-285750">
              <a:buFont typeface="Arial" charset="0"/>
              <a:buChar char="•"/>
            </a:pPr>
            <a:r>
              <a:rPr lang="en-GB" sz="2000" dirty="0" smtClean="0"/>
              <a:t>The </a:t>
            </a:r>
            <a:r>
              <a:rPr lang="en-GB" sz="2000" dirty="0" err="1"/>
              <a:t>homologator</a:t>
            </a:r>
            <a:r>
              <a:rPr lang="en-GB" sz="2000" dirty="0"/>
              <a:t> </a:t>
            </a:r>
            <a:r>
              <a:rPr lang="en-GB" sz="2000" dirty="0" smtClean="0"/>
              <a:t>must </a:t>
            </a:r>
            <a:r>
              <a:rPr lang="en-GB" sz="2000" dirty="0"/>
              <a:t>verify with the Chief Driver the maximum boat speed possible with a full crew aboard and a 175lb/80kg skier in tow. </a:t>
            </a:r>
            <a:endParaRPr lang="en-GB" sz="2000" dirty="0" smtClean="0"/>
          </a:p>
          <a:p>
            <a:pPr marL="285750" indent="-285750">
              <a:buFont typeface="Arial" charset="0"/>
              <a:buChar char="•"/>
            </a:pPr>
            <a:endParaRPr lang="en-GB" sz="2000" dirty="0"/>
          </a:p>
          <a:p>
            <a:pPr marL="285750" indent="-285750">
              <a:buFont typeface="Arial" charset="0"/>
              <a:buChar char="•"/>
            </a:pPr>
            <a:r>
              <a:rPr lang="en-GB" sz="2000" dirty="0" smtClean="0"/>
              <a:t>Check </a:t>
            </a:r>
            <a:r>
              <a:rPr lang="en-GB" sz="2000" dirty="0"/>
              <a:t>the boat can reach the maximum required speed </a:t>
            </a:r>
            <a:r>
              <a:rPr lang="en-GB" sz="2000" dirty="0" smtClean="0"/>
              <a:t>(44.7 mph/72 </a:t>
            </a:r>
            <a:r>
              <a:rPr lang="en-GB" sz="2000" dirty="0" err="1"/>
              <a:t>kph</a:t>
            </a:r>
            <a:r>
              <a:rPr lang="en-GB" sz="2000" dirty="0"/>
              <a:t>) by the time the boat passes through the skier advisory buoy line of the slalom and tricks course and the entry gate of the jump </a:t>
            </a:r>
            <a:r>
              <a:rPr lang="en-GB" sz="2000" dirty="0" smtClean="0"/>
              <a:t>course.</a:t>
            </a:r>
            <a:endParaRPr lang="en-US" sz="2000" dirty="0"/>
          </a:p>
        </p:txBody>
      </p:sp>
    </p:spTree>
    <p:extLst>
      <p:ext uri="{BB962C8B-B14F-4D97-AF65-F5344CB8AC3E}">
        <p14:creationId xmlns:p14="http://schemas.microsoft.com/office/powerpoint/2010/main" val="238849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564883546"/>
              </p:ext>
            </p:extLst>
          </p:nvPr>
        </p:nvGraphicFramePr>
        <p:xfrm>
          <a:off x="4064000" y="199385"/>
          <a:ext cx="4775200" cy="6322569"/>
        </p:xfrm>
        <a:graphic>
          <a:graphicData uri="http://schemas.openxmlformats.org/presentationml/2006/ole">
            <mc:AlternateContent xmlns:mc="http://schemas.openxmlformats.org/markup-compatibility/2006">
              <mc:Choice xmlns:v="urn:schemas-microsoft-com:vml" Requires="v">
                <p:oleObj spid="_x0000_s3083" name="Document" r:id="rId3" imgW="5943600" imgH="7912100" progId="Word.Document.12">
                  <p:embed/>
                </p:oleObj>
              </mc:Choice>
              <mc:Fallback>
                <p:oleObj name="Document" r:id="rId3" imgW="5943600" imgH="7912100" progId="Word.Document.12">
                  <p:embed/>
                  <p:pic>
                    <p:nvPicPr>
                      <p:cNvPr id="0" name=""/>
                      <p:cNvPicPr/>
                      <p:nvPr/>
                    </p:nvPicPr>
                    <p:blipFill>
                      <a:blip r:embed="rId4"/>
                      <a:stretch>
                        <a:fillRect/>
                      </a:stretch>
                    </p:blipFill>
                    <p:spPr>
                      <a:xfrm>
                        <a:off x="4064000" y="199385"/>
                        <a:ext cx="4775200" cy="6322569"/>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694341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160" y="808463"/>
            <a:ext cx="10018713" cy="1752599"/>
          </a:xfrm>
        </p:spPr>
        <p:txBody>
          <a:bodyPr/>
          <a:lstStyle/>
          <a:p>
            <a:r>
              <a:rPr lang="en-GB" sz="4400" b="1" dirty="0" smtClean="0"/>
              <a:t>WAKE &amp; TRIM SETTINGS</a:t>
            </a:r>
            <a:r>
              <a:rPr lang="en-US" dirty="0"/>
              <a:t/>
            </a:r>
            <a:br>
              <a:rPr lang="en-US" dirty="0"/>
            </a:br>
            <a:endParaRPr lang="en-US" dirty="0"/>
          </a:p>
        </p:txBody>
      </p:sp>
      <p:sp>
        <p:nvSpPr>
          <p:cNvPr id="4" name="TextBox 3"/>
          <p:cNvSpPr txBox="1"/>
          <p:nvPr/>
        </p:nvSpPr>
        <p:spPr>
          <a:xfrm>
            <a:off x="2108691" y="2265640"/>
            <a:ext cx="9383182" cy="1323439"/>
          </a:xfrm>
          <a:prstGeom prst="rect">
            <a:avLst/>
          </a:prstGeom>
          <a:noFill/>
        </p:spPr>
        <p:txBody>
          <a:bodyPr wrap="square" rtlCol="0">
            <a:spAutoFit/>
          </a:bodyPr>
          <a:lstStyle/>
          <a:p>
            <a:r>
              <a:rPr lang="en-GB" sz="2000" dirty="0"/>
              <a:t>There can be some variation in the wake definition of tow‑boats, therefore in order to maintain the same wake definition for each and every skier, the </a:t>
            </a:r>
            <a:r>
              <a:rPr lang="en-GB" sz="2000" dirty="0" err="1"/>
              <a:t>H</a:t>
            </a:r>
            <a:r>
              <a:rPr lang="en-GB" sz="2000" dirty="0" err="1" smtClean="0"/>
              <a:t>omologator</a:t>
            </a:r>
            <a:r>
              <a:rPr lang="en-GB" sz="2000" dirty="0" smtClean="0"/>
              <a:t> </a:t>
            </a:r>
            <a:r>
              <a:rPr lang="en-GB" sz="2000" dirty="0"/>
              <a:t>must check that the wake definition and top speed of the boat are as per the rulebook with a full crew on </a:t>
            </a:r>
            <a:r>
              <a:rPr lang="en-GB" sz="2000" dirty="0" smtClean="0"/>
              <a:t>board while towing a 175lb/80kg skier. </a:t>
            </a:r>
            <a:endParaRPr lang="en-US" sz="2000" dirty="0"/>
          </a:p>
        </p:txBody>
      </p:sp>
    </p:spTree>
    <p:extLst>
      <p:ext uri="{BB962C8B-B14F-4D97-AF65-F5344CB8AC3E}">
        <p14:creationId xmlns:p14="http://schemas.microsoft.com/office/powerpoint/2010/main" val="696845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753021062"/>
              </p:ext>
            </p:extLst>
          </p:nvPr>
        </p:nvGraphicFramePr>
        <p:xfrm>
          <a:off x="3759200" y="243104"/>
          <a:ext cx="4724400" cy="6404826"/>
        </p:xfrm>
        <a:graphic>
          <a:graphicData uri="http://schemas.openxmlformats.org/presentationml/2006/ole">
            <mc:AlternateContent xmlns:mc="http://schemas.openxmlformats.org/markup-compatibility/2006">
              <mc:Choice xmlns:v="urn:schemas-microsoft-com:vml" Requires="v">
                <p:oleObj spid="_x0000_s1035" name="Document" r:id="rId3" imgW="5943600" imgH="8102600" progId="Word.Document.12">
                  <p:embed/>
                </p:oleObj>
              </mc:Choice>
              <mc:Fallback>
                <p:oleObj name="Document" r:id="rId3" imgW="5943600" imgH="8102600" progId="Word.Document.12">
                  <p:embed/>
                  <p:pic>
                    <p:nvPicPr>
                      <p:cNvPr id="0" name=""/>
                      <p:cNvPicPr/>
                      <p:nvPr/>
                    </p:nvPicPr>
                    <p:blipFill>
                      <a:blip r:embed="rId4"/>
                      <a:stretch>
                        <a:fillRect/>
                      </a:stretch>
                    </p:blipFill>
                    <p:spPr>
                      <a:xfrm>
                        <a:off x="3759200" y="243104"/>
                        <a:ext cx="4724400" cy="6404826"/>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765532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858" y="250903"/>
            <a:ext cx="10018713" cy="1752599"/>
          </a:xfrm>
        </p:spPr>
        <p:txBody>
          <a:bodyPr>
            <a:normAutofit/>
          </a:bodyPr>
          <a:lstStyle/>
          <a:p>
            <a:r>
              <a:rPr lang="en-US" sz="4400" b="1" dirty="0" smtClean="0"/>
              <a:t>VIDEO </a:t>
            </a:r>
            <a:endParaRPr lang="en-US" sz="4400" b="1" dirty="0"/>
          </a:p>
        </p:txBody>
      </p:sp>
      <p:sp>
        <p:nvSpPr>
          <p:cNvPr id="3" name="TextBox 2"/>
          <p:cNvSpPr txBox="1"/>
          <p:nvPr/>
        </p:nvSpPr>
        <p:spPr>
          <a:xfrm>
            <a:off x="2680239" y="1486544"/>
            <a:ext cx="8560190" cy="4524315"/>
          </a:xfrm>
          <a:prstGeom prst="rect">
            <a:avLst/>
          </a:prstGeom>
          <a:noFill/>
        </p:spPr>
        <p:txBody>
          <a:bodyPr wrap="square" rtlCol="0">
            <a:spAutoFit/>
          </a:bodyPr>
          <a:lstStyle/>
          <a:p>
            <a:pPr marL="285750" indent="-285750">
              <a:buFont typeface="Arial" charset="0"/>
              <a:buChar char="•"/>
            </a:pPr>
            <a:r>
              <a:rPr lang="en-GB" dirty="0"/>
              <a:t>For record capability competitions all slalom, trick and jump passes must be recorded on a current </a:t>
            </a:r>
            <a:r>
              <a:rPr lang="en-GB" dirty="0" smtClean="0"/>
              <a:t>technology</a:t>
            </a:r>
            <a:r>
              <a:rPr lang="en-GB" dirty="0"/>
              <a:t>, </a:t>
            </a:r>
            <a:r>
              <a:rPr lang="en-GB" dirty="0" smtClean="0"/>
              <a:t>memory </a:t>
            </a:r>
            <a:r>
              <a:rPr lang="en-GB" dirty="0"/>
              <a:t>sticks, SD cards, the internet, etc. which must be made available to the Chief Judge on his request.  </a:t>
            </a:r>
            <a:endParaRPr lang="en-GB" dirty="0" smtClean="0"/>
          </a:p>
          <a:p>
            <a:pPr marL="285750" indent="-285750">
              <a:buFont typeface="Arial" charset="0"/>
              <a:buChar char="•"/>
            </a:pPr>
            <a:endParaRPr lang="en-GB" dirty="0"/>
          </a:p>
          <a:p>
            <a:pPr marL="285750" indent="-285750">
              <a:buFont typeface="Arial" charset="0"/>
              <a:buChar char="•"/>
            </a:pPr>
            <a:r>
              <a:rPr lang="en-GB" i="1" dirty="0" smtClean="0"/>
              <a:t>The </a:t>
            </a:r>
            <a:r>
              <a:rPr lang="en-GB" i="1" dirty="0"/>
              <a:t>Chief Judge </a:t>
            </a:r>
            <a:r>
              <a:rPr lang="en-GB" i="1" dirty="0" smtClean="0"/>
              <a:t>is </a:t>
            </a:r>
            <a:r>
              <a:rPr lang="en-GB" i="1" dirty="0"/>
              <a:t>solely responsible for the official video of the competition. </a:t>
            </a:r>
            <a:endParaRPr lang="en-GB" i="1" dirty="0" smtClean="0"/>
          </a:p>
          <a:p>
            <a:pPr marL="285750" indent="-285750">
              <a:buFont typeface="Arial" charset="0"/>
              <a:buChar char="•"/>
            </a:pPr>
            <a:endParaRPr lang="en-GB" dirty="0"/>
          </a:p>
          <a:p>
            <a:pPr marL="285750" indent="-285750">
              <a:buFont typeface="Arial" charset="0"/>
              <a:buChar char="•"/>
            </a:pPr>
            <a:r>
              <a:rPr lang="en-GB" dirty="0"/>
              <a:t>T</a:t>
            </a:r>
            <a:r>
              <a:rPr lang="en-GB" dirty="0" smtClean="0"/>
              <a:t>he </a:t>
            </a:r>
            <a:r>
              <a:rPr lang="en-GB" dirty="0"/>
              <a:t>appointed video personnel should have </a:t>
            </a:r>
            <a:r>
              <a:rPr lang="en-GB" dirty="0" smtClean="0"/>
              <a:t>sufficient memory </a:t>
            </a:r>
            <a:r>
              <a:rPr lang="en-GB" dirty="0"/>
              <a:t>and power supplies </a:t>
            </a:r>
            <a:r>
              <a:rPr lang="en-GB" dirty="0" smtClean="0"/>
              <a:t>for </a:t>
            </a:r>
            <a:r>
              <a:rPr lang="en-GB" dirty="0"/>
              <a:t>that event/grouping of the competition.  </a:t>
            </a:r>
            <a:endParaRPr lang="en-GB" dirty="0" smtClean="0"/>
          </a:p>
          <a:p>
            <a:pPr marL="285750" indent="-285750">
              <a:buFont typeface="Arial" charset="0"/>
              <a:buChar char="•"/>
            </a:pPr>
            <a:endParaRPr lang="en-US" dirty="0"/>
          </a:p>
          <a:p>
            <a:pPr marL="285750" indent="-285750">
              <a:buFont typeface="Arial" charset="0"/>
              <a:buChar char="•"/>
            </a:pPr>
            <a:r>
              <a:rPr lang="en-GB" dirty="0"/>
              <a:t>In the case of a record being broken </a:t>
            </a:r>
            <a:r>
              <a:rPr lang="en-GB" dirty="0" smtClean="0"/>
              <a:t>it’s </a:t>
            </a:r>
            <a:r>
              <a:rPr lang="en-GB" dirty="0"/>
              <a:t>the </a:t>
            </a:r>
            <a:r>
              <a:rPr lang="en-GB" dirty="0" err="1"/>
              <a:t>H</a:t>
            </a:r>
            <a:r>
              <a:rPr lang="en-GB" dirty="0" err="1" smtClean="0"/>
              <a:t>omologator’s</a:t>
            </a:r>
            <a:r>
              <a:rPr lang="en-GB" dirty="0" smtClean="0"/>
              <a:t> </a:t>
            </a:r>
            <a:r>
              <a:rPr lang="en-GB" dirty="0"/>
              <a:t>responsibility to ensure that a recording </a:t>
            </a:r>
            <a:r>
              <a:rPr lang="en-GB" dirty="0" smtClean="0"/>
              <a:t>of the </a:t>
            </a:r>
            <a:r>
              <a:rPr lang="en-GB" dirty="0"/>
              <a:t>record accompanies the completed homologation dossier and judges sheets when it is sent to the </a:t>
            </a:r>
            <a:r>
              <a:rPr lang="en-GB" dirty="0" smtClean="0"/>
              <a:t>records committee chairperson. </a:t>
            </a:r>
          </a:p>
          <a:p>
            <a:pPr marL="285750" indent="-285750">
              <a:buFont typeface="Arial" charset="0"/>
              <a:buChar char="•"/>
            </a:pPr>
            <a:endParaRPr lang="en-GB" dirty="0" smtClean="0"/>
          </a:p>
          <a:p>
            <a:pPr marL="285750" indent="-285750">
              <a:buFont typeface="Arial" charset="0"/>
              <a:buChar char="•"/>
            </a:pPr>
            <a:r>
              <a:rPr lang="en-GB" dirty="0" smtClean="0"/>
              <a:t>It’s </a:t>
            </a:r>
            <a:r>
              <a:rPr lang="en-GB" dirty="0"/>
              <a:t>mandatory </a:t>
            </a:r>
            <a:r>
              <a:rPr lang="en-GB" dirty="0" smtClean="0"/>
              <a:t>for tricks and slalom the camera is </a:t>
            </a:r>
            <a:r>
              <a:rPr lang="en-GB" dirty="0"/>
              <a:t>located in the towboat in order to give </a:t>
            </a:r>
            <a:r>
              <a:rPr lang="en-GB" dirty="0" smtClean="0"/>
              <a:t>a perspective </a:t>
            </a:r>
            <a:r>
              <a:rPr lang="en-GB" dirty="0"/>
              <a:t>as close as possible to </a:t>
            </a:r>
            <a:r>
              <a:rPr lang="en-GB" dirty="0" smtClean="0"/>
              <a:t>the </a:t>
            </a:r>
            <a:r>
              <a:rPr lang="en-GB" dirty="0"/>
              <a:t>judges.</a:t>
            </a:r>
            <a:endParaRPr lang="en-US" dirty="0"/>
          </a:p>
          <a:p>
            <a:pPr marL="285750" indent="-285750">
              <a:buFont typeface="Arial" charset="0"/>
              <a:buChar char="•"/>
            </a:pPr>
            <a:endParaRPr lang="en-US" dirty="0"/>
          </a:p>
        </p:txBody>
      </p:sp>
    </p:spTree>
    <p:extLst>
      <p:ext uri="{BB962C8B-B14F-4D97-AF65-F5344CB8AC3E}">
        <p14:creationId xmlns:p14="http://schemas.microsoft.com/office/powerpoint/2010/main" val="667554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JUMP MEASUREMENT</a:t>
            </a:r>
            <a:endParaRPr lang="en-US" sz="4400" b="1" dirty="0"/>
          </a:p>
        </p:txBody>
      </p:sp>
      <p:sp>
        <p:nvSpPr>
          <p:cNvPr id="4" name="TextBox 3"/>
          <p:cNvSpPr txBox="1"/>
          <p:nvPr/>
        </p:nvSpPr>
        <p:spPr>
          <a:xfrm>
            <a:off x="2250831" y="1983544"/>
            <a:ext cx="9481624" cy="3970318"/>
          </a:xfrm>
          <a:prstGeom prst="rect">
            <a:avLst/>
          </a:prstGeom>
          <a:noFill/>
        </p:spPr>
        <p:txBody>
          <a:bodyPr wrap="square" rtlCol="0">
            <a:spAutoFit/>
          </a:bodyPr>
          <a:lstStyle/>
          <a:p>
            <a:pPr marL="285750" indent="-285750">
              <a:buFont typeface="Arial" charset="0"/>
              <a:buChar char="•"/>
            </a:pPr>
            <a:r>
              <a:rPr lang="en-US" dirty="0"/>
              <a:t>See the WBC PPG for approved systems. </a:t>
            </a:r>
            <a:endParaRPr lang="en-US" dirty="0" smtClean="0"/>
          </a:p>
          <a:p>
            <a:pPr marL="285750" indent="-285750">
              <a:buFont typeface="Arial" charset="0"/>
              <a:buChar char="•"/>
            </a:pPr>
            <a:endParaRPr lang="en-US" dirty="0" smtClean="0"/>
          </a:p>
          <a:p>
            <a:pPr marL="285750" indent="-285750">
              <a:buFont typeface="Arial" charset="0"/>
              <a:buChar char="•"/>
            </a:pPr>
            <a:r>
              <a:rPr lang="en-US" dirty="0" smtClean="0"/>
              <a:t>The </a:t>
            </a:r>
            <a:r>
              <a:rPr lang="en-US" dirty="0" err="1"/>
              <a:t>Homologator</a:t>
            </a:r>
            <a:r>
              <a:rPr lang="en-US" dirty="0"/>
              <a:t> should ensure that the system operator is in direct communication with the towboat, Chief Judge and Chief Scorer at all times during the jump event. </a:t>
            </a:r>
            <a:endParaRPr lang="en-US" dirty="0" smtClean="0"/>
          </a:p>
          <a:p>
            <a:pPr marL="285750" indent="-285750">
              <a:buFont typeface="Arial" charset="0"/>
              <a:buChar char="•"/>
            </a:pPr>
            <a:endParaRPr lang="en-US" dirty="0"/>
          </a:p>
          <a:p>
            <a:pPr marL="285750" indent="-285750">
              <a:buFont typeface="Arial" charset="0"/>
              <a:buChar char="•"/>
            </a:pPr>
            <a:r>
              <a:rPr lang="en-US" dirty="0" smtClean="0"/>
              <a:t>The </a:t>
            </a:r>
            <a:r>
              <a:rPr lang="en-US" dirty="0" err="1"/>
              <a:t>H</a:t>
            </a:r>
            <a:r>
              <a:rPr lang="en-US" dirty="0" err="1" smtClean="0"/>
              <a:t>omologator</a:t>
            </a:r>
            <a:r>
              <a:rPr lang="en-US" dirty="0" smtClean="0"/>
              <a:t> </a:t>
            </a:r>
            <a:r>
              <a:rPr lang="en-US" dirty="0"/>
              <a:t>must </a:t>
            </a:r>
            <a:r>
              <a:rPr lang="en-US" dirty="0" smtClean="0"/>
              <a:t>make that </a:t>
            </a:r>
            <a:r>
              <a:rPr lang="en-US" dirty="0"/>
              <a:t>the system is reading correctly by physically measuring a test buoy with tape and comparing the result with the distance from the video system</a:t>
            </a:r>
            <a:r>
              <a:rPr lang="en-US" dirty="0" smtClean="0"/>
              <a:t>.</a:t>
            </a:r>
          </a:p>
          <a:p>
            <a:pPr marL="285750" indent="-285750">
              <a:buFont typeface="Arial" charset="0"/>
              <a:buChar char="•"/>
            </a:pPr>
            <a:endParaRPr lang="en-US" dirty="0" smtClean="0"/>
          </a:p>
          <a:p>
            <a:pPr marL="285750" indent="-285750">
              <a:buFont typeface="Arial" charset="0"/>
              <a:buChar char="•"/>
            </a:pPr>
            <a:r>
              <a:rPr lang="en-US" dirty="0" smtClean="0"/>
              <a:t>In the event of a </a:t>
            </a:r>
            <a:r>
              <a:rPr lang="en-GB" dirty="0" smtClean="0"/>
              <a:t>record, </a:t>
            </a:r>
            <a:r>
              <a:rPr lang="en-GB" dirty="0"/>
              <a:t>the </a:t>
            </a:r>
            <a:r>
              <a:rPr lang="en-GB" dirty="0" err="1"/>
              <a:t>H</a:t>
            </a:r>
            <a:r>
              <a:rPr lang="en-GB" dirty="0" err="1" smtClean="0"/>
              <a:t>omologator</a:t>
            </a:r>
            <a:r>
              <a:rPr lang="en-GB" dirty="0" smtClean="0"/>
              <a:t> </a:t>
            </a:r>
            <a:r>
              <a:rPr lang="en-GB" dirty="0"/>
              <a:t>must ensure that the metered jump landing image and the course set-up is saved to memory and forwarded to the record review committee immediately following the tournament. </a:t>
            </a:r>
            <a:endParaRPr lang="en-GB" dirty="0" smtClean="0"/>
          </a:p>
          <a:p>
            <a:pPr marL="285750" indent="-285750">
              <a:buFont typeface="Arial" charset="0"/>
              <a:buChar char="•"/>
            </a:pPr>
            <a:endParaRPr lang="en-GB" dirty="0"/>
          </a:p>
          <a:p>
            <a:pPr marL="285750" indent="-285750">
              <a:buFont typeface="Arial" charset="0"/>
              <a:buChar char="•"/>
            </a:pPr>
            <a:r>
              <a:rPr lang="en-GB" dirty="0" smtClean="0"/>
              <a:t>An </a:t>
            </a:r>
            <a:r>
              <a:rPr lang="en-GB" dirty="0"/>
              <a:t>image from the same camera set up of the video distancing buoys with no jumper should also be saved </a:t>
            </a:r>
            <a:r>
              <a:rPr lang="en-US" dirty="0"/>
              <a:t>and forwarded in case a buoy is obscured in the landing frame.</a:t>
            </a:r>
          </a:p>
        </p:txBody>
      </p:sp>
    </p:spTree>
    <p:extLst>
      <p:ext uri="{BB962C8B-B14F-4D97-AF65-F5344CB8AC3E}">
        <p14:creationId xmlns:p14="http://schemas.microsoft.com/office/powerpoint/2010/main" val="1141775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WAS IT A RECORD?</a:t>
            </a:r>
            <a:endParaRPr lang="en-US" sz="4400" b="1" dirty="0"/>
          </a:p>
        </p:txBody>
      </p:sp>
      <p:sp>
        <p:nvSpPr>
          <p:cNvPr id="3" name="TextBox 2"/>
          <p:cNvSpPr txBox="1"/>
          <p:nvPr/>
        </p:nvSpPr>
        <p:spPr>
          <a:xfrm>
            <a:off x="2053885" y="2039815"/>
            <a:ext cx="9286102" cy="3785652"/>
          </a:xfrm>
          <a:prstGeom prst="rect">
            <a:avLst/>
          </a:prstGeom>
          <a:noFill/>
        </p:spPr>
        <p:txBody>
          <a:bodyPr wrap="square" rtlCol="0">
            <a:spAutoFit/>
          </a:bodyPr>
          <a:lstStyle/>
          <a:p>
            <a:pPr marL="285750" indent="-285750">
              <a:buFont typeface="Arial" charset="0"/>
              <a:buChar char="•"/>
            </a:pPr>
            <a:r>
              <a:rPr lang="en-US" sz="2000" dirty="0"/>
              <a:t>The </a:t>
            </a:r>
            <a:r>
              <a:rPr lang="en-US" sz="2000" dirty="0" err="1"/>
              <a:t>Homologator</a:t>
            </a:r>
            <a:r>
              <a:rPr lang="en-US" sz="2000" dirty="0"/>
              <a:t> or Chief Scorer shall advise the </a:t>
            </a:r>
            <a:r>
              <a:rPr lang="en-US" sz="2000" dirty="0" smtClean="0"/>
              <a:t>Chief Judge  </a:t>
            </a:r>
            <a:r>
              <a:rPr lang="en-US" sz="2000" dirty="0"/>
              <a:t>of all potential records as soon as possible.  </a:t>
            </a:r>
            <a:endParaRPr lang="en-US" sz="2000" dirty="0" smtClean="0"/>
          </a:p>
          <a:p>
            <a:pPr marL="285750" indent="-285750">
              <a:buFont typeface="Arial" charset="0"/>
              <a:buChar char="•"/>
            </a:pPr>
            <a:endParaRPr lang="en-US" sz="2000" dirty="0" smtClean="0"/>
          </a:p>
          <a:p>
            <a:pPr marL="285750" indent="-285750">
              <a:buFont typeface="Arial" charset="0"/>
              <a:buChar char="•"/>
            </a:pPr>
            <a:r>
              <a:rPr lang="en-US" sz="2000" dirty="0" smtClean="0"/>
              <a:t>Make copies of scoresheets and video of </a:t>
            </a:r>
            <a:r>
              <a:rPr lang="en-US" sz="2000" dirty="0"/>
              <a:t>potential records </a:t>
            </a:r>
            <a:r>
              <a:rPr lang="en-US" sz="2000" dirty="0" smtClean="0"/>
              <a:t>for </a:t>
            </a:r>
            <a:r>
              <a:rPr lang="en-US" sz="2000" dirty="0"/>
              <a:t>the sole purpose of record review.  This will allow review and ratification of records to proceed without interfering with the ongoing tournament.  </a:t>
            </a:r>
          </a:p>
          <a:p>
            <a:pPr marL="285750" indent="-285750">
              <a:buFont typeface="Arial" charset="0"/>
              <a:buChar char="•"/>
            </a:pPr>
            <a:endParaRPr lang="en-US" sz="2000" dirty="0" smtClean="0"/>
          </a:p>
          <a:p>
            <a:pPr marL="285750" indent="-285750">
              <a:buFont typeface="Arial" charset="0"/>
              <a:buChar char="•"/>
            </a:pPr>
            <a:r>
              <a:rPr lang="en-US" sz="2000" dirty="0" smtClean="0"/>
              <a:t>Record </a:t>
            </a:r>
            <a:r>
              <a:rPr lang="en-US" sz="2000" dirty="0"/>
              <a:t>review can be done at slow speed and the committee members are allowed to discuss their opinions. </a:t>
            </a:r>
            <a:endParaRPr lang="en-US" sz="2000" dirty="0" smtClean="0"/>
          </a:p>
          <a:p>
            <a:pPr marL="285750" indent="-285750">
              <a:buFont typeface="Arial" charset="0"/>
              <a:buChar char="•"/>
            </a:pPr>
            <a:endParaRPr lang="en-US" sz="2000" dirty="0"/>
          </a:p>
          <a:p>
            <a:pPr marL="285750" indent="-285750">
              <a:buFont typeface="Arial" charset="0"/>
              <a:buChar char="•"/>
            </a:pPr>
            <a:r>
              <a:rPr lang="en-US" sz="2000" dirty="0" smtClean="0"/>
              <a:t>Scores </a:t>
            </a:r>
            <a:r>
              <a:rPr lang="en-US" sz="2000" dirty="0"/>
              <a:t>derived by the </a:t>
            </a:r>
            <a:r>
              <a:rPr lang="en-US" sz="2000" dirty="0" smtClean="0"/>
              <a:t>review </a:t>
            </a:r>
            <a:r>
              <a:rPr lang="en-US" sz="2000" dirty="0"/>
              <a:t>committee are not the scores to be used for tournament placement. </a:t>
            </a:r>
          </a:p>
        </p:txBody>
      </p:sp>
    </p:spTree>
    <p:extLst>
      <p:ext uri="{BB962C8B-B14F-4D97-AF65-F5344CB8AC3E}">
        <p14:creationId xmlns:p14="http://schemas.microsoft.com/office/powerpoint/2010/main" val="45317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232" y="328232"/>
            <a:ext cx="10364451" cy="1596177"/>
          </a:xfrm>
        </p:spPr>
        <p:txBody>
          <a:bodyPr>
            <a:normAutofit/>
          </a:bodyPr>
          <a:lstStyle/>
          <a:p>
            <a:r>
              <a:rPr lang="en-US" sz="6000" b="1" dirty="0" smtClean="0"/>
              <a:t>Goals </a:t>
            </a:r>
            <a:r>
              <a:rPr lang="en-US" sz="6000" b="1" dirty="0"/>
              <a:t>of </a:t>
            </a:r>
            <a:r>
              <a:rPr lang="en-US" sz="6000" b="1" dirty="0" smtClean="0"/>
              <a:t>Clinic </a:t>
            </a:r>
            <a:endParaRPr lang="en-US" sz="6000" b="1" dirty="0"/>
          </a:p>
        </p:txBody>
      </p:sp>
      <p:sp>
        <p:nvSpPr>
          <p:cNvPr id="3" name="Content Placeholder 2"/>
          <p:cNvSpPr>
            <a:spLocks noGrp="1"/>
          </p:cNvSpPr>
          <p:nvPr>
            <p:ph idx="1"/>
          </p:nvPr>
        </p:nvSpPr>
        <p:spPr>
          <a:xfrm>
            <a:off x="1560995" y="1366848"/>
            <a:ext cx="9551025" cy="4840513"/>
          </a:xfrm>
        </p:spPr>
        <p:txBody>
          <a:bodyPr>
            <a:normAutofit/>
          </a:bodyPr>
          <a:lstStyle/>
          <a:p>
            <a:r>
              <a:rPr lang="en-US" sz="2800" dirty="0"/>
              <a:t>KNOW THE BASICS </a:t>
            </a:r>
            <a:r>
              <a:rPr lang="en-US" sz="2800" dirty="0" smtClean="0"/>
              <a:t>of what it takes to be a barefoot </a:t>
            </a:r>
            <a:r>
              <a:rPr lang="en-US" sz="2800" dirty="0" err="1" smtClean="0"/>
              <a:t>homologator</a:t>
            </a:r>
            <a:r>
              <a:rPr lang="en-US" sz="2800" dirty="0" smtClean="0"/>
              <a:t>.</a:t>
            </a:r>
            <a:endParaRPr lang="en-US" sz="2800" dirty="0"/>
          </a:p>
          <a:p>
            <a:r>
              <a:rPr lang="en-US" sz="2800" dirty="0"/>
              <a:t>GENERAL KNOWLEDGE </a:t>
            </a:r>
            <a:r>
              <a:rPr lang="en-US" sz="2800" dirty="0" smtClean="0"/>
              <a:t>of homologation </a:t>
            </a:r>
            <a:r>
              <a:rPr lang="en-US" sz="2800" dirty="0"/>
              <a:t>AND possible </a:t>
            </a:r>
            <a:r>
              <a:rPr lang="en-US" sz="2800" dirty="0" smtClean="0"/>
              <a:t>issues.</a:t>
            </a:r>
            <a:endParaRPr lang="en-US" sz="2800" dirty="0"/>
          </a:p>
          <a:p>
            <a:r>
              <a:rPr lang="en-US" sz="2800" dirty="0"/>
              <a:t>YOU WILL STILL NEED </a:t>
            </a:r>
            <a:r>
              <a:rPr lang="en-US" sz="2800" dirty="0" smtClean="0"/>
              <a:t>some </a:t>
            </a:r>
            <a:r>
              <a:rPr lang="en-US" sz="2800" dirty="0"/>
              <a:t>“On the job training.” Think of this as a “theory” class. </a:t>
            </a:r>
          </a:p>
          <a:p>
            <a:r>
              <a:rPr lang="en-US" sz="2800" dirty="0" smtClean="0"/>
              <a:t>ASK QUESTIONS!</a:t>
            </a:r>
            <a:endParaRPr lang="en-US" sz="2800" dirty="0"/>
          </a:p>
        </p:txBody>
      </p:sp>
    </p:spTree>
    <p:extLst>
      <p:ext uri="{BB962C8B-B14F-4D97-AF65-F5344CB8AC3E}">
        <p14:creationId xmlns:p14="http://schemas.microsoft.com/office/powerpoint/2010/main" val="191589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823" y="1170877"/>
            <a:ext cx="10018713" cy="1260090"/>
          </a:xfrm>
        </p:spPr>
        <p:txBody>
          <a:bodyPr>
            <a:normAutofit fontScale="90000"/>
          </a:bodyPr>
          <a:lstStyle/>
          <a:p>
            <a:r>
              <a:rPr lang="en-US" sz="4900" b="1" dirty="0" smtClean="0"/>
              <a:t>MORE ON RECORDS</a:t>
            </a:r>
            <a:r>
              <a:rPr lang="en-US" dirty="0"/>
              <a:t/>
            </a:r>
            <a:br>
              <a:rPr lang="en-US" dirty="0"/>
            </a:br>
            <a:endParaRPr lang="en-US" dirty="0"/>
          </a:p>
        </p:txBody>
      </p:sp>
      <p:sp>
        <p:nvSpPr>
          <p:cNvPr id="3" name="TextBox 2"/>
          <p:cNvSpPr txBox="1"/>
          <p:nvPr/>
        </p:nvSpPr>
        <p:spPr>
          <a:xfrm>
            <a:off x="1828799" y="2074128"/>
            <a:ext cx="9879981" cy="2862322"/>
          </a:xfrm>
          <a:prstGeom prst="rect">
            <a:avLst/>
          </a:prstGeom>
          <a:noFill/>
        </p:spPr>
        <p:txBody>
          <a:bodyPr wrap="square" rtlCol="0">
            <a:spAutoFit/>
          </a:bodyPr>
          <a:lstStyle/>
          <a:p>
            <a:pPr marL="285750" indent="-285750">
              <a:buFont typeface="Arial" charset="0"/>
              <a:buChar char="•"/>
            </a:pPr>
            <a:r>
              <a:rPr lang="en-US" dirty="0"/>
              <a:t>If the score given for a jump is a record, the </a:t>
            </a:r>
            <a:r>
              <a:rPr lang="en-US" dirty="0" err="1"/>
              <a:t>Homologator</a:t>
            </a:r>
            <a:r>
              <a:rPr lang="en-US" dirty="0"/>
              <a:t> shall make a visual positioning check of the ramp using the course buoys or indicators on shore </a:t>
            </a:r>
            <a:r>
              <a:rPr lang="en-US" dirty="0" smtClean="0"/>
              <a:t>to confirm the </a:t>
            </a:r>
            <a:r>
              <a:rPr lang="en-US" dirty="0"/>
              <a:t>ramp has not </a:t>
            </a:r>
            <a:r>
              <a:rPr lang="en-US" dirty="0" smtClean="0"/>
              <a:t>moved.</a:t>
            </a:r>
          </a:p>
          <a:p>
            <a:endParaRPr lang="en-US" dirty="0" smtClean="0"/>
          </a:p>
          <a:p>
            <a:pPr marL="285750" indent="-285750">
              <a:buFont typeface="Arial" charset="0"/>
              <a:buChar char="•"/>
            </a:pPr>
            <a:r>
              <a:rPr lang="en-US" dirty="0" smtClean="0"/>
              <a:t>The </a:t>
            </a:r>
            <a:r>
              <a:rPr lang="en-US" dirty="0"/>
              <a:t>competition does not have to stop for checking the course or ramp dimensions, which the </a:t>
            </a:r>
            <a:r>
              <a:rPr lang="en-US" dirty="0" err="1"/>
              <a:t>Homologator</a:t>
            </a:r>
            <a:r>
              <a:rPr lang="en-US" dirty="0"/>
              <a:t> is constantly monitoring from the shore using the water-line </a:t>
            </a:r>
            <a:r>
              <a:rPr lang="en-US" dirty="0" smtClean="0"/>
              <a:t>indicators. </a:t>
            </a:r>
          </a:p>
          <a:p>
            <a:pPr marL="285750" indent="-285750">
              <a:buFont typeface="Arial" charset="0"/>
              <a:buChar char="•"/>
            </a:pPr>
            <a:endParaRPr lang="en-US" dirty="0"/>
          </a:p>
          <a:p>
            <a:pPr marL="285750" indent="-285750">
              <a:buFont typeface="Arial" charset="0"/>
              <a:buChar char="•"/>
            </a:pPr>
            <a:r>
              <a:rPr lang="en-US" dirty="0" smtClean="0"/>
              <a:t>The </a:t>
            </a:r>
            <a:r>
              <a:rPr lang="en-US" dirty="0"/>
              <a:t>rope and handle </a:t>
            </a:r>
            <a:r>
              <a:rPr lang="en-US" dirty="0" smtClean="0"/>
              <a:t>does NOT need to </a:t>
            </a:r>
            <a:r>
              <a:rPr lang="en-US" dirty="0"/>
              <a:t>be re-certified and checked by the </a:t>
            </a:r>
            <a:r>
              <a:rPr lang="en-US" dirty="0" err="1"/>
              <a:t>Homologator</a:t>
            </a:r>
            <a:r>
              <a:rPr lang="en-US" dirty="0"/>
              <a:t> immediately following a record performance. It was certified before it entered the boat. </a:t>
            </a:r>
            <a:endParaRPr lang="en-US" dirty="0" smtClean="0"/>
          </a:p>
          <a:p>
            <a:pPr marL="285750" indent="-285750">
              <a:buFont typeface="Arial" charset="0"/>
              <a:buChar char="•"/>
            </a:pPr>
            <a:endParaRPr lang="en-US" dirty="0"/>
          </a:p>
          <a:p>
            <a:pPr marL="285750" indent="-285750">
              <a:buFont typeface="Arial" charset="0"/>
              <a:buChar char="•"/>
            </a:pPr>
            <a:r>
              <a:rPr lang="en-US" dirty="0" smtClean="0"/>
              <a:t>The </a:t>
            </a:r>
            <a:r>
              <a:rPr lang="en-US" dirty="0" err="1"/>
              <a:t>Homologator</a:t>
            </a:r>
            <a:r>
              <a:rPr lang="en-US" dirty="0"/>
              <a:t> shall be responsible for the </a:t>
            </a:r>
            <a:r>
              <a:rPr lang="en-US" dirty="0" smtClean="0"/>
              <a:t>on-site review of </a:t>
            </a:r>
            <a:r>
              <a:rPr lang="en-US" dirty="0"/>
              <a:t>all potential records. </a:t>
            </a:r>
          </a:p>
        </p:txBody>
      </p:sp>
    </p:spTree>
    <p:extLst>
      <p:ext uri="{BB962C8B-B14F-4D97-AF65-F5344CB8AC3E}">
        <p14:creationId xmlns:p14="http://schemas.microsoft.com/office/powerpoint/2010/main" val="1689155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ON-SITE RECORD REVIEW </a:t>
            </a:r>
            <a:endParaRPr lang="en-US" sz="4400" b="1" dirty="0"/>
          </a:p>
        </p:txBody>
      </p:sp>
      <p:sp>
        <p:nvSpPr>
          <p:cNvPr id="3" name="TextBox 2"/>
          <p:cNvSpPr txBox="1"/>
          <p:nvPr/>
        </p:nvSpPr>
        <p:spPr>
          <a:xfrm>
            <a:off x="1308950" y="2079444"/>
            <a:ext cx="10369434" cy="4062651"/>
          </a:xfrm>
          <a:prstGeom prst="rect">
            <a:avLst/>
          </a:prstGeom>
          <a:noFill/>
        </p:spPr>
        <p:txBody>
          <a:bodyPr wrap="square" rtlCol="0">
            <a:spAutoFit/>
          </a:bodyPr>
          <a:lstStyle/>
          <a:p>
            <a:pPr marL="342900" indent="-342900">
              <a:buFont typeface="Arial" charset="0"/>
              <a:buChar char="•"/>
            </a:pPr>
            <a:r>
              <a:rPr lang="en-US" sz="2000" dirty="0" smtClean="0"/>
              <a:t>All </a:t>
            </a:r>
            <a:r>
              <a:rPr lang="en-US" sz="2000" dirty="0"/>
              <a:t>performances in all record eligible rounds equal to or exceeding the existing record shall be </a:t>
            </a:r>
            <a:r>
              <a:rPr lang="en-US" sz="2000" dirty="0" smtClean="0"/>
              <a:t>reviewed </a:t>
            </a:r>
            <a:r>
              <a:rPr lang="en-US" sz="2000" dirty="0"/>
              <a:t>in descending order until the best that can be verified is established. </a:t>
            </a:r>
          </a:p>
          <a:p>
            <a:r>
              <a:rPr lang="en-US" sz="2000" dirty="0"/>
              <a:t> </a:t>
            </a:r>
          </a:p>
          <a:p>
            <a:pPr marL="342900" indent="-342900">
              <a:buFont typeface="Arial" charset="0"/>
              <a:buChar char="•"/>
            </a:pPr>
            <a:r>
              <a:rPr lang="en-US" sz="2000" dirty="0"/>
              <a:t>While only one record can be set in any event during a tournament </a:t>
            </a:r>
            <a:r>
              <a:rPr lang="en-US" sz="2000" dirty="0" smtClean="0"/>
              <a:t>but what </a:t>
            </a:r>
            <a:r>
              <a:rPr lang="en-US" sz="2000" dirty="0"/>
              <a:t>the </a:t>
            </a:r>
            <a:r>
              <a:rPr lang="en-US" sz="2000" dirty="0" smtClean="0"/>
              <a:t>on-site review committee </a:t>
            </a:r>
            <a:r>
              <a:rPr lang="en-US" sz="2000" dirty="0"/>
              <a:t>feels is the highest scoring record may fail </a:t>
            </a:r>
            <a:r>
              <a:rPr lang="en-US" sz="2000" dirty="0" smtClean="0"/>
              <a:t>in review in the Record Committee. Because of that,  </a:t>
            </a:r>
            <a:r>
              <a:rPr lang="en-US" sz="2000" dirty="0"/>
              <a:t>any and all performances that still exceed the existing record after </a:t>
            </a:r>
            <a:r>
              <a:rPr lang="en-US" sz="2000" dirty="0" smtClean="0"/>
              <a:t>review </a:t>
            </a:r>
            <a:r>
              <a:rPr lang="en-US" sz="2000" dirty="0"/>
              <a:t>must be submitted </a:t>
            </a:r>
            <a:r>
              <a:rPr lang="en-US" sz="2000" dirty="0" smtClean="0"/>
              <a:t>to the National or WBC Records Committee. </a:t>
            </a:r>
          </a:p>
          <a:p>
            <a:pPr marL="342900" indent="-342900">
              <a:buFont typeface="Arial" charset="0"/>
              <a:buChar char="•"/>
            </a:pPr>
            <a:endParaRPr lang="en-US" sz="2000" dirty="0" smtClean="0"/>
          </a:p>
          <a:p>
            <a:pPr marL="342900" indent="-342900">
              <a:buFont typeface="Arial" charset="0"/>
              <a:buChar char="•"/>
            </a:pPr>
            <a:r>
              <a:rPr lang="en-US" sz="2000" dirty="0" smtClean="0"/>
              <a:t>On site review doesn’t need be </a:t>
            </a:r>
            <a:r>
              <a:rPr lang="en-US" sz="2000" dirty="0"/>
              <a:t>the event judges. The most qualified officials available </a:t>
            </a:r>
            <a:r>
              <a:rPr lang="en-US" sz="2000" dirty="0" smtClean="0"/>
              <a:t>can  </a:t>
            </a:r>
            <a:r>
              <a:rPr lang="en-US" sz="2000" dirty="0"/>
              <a:t>review the </a:t>
            </a:r>
            <a:r>
              <a:rPr lang="en-US" sz="2000" dirty="0" smtClean="0"/>
              <a:t>record. </a:t>
            </a:r>
            <a:r>
              <a:rPr lang="en-US" sz="2000" dirty="0"/>
              <a:t> </a:t>
            </a:r>
          </a:p>
          <a:p>
            <a:pPr marL="342900" indent="-342900">
              <a:buFont typeface="Arial" charset="0"/>
              <a:buChar char="•"/>
            </a:pPr>
            <a:endParaRPr lang="en-US" sz="2000" dirty="0"/>
          </a:p>
          <a:p>
            <a:r>
              <a:rPr lang="en-US" sz="2000" dirty="0"/>
              <a:t> </a:t>
            </a:r>
          </a:p>
          <a:p>
            <a:r>
              <a:rPr lang="en-US" dirty="0"/>
              <a:t> </a:t>
            </a:r>
          </a:p>
        </p:txBody>
      </p:sp>
    </p:spTree>
    <p:extLst>
      <p:ext uri="{BB962C8B-B14F-4D97-AF65-F5344CB8AC3E}">
        <p14:creationId xmlns:p14="http://schemas.microsoft.com/office/powerpoint/2010/main" val="2032642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RECORDS AT WORLD CHAMPIONSHIPS </a:t>
            </a:r>
            <a:endParaRPr lang="en-US" b="1" dirty="0"/>
          </a:p>
        </p:txBody>
      </p:sp>
      <p:sp>
        <p:nvSpPr>
          <p:cNvPr id="3" name="TextBox 2"/>
          <p:cNvSpPr txBox="1"/>
          <p:nvPr/>
        </p:nvSpPr>
        <p:spPr>
          <a:xfrm>
            <a:off x="1610921" y="2142977"/>
            <a:ext cx="10018713" cy="3170099"/>
          </a:xfrm>
          <a:prstGeom prst="rect">
            <a:avLst/>
          </a:prstGeom>
          <a:noFill/>
        </p:spPr>
        <p:txBody>
          <a:bodyPr wrap="square" rtlCol="0">
            <a:spAutoFit/>
          </a:bodyPr>
          <a:lstStyle/>
          <a:p>
            <a:pPr marL="285750" indent="-285750">
              <a:buFont typeface="Arial" charset="0"/>
              <a:buChar char="•"/>
            </a:pPr>
            <a:r>
              <a:rPr lang="en-US" sz="2000" dirty="0"/>
              <a:t>The Chief Judge of the World Championships shall provide the Skier or Team </a:t>
            </a:r>
            <a:r>
              <a:rPr lang="en-US" sz="2000" dirty="0" smtClean="0"/>
              <a:t>Representative documentation </a:t>
            </a:r>
            <a:r>
              <a:rPr lang="en-US" sz="2000" dirty="0"/>
              <a:t>necessary for substantiating any pending Federation or Confederation record set at the World Championships.</a:t>
            </a:r>
          </a:p>
          <a:p>
            <a:r>
              <a:rPr lang="en-US" sz="2000" dirty="0"/>
              <a:t> </a:t>
            </a:r>
          </a:p>
          <a:p>
            <a:pPr marL="285750" indent="-285750">
              <a:buFont typeface="Arial" charset="0"/>
              <a:buChar char="•"/>
            </a:pPr>
            <a:r>
              <a:rPr lang="en-US" sz="2000" dirty="0"/>
              <a:t> </a:t>
            </a:r>
            <a:r>
              <a:rPr lang="en-US" sz="2000" dirty="0" smtClean="0"/>
              <a:t>The </a:t>
            </a:r>
            <a:r>
              <a:rPr lang="en-US" sz="2000" dirty="0"/>
              <a:t>Team Representative and any of his Confederation Council or WBC Members shall also be afforded the facilities to </a:t>
            </a:r>
            <a:r>
              <a:rPr lang="en-US" sz="2000" dirty="0" smtClean="0"/>
              <a:t>look at </a:t>
            </a:r>
            <a:r>
              <a:rPr lang="en-US" sz="2000" dirty="0"/>
              <a:t>the pending Confederation or Federation record or make record verification.</a:t>
            </a:r>
          </a:p>
          <a:p>
            <a:r>
              <a:rPr lang="en-US" sz="2000" dirty="0"/>
              <a:t> </a:t>
            </a:r>
          </a:p>
          <a:p>
            <a:pPr marL="285750" indent="-285750">
              <a:buFont typeface="Arial" charset="0"/>
              <a:buChar char="•"/>
            </a:pPr>
            <a:r>
              <a:rPr lang="en-US" sz="2000" dirty="0"/>
              <a:t>The </a:t>
            </a:r>
            <a:r>
              <a:rPr lang="en-US" sz="2000" dirty="0" err="1"/>
              <a:t>Homologator</a:t>
            </a:r>
            <a:r>
              <a:rPr lang="en-US" sz="2000" dirty="0"/>
              <a:t> or Chief Judge shall provide the skier or team </a:t>
            </a:r>
            <a:r>
              <a:rPr lang="en-US" sz="2000" dirty="0" smtClean="0"/>
              <a:t>representative </a:t>
            </a:r>
            <a:r>
              <a:rPr lang="en-US" sz="2000" dirty="0"/>
              <a:t>whatever is necessary for Federation or Confederation record review. </a:t>
            </a:r>
          </a:p>
        </p:txBody>
      </p:sp>
    </p:spTree>
    <p:extLst>
      <p:ext uri="{BB962C8B-B14F-4D97-AF65-F5344CB8AC3E}">
        <p14:creationId xmlns:p14="http://schemas.microsoft.com/office/powerpoint/2010/main" val="4409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After the </a:t>
            </a:r>
            <a:r>
              <a:rPr lang="en-US" sz="6000" dirty="0" smtClean="0"/>
              <a:t>Tournament </a:t>
            </a:r>
            <a:endParaRPr lang="en-US" sz="6000" dirty="0"/>
          </a:p>
        </p:txBody>
      </p:sp>
      <p:sp>
        <p:nvSpPr>
          <p:cNvPr id="3" name="Content Placeholder 2"/>
          <p:cNvSpPr>
            <a:spLocks noGrp="1"/>
          </p:cNvSpPr>
          <p:nvPr>
            <p:ph idx="1"/>
          </p:nvPr>
        </p:nvSpPr>
        <p:spPr>
          <a:xfrm>
            <a:off x="3055760" y="2438399"/>
            <a:ext cx="6685807" cy="2078181"/>
          </a:xfrm>
        </p:spPr>
        <p:txBody>
          <a:bodyPr>
            <a:normAutofit/>
          </a:bodyPr>
          <a:lstStyle/>
          <a:p>
            <a:r>
              <a:rPr lang="en-US" dirty="0" smtClean="0"/>
              <a:t>Submit National and/or World Record Forms</a:t>
            </a:r>
          </a:p>
          <a:p>
            <a:r>
              <a:rPr lang="en-US" dirty="0" smtClean="0"/>
              <a:t>Follow up with Records Committee</a:t>
            </a:r>
          </a:p>
          <a:p>
            <a:r>
              <a:rPr lang="en-US" dirty="0" smtClean="0"/>
              <a:t>Stay in touch for any follow up questions</a:t>
            </a:r>
          </a:p>
          <a:p>
            <a:endParaRPr lang="en-US" dirty="0"/>
          </a:p>
        </p:txBody>
      </p:sp>
    </p:spTree>
    <p:extLst>
      <p:ext uri="{BB962C8B-B14F-4D97-AF65-F5344CB8AC3E}">
        <p14:creationId xmlns:p14="http://schemas.microsoft.com/office/powerpoint/2010/main" val="457695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6816" y="1795345"/>
            <a:ext cx="5010345" cy="1316907"/>
          </a:xfrm>
        </p:spPr>
        <p:txBody>
          <a:bodyPr>
            <a:normAutofit/>
          </a:bodyPr>
          <a:lstStyle/>
          <a:p>
            <a:pPr algn="l"/>
            <a:r>
              <a:rPr lang="en-US" sz="8000" dirty="0"/>
              <a:t>Questions</a:t>
            </a:r>
            <a:r>
              <a:rPr lang="en-US" sz="8000"/>
              <a:t>? </a:t>
            </a:r>
            <a:endParaRPr lang="en-US" sz="8000" dirty="0"/>
          </a:p>
        </p:txBody>
      </p:sp>
    </p:spTree>
    <p:extLst>
      <p:ext uri="{BB962C8B-B14F-4D97-AF65-F5344CB8AC3E}">
        <p14:creationId xmlns:p14="http://schemas.microsoft.com/office/powerpoint/2010/main" val="3785378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194" y="998034"/>
            <a:ext cx="10018713" cy="1752599"/>
          </a:xfrm>
        </p:spPr>
        <p:txBody>
          <a:bodyPr>
            <a:normAutofit/>
          </a:bodyPr>
          <a:lstStyle/>
          <a:p>
            <a:r>
              <a:rPr lang="en-US" sz="8000" dirty="0"/>
              <a:t>Assignment</a:t>
            </a:r>
          </a:p>
        </p:txBody>
      </p:sp>
      <p:sp>
        <p:nvSpPr>
          <p:cNvPr id="3" name="Content Placeholder 2"/>
          <p:cNvSpPr>
            <a:spLocks noGrp="1"/>
          </p:cNvSpPr>
          <p:nvPr>
            <p:ph idx="1"/>
          </p:nvPr>
        </p:nvSpPr>
        <p:spPr>
          <a:xfrm>
            <a:off x="1793214" y="2627969"/>
            <a:ext cx="10018713" cy="2888745"/>
          </a:xfrm>
        </p:spPr>
        <p:txBody>
          <a:bodyPr>
            <a:normAutofit/>
          </a:bodyPr>
          <a:lstStyle/>
          <a:p>
            <a:r>
              <a:rPr lang="en-US"/>
              <a:t>The </a:t>
            </a:r>
            <a:r>
              <a:rPr lang="en-US" smtClean="0"/>
              <a:t>assignment is to </a:t>
            </a:r>
            <a:r>
              <a:rPr lang="en-US" dirty="0"/>
              <a:t>familiarize </a:t>
            </a:r>
            <a:r>
              <a:rPr lang="en-US" dirty="0" smtClean="0"/>
              <a:t>yourself with </a:t>
            </a:r>
            <a:r>
              <a:rPr lang="en-US" dirty="0"/>
              <a:t>the jump program and how to save jump record images</a:t>
            </a:r>
            <a:r>
              <a:rPr lang="en-US" dirty="0" smtClean="0"/>
              <a:t>. (Splash Eye in So Region)</a:t>
            </a:r>
          </a:p>
          <a:p>
            <a:r>
              <a:rPr lang="en-US" dirty="0" smtClean="0"/>
              <a:t>Links </a:t>
            </a:r>
            <a:r>
              <a:rPr lang="en-US" dirty="0" smtClean="0"/>
              <a:t>to </a:t>
            </a:r>
            <a:r>
              <a:rPr lang="en-US" dirty="0" err="1" smtClean="0"/>
              <a:t>Homologator</a:t>
            </a:r>
            <a:r>
              <a:rPr lang="en-US" dirty="0" smtClean="0"/>
              <a:t> </a:t>
            </a:r>
            <a:r>
              <a:rPr lang="en-US" dirty="0"/>
              <a:t>Worksheets </a:t>
            </a:r>
            <a:r>
              <a:rPr lang="en-US" dirty="0">
                <a:hlinkClick r:id="rId2"/>
              </a:rPr>
              <a:t>Rope Worksheet</a:t>
            </a:r>
            <a:r>
              <a:rPr lang="en-US" dirty="0"/>
              <a:t>, </a:t>
            </a:r>
            <a:r>
              <a:rPr lang="en-US" dirty="0">
                <a:hlinkClick r:id="rId3"/>
              </a:rPr>
              <a:t>Handles Worksheet</a:t>
            </a:r>
            <a:r>
              <a:rPr lang="en-US" dirty="0"/>
              <a:t>, </a:t>
            </a:r>
            <a:r>
              <a:rPr lang="en-US" dirty="0">
                <a:hlinkClick r:id="rId4"/>
              </a:rPr>
              <a:t>Jump Handles Worksheet</a:t>
            </a:r>
            <a:r>
              <a:rPr lang="en-US" dirty="0"/>
              <a:t>, </a:t>
            </a:r>
            <a:r>
              <a:rPr lang="en-US" dirty="0">
                <a:hlinkClick r:id="rId5"/>
              </a:rPr>
              <a:t>Jump Set </a:t>
            </a:r>
            <a:r>
              <a:rPr lang="en-US" dirty="0" smtClean="0">
                <a:hlinkClick r:id="rId5"/>
              </a:rPr>
              <a:t>Up</a:t>
            </a:r>
            <a:endParaRPr lang="en-US" dirty="0" smtClean="0"/>
          </a:p>
          <a:p>
            <a:r>
              <a:rPr lang="en-US" dirty="0" smtClean="0"/>
              <a:t>Link to </a:t>
            </a:r>
            <a:r>
              <a:rPr lang="en-US" dirty="0" smtClean="0">
                <a:hlinkClick r:id="rId6"/>
              </a:rPr>
              <a:t>WBC </a:t>
            </a:r>
            <a:r>
              <a:rPr lang="en-US" dirty="0">
                <a:hlinkClick r:id="rId6"/>
              </a:rPr>
              <a:t>Rulebook </a:t>
            </a:r>
            <a:endParaRPr lang="en-US" dirty="0" smtClean="0"/>
          </a:p>
          <a:p>
            <a:r>
              <a:rPr lang="en-US" dirty="0" smtClean="0"/>
              <a:t>Comments or questions contact: </a:t>
            </a:r>
            <a:r>
              <a:rPr lang="en-US" dirty="0" smtClean="0">
                <a:hlinkClick r:id="rId7"/>
              </a:rPr>
              <a:t>oscarfootmann@hotmail.com</a:t>
            </a:r>
            <a:endParaRPr lang="en-US" dirty="0" smtClean="0"/>
          </a:p>
          <a:p>
            <a:endParaRPr lang="en-US" dirty="0"/>
          </a:p>
        </p:txBody>
      </p:sp>
    </p:spTree>
    <p:extLst>
      <p:ext uri="{BB962C8B-B14F-4D97-AF65-F5344CB8AC3E}">
        <p14:creationId xmlns:p14="http://schemas.microsoft.com/office/powerpoint/2010/main" val="230566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6947" y="3121702"/>
            <a:ext cx="8689976" cy="2509213"/>
          </a:xfrm>
        </p:spPr>
        <p:txBody>
          <a:bodyPr>
            <a:normAutofit fontScale="90000"/>
          </a:bodyPr>
          <a:lstStyle/>
          <a:p>
            <a:r>
              <a:rPr lang="en-US" sz="9600" dirty="0" smtClean="0"/>
              <a:t>HOMOLOGATOR CLINIC </a:t>
            </a:r>
            <a:endParaRPr lang="en-US" sz="9600" dirty="0"/>
          </a:p>
        </p:txBody>
      </p:sp>
      <p:sp>
        <p:nvSpPr>
          <p:cNvPr id="3" name="Subtitle 2"/>
          <p:cNvSpPr>
            <a:spLocks noGrp="1"/>
          </p:cNvSpPr>
          <p:nvPr>
            <p:ph type="subTitle" idx="1"/>
          </p:nvPr>
        </p:nvSpPr>
        <p:spPr>
          <a:xfrm>
            <a:off x="1776947" y="5297118"/>
            <a:ext cx="8689976" cy="421693"/>
          </a:xfrm>
        </p:spPr>
        <p:txBody>
          <a:bodyPr>
            <a:normAutofit fontScale="92500" lnSpcReduction="20000"/>
          </a:bodyPr>
          <a:lstStyle/>
          <a:p>
            <a:r>
              <a:rPr lang="en-US" dirty="0" smtClean="0"/>
              <a:t>2017</a:t>
            </a:r>
            <a:endParaRPr lang="en-US"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323" y="1562114"/>
            <a:ext cx="3559402" cy="131752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101" y="704946"/>
            <a:ext cx="2446763" cy="2082959"/>
          </a:xfrm>
          <a:prstGeom prst="rect">
            <a:avLst/>
          </a:prstGeom>
        </p:spPr>
      </p:pic>
    </p:spTree>
    <p:extLst>
      <p:ext uri="{BB962C8B-B14F-4D97-AF65-F5344CB8AC3E}">
        <p14:creationId xmlns:p14="http://schemas.microsoft.com/office/powerpoint/2010/main" val="221527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510" y="1304692"/>
            <a:ext cx="10364451" cy="1784195"/>
          </a:xfrm>
        </p:spPr>
        <p:txBody>
          <a:bodyPr>
            <a:normAutofit fontScale="90000"/>
          </a:bodyPr>
          <a:lstStyle/>
          <a:p>
            <a:r>
              <a:rPr lang="en-US" sz="8000" b="1" dirty="0" err="1" smtClean="0"/>
              <a:t>Homolagator’s</a:t>
            </a:r>
            <a:r>
              <a:rPr lang="en-US" sz="8000" b="1" dirty="0" smtClean="0"/>
              <a:t> </a:t>
            </a:r>
            <a:r>
              <a:rPr lang="en-US" sz="8000" b="1" dirty="0"/>
              <a:t>Mission</a:t>
            </a:r>
            <a:r>
              <a:rPr lang="en-US" dirty="0"/>
              <a:t/>
            </a:r>
            <a:br>
              <a:rPr lang="en-US" dirty="0"/>
            </a:br>
            <a:endParaRPr lang="en-US" dirty="0"/>
          </a:p>
        </p:txBody>
      </p:sp>
      <p:sp>
        <p:nvSpPr>
          <p:cNvPr id="3" name="Content Placeholder 2"/>
          <p:cNvSpPr>
            <a:spLocks noGrp="1"/>
          </p:cNvSpPr>
          <p:nvPr>
            <p:ph idx="1"/>
          </p:nvPr>
        </p:nvSpPr>
        <p:spPr>
          <a:xfrm>
            <a:off x="1495461" y="2432823"/>
            <a:ext cx="10018713" cy="3124201"/>
          </a:xfrm>
        </p:spPr>
        <p:txBody>
          <a:bodyPr>
            <a:normAutofit fontScale="40000" lnSpcReduction="20000"/>
          </a:bodyPr>
          <a:lstStyle/>
          <a:p>
            <a:pPr marL="0" indent="0">
              <a:buNone/>
            </a:pPr>
            <a:r>
              <a:rPr lang="en-GB" sz="5400" dirty="0"/>
              <a:t>The </a:t>
            </a:r>
            <a:r>
              <a:rPr lang="en-GB" sz="5400" dirty="0" err="1"/>
              <a:t>H</a:t>
            </a:r>
            <a:r>
              <a:rPr lang="en-GB" sz="5400" dirty="0" err="1" smtClean="0"/>
              <a:t>omologator</a:t>
            </a:r>
            <a:r>
              <a:rPr lang="en-GB" sz="5400" dirty="0" smtClean="0"/>
              <a:t> </a:t>
            </a:r>
            <a:r>
              <a:rPr lang="en-GB" sz="5400" dirty="0"/>
              <a:t>is in charge of all technical matters at a Barefoot Competition.  </a:t>
            </a:r>
            <a:endParaRPr lang="en-GB" sz="5400" dirty="0" smtClean="0"/>
          </a:p>
          <a:p>
            <a:pPr marL="0" indent="0">
              <a:buNone/>
            </a:pPr>
            <a:r>
              <a:rPr lang="en-GB" sz="5400" dirty="0" smtClean="0"/>
              <a:t>He or she </a:t>
            </a:r>
            <a:r>
              <a:rPr lang="en-GB" sz="5400" dirty="0"/>
              <a:t>is appointed to verify that all the information contained within the dossier is a true and accurate report of what happened at the competition. </a:t>
            </a:r>
            <a:endParaRPr lang="en-GB" sz="5400" dirty="0" smtClean="0"/>
          </a:p>
          <a:p>
            <a:pPr marL="0" indent="0">
              <a:buNone/>
            </a:pPr>
            <a:r>
              <a:rPr lang="en-GB" sz="5400" dirty="0" smtClean="0"/>
              <a:t>The </a:t>
            </a:r>
            <a:r>
              <a:rPr lang="en-GB" sz="5400" dirty="0" err="1" smtClean="0"/>
              <a:t>Homologator</a:t>
            </a:r>
            <a:r>
              <a:rPr lang="en-GB" sz="5400" dirty="0" smtClean="0"/>
              <a:t> is responsible to </a:t>
            </a:r>
            <a:r>
              <a:rPr lang="en-GB" sz="5400" dirty="0"/>
              <a:t>the Chief Judge </a:t>
            </a:r>
            <a:r>
              <a:rPr lang="en-GB" sz="5400" dirty="0" smtClean="0"/>
              <a:t>for all technical matters in Rankings List and Record Capable tournaments.</a:t>
            </a:r>
          </a:p>
          <a:p>
            <a:pPr marL="0" indent="0">
              <a:buNone/>
            </a:pPr>
            <a:r>
              <a:rPr lang="en-GB" sz="5400" dirty="0" smtClean="0"/>
              <a:t>The </a:t>
            </a:r>
            <a:r>
              <a:rPr lang="en-GB" sz="5400" dirty="0" err="1"/>
              <a:t>H</a:t>
            </a:r>
            <a:r>
              <a:rPr lang="en-GB" sz="5400" dirty="0" err="1" smtClean="0"/>
              <a:t>omologator</a:t>
            </a:r>
            <a:r>
              <a:rPr lang="en-GB" sz="5400" dirty="0" smtClean="0"/>
              <a:t> </a:t>
            </a:r>
            <a:r>
              <a:rPr lang="en-GB" sz="5400" dirty="0"/>
              <a:t>must ensure and satisfy himself that all technical installations relating to the competition are true and accurate </a:t>
            </a:r>
            <a:r>
              <a:rPr lang="en-GB" sz="5400" dirty="0" smtClean="0"/>
              <a:t>according to the </a:t>
            </a:r>
            <a:r>
              <a:rPr lang="en-GB" sz="5400" dirty="0"/>
              <a:t>WBC Technical Rules.</a:t>
            </a:r>
            <a:endParaRPr lang="en-US" sz="5400" dirty="0"/>
          </a:p>
        </p:txBody>
      </p:sp>
    </p:spTree>
    <p:extLst>
      <p:ext uri="{BB962C8B-B14F-4D97-AF65-F5344CB8AC3E}">
        <p14:creationId xmlns:p14="http://schemas.microsoft.com/office/powerpoint/2010/main" val="514277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926" y="533401"/>
            <a:ext cx="10018713" cy="1752599"/>
          </a:xfrm>
        </p:spPr>
        <p:txBody>
          <a:bodyPr>
            <a:normAutofit/>
          </a:bodyPr>
          <a:lstStyle/>
          <a:p>
            <a:r>
              <a:rPr lang="en-US" sz="6000" b="1" dirty="0"/>
              <a:t>The </a:t>
            </a:r>
            <a:r>
              <a:rPr lang="en-US" sz="6000" b="1" dirty="0" smtClean="0"/>
              <a:t>Basics</a:t>
            </a:r>
            <a:endParaRPr lang="en-US" sz="6000" b="1" dirty="0"/>
          </a:p>
        </p:txBody>
      </p:sp>
      <p:sp>
        <p:nvSpPr>
          <p:cNvPr id="3" name="Content Placeholder 2"/>
          <p:cNvSpPr>
            <a:spLocks noGrp="1"/>
          </p:cNvSpPr>
          <p:nvPr>
            <p:ph idx="1"/>
          </p:nvPr>
        </p:nvSpPr>
        <p:spPr>
          <a:xfrm>
            <a:off x="2185640" y="2286000"/>
            <a:ext cx="8732998" cy="4023113"/>
          </a:xfrm>
        </p:spPr>
        <p:txBody>
          <a:bodyPr>
            <a:normAutofit fontScale="92500" lnSpcReduction="10000"/>
          </a:bodyPr>
          <a:lstStyle/>
          <a:p>
            <a:r>
              <a:rPr lang="en-GB" dirty="0"/>
              <a:t>T</a:t>
            </a:r>
            <a:r>
              <a:rPr lang="en-GB" dirty="0" smtClean="0"/>
              <a:t>he </a:t>
            </a:r>
            <a:r>
              <a:rPr lang="en-GB" dirty="0" err="1"/>
              <a:t>homologator</a:t>
            </a:r>
            <a:r>
              <a:rPr lang="en-GB" dirty="0"/>
              <a:t> shall remain in contact with the Chief </a:t>
            </a:r>
            <a:r>
              <a:rPr lang="en-GB" dirty="0" smtClean="0"/>
              <a:t>Judge </a:t>
            </a:r>
            <a:r>
              <a:rPr lang="en-GB" u="sng" dirty="0" smtClean="0"/>
              <a:t>at all times!</a:t>
            </a:r>
            <a:endParaRPr lang="en-US" u="sng" dirty="0"/>
          </a:p>
          <a:p>
            <a:r>
              <a:rPr lang="en-GB" dirty="0"/>
              <a:t>T</a:t>
            </a:r>
            <a:r>
              <a:rPr lang="en-GB" dirty="0" smtClean="0"/>
              <a:t>he </a:t>
            </a:r>
            <a:r>
              <a:rPr lang="en-GB" dirty="0" err="1"/>
              <a:t>homologator</a:t>
            </a:r>
            <a:r>
              <a:rPr lang="en-GB" dirty="0"/>
              <a:t> needs to know </a:t>
            </a:r>
            <a:r>
              <a:rPr lang="en-GB" dirty="0" smtClean="0"/>
              <a:t>all record and homologation requirements. </a:t>
            </a:r>
          </a:p>
          <a:p>
            <a:r>
              <a:rPr lang="en-GB" dirty="0" smtClean="0"/>
              <a:t>He or she </a:t>
            </a:r>
            <a:r>
              <a:rPr lang="en-GB" dirty="0"/>
              <a:t>must ensure that the technical installations are ready and waiting for the </a:t>
            </a:r>
            <a:r>
              <a:rPr lang="en-GB" dirty="0" smtClean="0"/>
              <a:t>skiers. </a:t>
            </a:r>
            <a:endParaRPr lang="en-US" dirty="0"/>
          </a:p>
          <a:p>
            <a:r>
              <a:rPr lang="en-GB" dirty="0"/>
              <a:t>I</a:t>
            </a:r>
            <a:r>
              <a:rPr lang="en-GB" dirty="0" smtClean="0"/>
              <a:t>t </a:t>
            </a:r>
            <a:r>
              <a:rPr lang="en-GB" dirty="0"/>
              <a:t>is the </a:t>
            </a:r>
            <a:r>
              <a:rPr lang="en-GB" dirty="0" err="1"/>
              <a:t>homologator's</a:t>
            </a:r>
            <a:r>
              <a:rPr lang="en-GB" dirty="0"/>
              <a:t> duty to check the competition site after it has been set up by the </a:t>
            </a:r>
            <a:r>
              <a:rPr lang="en-GB" dirty="0" smtClean="0"/>
              <a:t>organizers</a:t>
            </a:r>
            <a:r>
              <a:rPr lang="en-GB" dirty="0"/>
              <a:t>. </a:t>
            </a:r>
            <a:endParaRPr lang="en-GB" dirty="0" smtClean="0"/>
          </a:p>
          <a:p>
            <a:r>
              <a:rPr lang="en-GB" i="1" u="sng" dirty="0" smtClean="0"/>
              <a:t>The </a:t>
            </a:r>
            <a:r>
              <a:rPr lang="en-GB" i="1" u="sng" dirty="0" err="1"/>
              <a:t>H</a:t>
            </a:r>
            <a:r>
              <a:rPr lang="en-GB" i="1" u="sng" dirty="0" err="1" smtClean="0"/>
              <a:t>omologator</a:t>
            </a:r>
            <a:r>
              <a:rPr lang="en-GB" i="1" u="sng" dirty="0" smtClean="0"/>
              <a:t> is responsible to certify but </a:t>
            </a:r>
            <a:r>
              <a:rPr lang="en-GB" i="1" u="sng" dirty="0"/>
              <a:t>is not responsible for initial installation </a:t>
            </a:r>
            <a:r>
              <a:rPr lang="en-GB" i="1" u="sng" dirty="0" smtClean="0"/>
              <a:t>of courses or maintenance.</a:t>
            </a:r>
            <a:endParaRPr lang="en-US" i="1" u="sng" dirty="0"/>
          </a:p>
          <a:p>
            <a:endParaRPr lang="en-US" dirty="0"/>
          </a:p>
        </p:txBody>
      </p:sp>
    </p:spTree>
    <p:extLst>
      <p:ext uri="{BB962C8B-B14F-4D97-AF65-F5344CB8AC3E}">
        <p14:creationId xmlns:p14="http://schemas.microsoft.com/office/powerpoint/2010/main" val="583904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t>"THE </a:t>
            </a:r>
            <a:r>
              <a:rPr lang="en-GB" sz="5400" b="1" dirty="0"/>
              <a:t>BUCK STOPS WITH </a:t>
            </a:r>
            <a:r>
              <a:rPr lang="en-GB" sz="5400" b="1" dirty="0" smtClean="0"/>
              <a:t>YOU”</a:t>
            </a:r>
            <a:endParaRPr lang="en-US" sz="5400" b="1" dirty="0"/>
          </a:p>
        </p:txBody>
      </p:sp>
      <p:sp>
        <p:nvSpPr>
          <p:cNvPr id="3" name="Content Placeholder 2"/>
          <p:cNvSpPr>
            <a:spLocks noGrp="1"/>
          </p:cNvSpPr>
          <p:nvPr>
            <p:ph idx="1"/>
          </p:nvPr>
        </p:nvSpPr>
        <p:spPr>
          <a:xfrm>
            <a:off x="1484310" y="2332462"/>
            <a:ext cx="10018713" cy="3124201"/>
          </a:xfrm>
        </p:spPr>
        <p:txBody>
          <a:bodyPr>
            <a:noAutofit/>
          </a:bodyPr>
          <a:lstStyle/>
          <a:p>
            <a:pPr marL="0" indent="0">
              <a:buNone/>
            </a:pPr>
            <a:r>
              <a:rPr lang="en-GB" sz="3600" dirty="0"/>
              <a:t>The </a:t>
            </a:r>
            <a:r>
              <a:rPr lang="en-GB" sz="3600" dirty="0" err="1"/>
              <a:t>H</a:t>
            </a:r>
            <a:r>
              <a:rPr lang="en-GB" sz="3600" dirty="0" err="1" smtClean="0"/>
              <a:t>omologator</a:t>
            </a:r>
            <a:r>
              <a:rPr lang="en-GB" sz="3600" dirty="0" smtClean="0"/>
              <a:t> </a:t>
            </a:r>
            <a:r>
              <a:rPr lang="en-GB" sz="3600" dirty="0"/>
              <a:t>must aim for the highest possible </a:t>
            </a:r>
            <a:r>
              <a:rPr lang="en-GB" sz="3600" dirty="0" smtClean="0"/>
              <a:t>standards.  You never want </a:t>
            </a:r>
            <a:r>
              <a:rPr lang="en-GB" sz="3600" dirty="0"/>
              <a:t>a skier breaking a record and then discovering </a:t>
            </a:r>
            <a:r>
              <a:rPr lang="en-GB" sz="3600" dirty="0" smtClean="0"/>
              <a:t>the </a:t>
            </a:r>
            <a:r>
              <a:rPr lang="en-GB" sz="3600" dirty="0"/>
              <a:t>towline was too long or the ramp </a:t>
            </a:r>
            <a:r>
              <a:rPr lang="en-GB" sz="3600" dirty="0" smtClean="0"/>
              <a:t>too </a:t>
            </a:r>
            <a:r>
              <a:rPr lang="en-GB" sz="3600" dirty="0"/>
              <a:t>high or the timer </a:t>
            </a:r>
            <a:r>
              <a:rPr lang="en-GB" sz="3600" dirty="0" smtClean="0"/>
              <a:t>too </a:t>
            </a:r>
            <a:r>
              <a:rPr lang="en-GB" sz="3600" dirty="0"/>
              <a:t>slow.  </a:t>
            </a:r>
            <a:endParaRPr lang="en-US" sz="3600" dirty="0"/>
          </a:p>
        </p:txBody>
      </p:sp>
    </p:spTree>
    <p:extLst>
      <p:ext uri="{BB962C8B-B14F-4D97-AF65-F5344CB8AC3E}">
        <p14:creationId xmlns:p14="http://schemas.microsoft.com/office/powerpoint/2010/main" val="588053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16" y="825190"/>
            <a:ext cx="11406499" cy="1752599"/>
          </a:xfrm>
        </p:spPr>
        <p:txBody>
          <a:bodyPr>
            <a:noAutofit/>
          </a:bodyPr>
          <a:lstStyle/>
          <a:p>
            <a:r>
              <a:rPr lang="en-US" sz="6000" b="1" dirty="0" smtClean="0"/>
              <a:t>Stay Ahead of the Tournament</a:t>
            </a:r>
            <a:endParaRPr lang="en-US" sz="6000" b="1" dirty="0"/>
          </a:p>
        </p:txBody>
      </p:sp>
      <p:sp>
        <p:nvSpPr>
          <p:cNvPr id="3" name="Content Placeholder 2"/>
          <p:cNvSpPr>
            <a:spLocks noGrp="1"/>
          </p:cNvSpPr>
          <p:nvPr>
            <p:ph idx="1"/>
          </p:nvPr>
        </p:nvSpPr>
        <p:spPr>
          <a:xfrm>
            <a:off x="1484310" y="2443975"/>
            <a:ext cx="10018713" cy="3124201"/>
          </a:xfrm>
        </p:spPr>
        <p:txBody>
          <a:bodyPr>
            <a:normAutofit lnSpcReduction="10000"/>
          </a:bodyPr>
          <a:lstStyle/>
          <a:p>
            <a:r>
              <a:rPr lang="en-GB" dirty="0"/>
              <a:t>Once all the initial checks have been made the job doesn't end there.  Constant monitoring and re‑checking is the order of the day.  </a:t>
            </a:r>
            <a:endParaRPr lang="en-GB" dirty="0" smtClean="0"/>
          </a:p>
          <a:p>
            <a:r>
              <a:rPr lang="en-GB" dirty="0" smtClean="0"/>
              <a:t>Keep </a:t>
            </a:r>
            <a:r>
              <a:rPr lang="en-GB" dirty="0"/>
              <a:t>a track of what's happened, what's happening and what's going to happen and once equipment has been used it needs to rechecked and made ready again for the next round or next group.  </a:t>
            </a:r>
            <a:endParaRPr lang="en-GB" dirty="0" smtClean="0"/>
          </a:p>
          <a:p>
            <a:r>
              <a:rPr lang="en-GB" dirty="0" smtClean="0"/>
              <a:t>Establish </a:t>
            </a:r>
            <a:r>
              <a:rPr lang="en-GB" dirty="0"/>
              <a:t>a system to deliver and pick up ropes and handles for each event.</a:t>
            </a:r>
          </a:p>
          <a:p>
            <a:r>
              <a:rPr lang="en-GB" dirty="0" smtClean="0"/>
              <a:t>Keep constant track of </a:t>
            </a:r>
            <a:r>
              <a:rPr lang="en-GB" dirty="0"/>
              <a:t>possible records with </a:t>
            </a:r>
            <a:r>
              <a:rPr lang="en-GB" dirty="0" smtClean="0"/>
              <a:t>Chief Video and Chief Scorer.</a:t>
            </a:r>
            <a:endParaRPr lang="en-GB" dirty="0"/>
          </a:p>
          <a:p>
            <a:endParaRPr lang="en-US" dirty="0"/>
          </a:p>
        </p:txBody>
      </p:sp>
    </p:spTree>
    <p:extLst>
      <p:ext uri="{BB962C8B-B14F-4D97-AF65-F5344CB8AC3E}">
        <p14:creationId xmlns:p14="http://schemas.microsoft.com/office/powerpoint/2010/main" val="796158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52" y="979451"/>
            <a:ext cx="12455912" cy="1752599"/>
          </a:xfrm>
        </p:spPr>
        <p:txBody>
          <a:bodyPr>
            <a:noAutofit/>
          </a:bodyPr>
          <a:lstStyle/>
          <a:p>
            <a:r>
              <a:rPr lang="en-US" sz="4800" b="1" dirty="0" smtClean="0"/>
              <a:t>RECORD CAPABLE TOURNAMENTS</a:t>
            </a:r>
            <a:endParaRPr lang="en-US" sz="4800" b="1" dirty="0"/>
          </a:p>
        </p:txBody>
      </p:sp>
      <p:sp>
        <p:nvSpPr>
          <p:cNvPr id="3" name="Content Placeholder 2"/>
          <p:cNvSpPr>
            <a:spLocks noGrp="1"/>
          </p:cNvSpPr>
          <p:nvPr>
            <p:ph idx="1"/>
          </p:nvPr>
        </p:nvSpPr>
        <p:spPr>
          <a:xfrm>
            <a:off x="1640425" y="2732050"/>
            <a:ext cx="10018713" cy="1698702"/>
          </a:xfrm>
        </p:spPr>
        <p:txBody>
          <a:bodyPr/>
          <a:lstStyle/>
          <a:p>
            <a:pPr marL="0" indent="0" algn="ctr">
              <a:buNone/>
            </a:pPr>
            <a:r>
              <a:rPr lang="en-GB" sz="3200" dirty="0"/>
              <a:t>Record </a:t>
            </a:r>
            <a:r>
              <a:rPr lang="en-GB" sz="3200" dirty="0" smtClean="0"/>
              <a:t>Capable Competitions </a:t>
            </a:r>
            <a:r>
              <a:rPr lang="en-GB" sz="3200" dirty="0"/>
              <a:t>are the only competitions where Confederation and World records can be established. </a:t>
            </a:r>
            <a:endParaRPr lang="en-US" sz="3200" dirty="0"/>
          </a:p>
          <a:p>
            <a:pPr algn="ctr"/>
            <a:endParaRPr lang="en-US" dirty="0"/>
          </a:p>
        </p:txBody>
      </p:sp>
    </p:spTree>
    <p:extLst>
      <p:ext uri="{BB962C8B-B14F-4D97-AF65-F5344CB8AC3E}">
        <p14:creationId xmlns:p14="http://schemas.microsoft.com/office/powerpoint/2010/main" val="1030712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84" y="652346"/>
            <a:ext cx="10018713" cy="1752599"/>
          </a:xfrm>
        </p:spPr>
        <p:txBody>
          <a:bodyPr>
            <a:normAutofit/>
          </a:bodyPr>
          <a:lstStyle/>
          <a:p>
            <a:r>
              <a:rPr lang="en-US" sz="5400" b="1" dirty="0" smtClean="0"/>
              <a:t>GO TIME!</a:t>
            </a:r>
            <a:r>
              <a:rPr lang="en-US" sz="5400" dirty="0" smtClean="0"/>
              <a:t/>
            </a:r>
            <a:br>
              <a:rPr lang="en-US" sz="5400" dirty="0" smtClean="0"/>
            </a:br>
            <a:r>
              <a:rPr lang="en-GB" sz="2200" b="1" dirty="0">
                <a:solidFill>
                  <a:srgbClr val="FF0000"/>
                </a:solidFill>
              </a:rPr>
              <a:t>Your ultimate responsibility is when a record is </a:t>
            </a:r>
            <a:r>
              <a:rPr lang="en-GB" sz="2200" b="1" dirty="0" smtClean="0">
                <a:solidFill>
                  <a:srgbClr val="FF0000"/>
                </a:solidFill>
              </a:rPr>
              <a:t>broken</a:t>
            </a:r>
            <a:r>
              <a:rPr lang="en-GB" sz="2200" b="1" dirty="0">
                <a:solidFill>
                  <a:srgbClr val="FF0000"/>
                </a:solidFill>
              </a:rPr>
              <a:t>!</a:t>
            </a:r>
            <a:r>
              <a:rPr lang="en-GB" sz="2200" b="1" dirty="0" smtClean="0">
                <a:solidFill>
                  <a:srgbClr val="FF0000"/>
                </a:solidFill>
              </a:rPr>
              <a:t> </a:t>
            </a:r>
            <a:r>
              <a:rPr lang="en-GB" sz="2200" dirty="0"/>
              <a:t/>
            </a:r>
            <a:br>
              <a:rPr lang="en-GB" sz="2200" dirty="0"/>
            </a:br>
            <a:endParaRPr lang="en-US" sz="2200" dirty="0"/>
          </a:p>
        </p:txBody>
      </p:sp>
      <p:sp>
        <p:nvSpPr>
          <p:cNvPr id="3" name="Content Placeholder 2"/>
          <p:cNvSpPr>
            <a:spLocks noGrp="1"/>
          </p:cNvSpPr>
          <p:nvPr>
            <p:ph idx="1"/>
          </p:nvPr>
        </p:nvSpPr>
        <p:spPr>
          <a:xfrm>
            <a:off x="1573520" y="2254404"/>
            <a:ext cx="10018713" cy="3124201"/>
          </a:xfrm>
        </p:spPr>
        <p:txBody>
          <a:bodyPr>
            <a:normAutofit fontScale="92500"/>
          </a:bodyPr>
          <a:lstStyle/>
          <a:p>
            <a:pPr marL="0" indent="0">
              <a:buNone/>
            </a:pPr>
            <a:r>
              <a:rPr lang="en-GB" dirty="0" smtClean="0"/>
              <a:t>Besides the </a:t>
            </a:r>
            <a:r>
              <a:rPr lang="en-GB" dirty="0"/>
              <a:t>paper‑work required, make sure the following criteria are </a:t>
            </a:r>
            <a:r>
              <a:rPr lang="en-GB" dirty="0" smtClean="0"/>
              <a:t>adhered </a:t>
            </a:r>
            <a:r>
              <a:rPr lang="en-GB" dirty="0"/>
              <a:t>to:</a:t>
            </a:r>
            <a:endParaRPr lang="en-US" dirty="0"/>
          </a:p>
          <a:p>
            <a:pPr marL="457200" indent="-457200">
              <a:buFont typeface="+mj-lt"/>
              <a:buAutoNum type="arabicPeriod"/>
            </a:pPr>
            <a:r>
              <a:rPr lang="en-US" dirty="0" smtClean="0"/>
              <a:t>Check with Chief Judge </a:t>
            </a:r>
            <a:r>
              <a:rPr lang="en-US" dirty="0"/>
              <a:t>that all boat crews meet the necessary homologation levels.</a:t>
            </a:r>
            <a:endParaRPr lang="en-US" dirty="0" smtClean="0"/>
          </a:p>
          <a:p>
            <a:pPr marL="457200" indent="-457200">
              <a:buFont typeface="+mj-lt"/>
              <a:buAutoNum type="arabicPeriod"/>
            </a:pPr>
            <a:r>
              <a:rPr lang="en-US" dirty="0"/>
              <a:t>All courses and equipment for the tournament shall be checked before the start of familiarization. </a:t>
            </a:r>
            <a:endParaRPr lang="en-US" dirty="0" smtClean="0"/>
          </a:p>
          <a:p>
            <a:pPr marL="457200" indent="-457200">
              <a:buFont typeface="+mj-lt"/>
              <a:buAutoNum type="arabicPeriod"/>
            </a:pPr>
            <a:r>
              <a:rPr lang="en-US" dirty="0" smtClean="0"/>
              <a:t>Every </a:t>
            </a:r>
            <a:r>
              <a:rPr lang="en-US" dirty="0"/>
              <a:t>item on the </a:t>
            </a:r>
            <a:r>
              <a:rPr lang="en-US" dirty="0" err="1" smtClean="0"/>
              <a:t>Homologator’s</a:t>
            </a:r>
            <a:r>
              <a:rPr lang="en-US" dirty="0" smtClean="0"/>
              <a:t> worksheet must </a:t>
            </a:r>
            <a:r>
              <a:rPr lang="en-US" dirty="0"/>
              <a:t>be </a:t>
            </a:r>
            <a:r>
              <a:rPr lang="en-US" dirty="0" smtClean="0"/>
              <a:t>completed </a:t>
            </a:r>
            <a:r>
              <a:rPr lang="en-US" dirty="0"/>
              <a:t>and </a:t>
            </a:r>
            <a:r>
              <a:rPr lang="en-US" dirty="0" smtClean="0"/>
              <a:t>recorded, then </a:t>
            </a:r>
            <a:r>
              <a:rPr lang="en-US" dirty="0"/>
              <a:t>given to the Chief Judge before the start of the tournament.</a:t>
            </a:r>
          </a:p>
          <a:p>
            <a:endParaRPr lang="en-US" dirty="0"/>
          </a:p>
        </p:txBody>
      </p:sp>
    </p:spTree>
    <p:extLst>
      <p:ext uri="{BB962C8B-B14F-4D97-AF65-F5344CB8AC3E}">
        <p14:creationId xmlns:p14="http://schemas.microsoft.com/office/powerpoint/2010/main" val="584368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1998</TotalTime>
  <Words>1904</Words>
  <Application>Microsoft Macintosh PowerPoint</Application>
  <PresentationFormat>Widescreen</PresentationFormat>
  <Paragraphs>170</Paragraphs>
  <Slides>36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Calibri</vt:lpstr>
      <vt:lpstr>Corbel</vt:lpstr>
      <vt:lpstr>Wingdings</vt:lpstr>
      <vt:lpstr>Parallax</vt:lpstr>
      <vt:lpstr>Document</vt:lpstr>
      <vt:lpstr>HOMOLOGATOR CLINIC </vt:lpstr>
      <vt:lpstr>Agenda</vt:lpstr>
      <vt:lpstr>Goals of Clinic </vt:lpstr>
      <vt:lpstr>Homolagator’s Mission </vt:lpstr>
      <vt:lpstr>The Basics</vt:lpstr>
      <vt:lpstr>"THE BUCK STOPS WITH YOU”</vt:lpstr>
      <vt:lpstr>Stay Ahead of the Tournament</vt:lpstr>
      <vt:lpstr>RECORD CAPABLE TOURNAMENTS</vt:lpstr>
      <vt:lpstr>GO TIME! Your ultimate responsibility is when a record is broken!  </vt:lpstr>
      <vt:lpstr>PowerPoint Presentation</vt:lpstr>
      <vt:lpstr>The Nitty Gritty</vt:lpstr>
      <vt:lpstr>MEASURING LINES AND HANDLES </vt:lpstr>
      <vt:lpstr>TIMING DEVICES </vt:lpstr>
      <vt:lpstr>PowerPoint Presentation</vt:lpstr>
      <vt:lpstr>PowerPoint Presentation</vt:lpstr>
      <vt:lpstr>PowerPoint Presentation</vt:lpstr>
      <vt:lpstr>TRICKS </vt:lpstr>
      <vt:lpstr>COURSES</vt:lpstr>
      <vt:lpstr>PowerPoint Presentation</vt:lpstr>
      <vt:lpstr>PowerPoint Presentation</vt:lpstr>
      <vt:lpstr>PowerPoint Presentation</vt:lpstr>
      <vt:lpstr>JUMP DETAILS TO REMEMBER</vt:lpstr>
      <vt:lpstr>BOATS &amp; SPEEDOMETERS</vt:lpstr>
      <vt:lpstr>PowerPoint Presentation</vt:lpstr>
      <vt:lpstr>WAKE &amp; TRIM SETTINGS </vt:lpstr>
      <vt:lpstr>PowerPoint Presentation</vt:lpstr>
      <vt:lpstr>VIDEO </vt:lpstr>
      <vt:lpstr>JUMP MEASUREMENT</vt:lpstr>
      <vt:lpstr>WAS IT A RECORD?</vt:lpstr>
      <vt:lpstr>MORE ON RECORDS </vt:lpstr>
      <vt:lpstr>ON-SITE RECORD REVIEW </vt:lpstr>
      <vt:lpstr>RECORDS AT WORLD CHAMPIONSHIPS </vt:lpstr>
      <vt:lpstr>After the Tournament </vt:lpstr>
      <vt:lpstr>Questions? </vt:lpstr>
      <vt:lpstr>Assignment</vt:lpstr>
      <vt:lpstr>HOMOLOGATOR CLINIC </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Scorers Clinic</dc:title>
  <dc:creator>Anderson, Betsy</dc:creator>
  <cp:lastModifiedBy>Betsy Gilman</cp:lastModifiedBy>
  <cp:revision>81</cp:revision>
  <cp:lastPrinted>2016-03-09T17:49:15Z</cp:lastPrinted>
  <dcterms:created xsi:type="dcterms:W3CDTF">2016-02-29T12:35:10Z</dcterms:created>
  <dcterms:modified xsi:type="dcterms:W3CDTF">2017-04-05T10:27:19Z</dcterms:modified>
</cp:coreProperties>
</file>